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8" r:id="rId3"/>
    <p:sldId id="257"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272300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891218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08097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413720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9270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1253583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306972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123602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338418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EE0D09-B96A-40ED-9C2A-BBA99A0740A7}"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721850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EE0D09-B96A-40ED-9C2A-BBA99A0740A7}"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703160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EE0D09-B96A-40ED-9C2A-BBA99A0740A7}" type="datetimeFigureOut">
              <a:rPr lang="en-US" smtClean="0"/>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5486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EE0D09-B96A-40ED-9C2A-BBA99A0740A7}" type="datetimeFigureOut">
              <a:rPr lang="en-US" smtClean="0"/>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168472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EE0D09-B96A-40ED-9C2A-BBA99A0740A7}" type="datetimeFigureOut">
              <a:rPr lang="en-US" smtClean="0"/>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1523947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EE0D09-B96A-40ED-9C2A-BBA99A0740A7}"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14956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EE0D09-B96A-40ED-9C2A-BBA99A0740A7}"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F15EC-FDDA-48EC-AA75-DA2836E58BCA}" type="slidenum">
              <a:rPr lang="en-US" smtClean="0"/>
              <a:t>‹#›</a:t>
            </a:fld>
            <a:endParaRPr lang="en-US"/>
          </a:p>
        </p:txBody>
      </p:sp>
    </p:spTree>
    <p:extLst>
      <p:ext uri="{BB962C8B-B14F-4D97-AF65-F5344CB8AC3E}">
        <p14:creationId xmlns:p14="http://schemas.microsoft.com/office/powerpoint/2010/main" val="2725272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2EE0D09-B96A-40ED-9C2A-BBA99A0740A7}" type="datetimeFigureOut">
              <a:rPr lang="en-US" smtClean="0"/>
              <a:t>6/24/2024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60F15EC-FDDA-48EC-AA75-DA2836E58BCA}" type="slidenum">
              <a:rPr lang="en-US" smtClean="0"/>
              <a:t>‹#›</a:t>
            </a:fld>
            <a:endParaRPr lang="en-US"/>
          </a:p>
        </p:txBody>
      </p:sp>
    </p:spTree>
    <p:extLst>
      <p:ext uri="{BB962C8B-B14F-4D97-AF65-F5344CB8AC3E}">
        <p14:creationId xmlns:p14="http://schemas.microsoft.com/office/powerpoint/2010/main" val="125962584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5E582C-74D9-BBE0-64E8-56AE048E4343}"/>
              </a:ext>
            </a:extLst>
          </p:cNvPr>
          <p:cNvSpPr>
            <a:spLocks noGrp="1"/>
          </p:cNvSpPr>
          <p:nvPr>
            <p:ph type="subTitle" idx="1"/>
          </p:nvPr>
        </p:nvSpPr>
        <p:spPr>
          <a:xfrm>
            <a:off x="1090366" y="4868871"/>
            <a:ext cx="9144000" cy="1093509"/>
          </a:xfrm>
        </p:spPr>
        <p:txBody>
          <a:bodyPr>
            <a:normAutofit fontScale="25000" lnSpcReduction="20000"/>
          </a:bodyPr>
          <a:lstStyle/>
          <a:p>
            <a:pPr algn="l"/>
            <a:r>
              <a:rPr lang="en-GB" sz="8000" b="1" dirty="0">
                <a:effectLst/>
                <a:latin typeface="Calibri" panose="020F0502020204030204" pitchFamily="34" charset="0"/>
                <a:ea typeface="Calibri" panose="020F0502020204030204" pitchFamily="34" charset="0"/>
                <a:cs typeface="Calibri" panose="020F0502020204030204" pitchFamily="34" charset="0"/>
              </a:rPr>
              <a:t>Innovating social dialogue and collective bargaining toward artificial intelligence in the MET </a:t>
            </a:r>
            <a:r>
              <a:rPr lang="en-GB" sz="8000" b="1" dirty="0" err="1">
                <a:effectLst/>
                <a:latin typeface="Calibri" panose="020F0502020204030204" pitchFamily="34" charset="0"/>
                <a:ea typeface="Calibri" panose="020F0502020204030204" pitchFamily="34" charset="0"/>
                <a:cs typeface="Calibri" panose="020F0502020204030204" pitchFamily="34" charset="0"/>
              </a:rPr>
              <a:t>Industrie</a:t>
            </a:r>
            <a:endParaRPr lang="en-GB" sz="8000" b="1" dirty="0">
              <a:effectLst/>
              <a:latin typeface="Calibri" panose="020F0502020204030204" pitchFamily="34" charset="0"/>
              <a:ea typeface="Calibri" panose="020F0502020204030204" pitchFamily="34" charset="0"/>
              <a:cs typeface="Calibri" panose="020F0502020204030204" pitchFamily="34" charset="0"/>
            </a:endParaRPr>
          </a:p>
          <a:p>
            <a:pPr algn="ctr"/>
            <a:r>
              <a:rPr lang="en-US" sz="6400" dirty="0">
                <a:effectLst/>
                <a:latin typeface="Calibri" panose="020F0502020204030204" pitchFamily="34" charset="0"/>
                <a:ea typeface="Calibri" panose="020F0502020204030204" pitchFamily="34" charset="0"/>
                <a:cs typeface="Times New Roman" panose="02020603050405020304" pitchFamily="18" charset="0"/>
              </a:rPr>
              <a:t>Project duration: 24 months,  Start 04.2024, End: 31.03.2026. </a:t>
            </a:r>
          </a:p>
          <a:p>
            <a:pPr algn="ct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C8533A5E-C1A7-35D5-159B-66F025C66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2233" y="-111450"/>
            <a:ext cx="4702304" cy="4702304"/>
          </a:xfrm>
          <a:prstGeom prst="rect">
            <a:avLst/>
          </a:prstGeom>
        </p:spPr>
      </p:pic>
      <p:pic>
        <p:nvPicPr>
          <p:cNvPr id="6" name="Obraz 3">
            <a:extLst>
              <a:ext uri="{FF2B5EF4-FFF2-40B4-BE49-F238E27FC236}">
                <a16:creationId xmlns:a16="http://schemas.microsoft.com/office/drawing/2014/main" id="{19F9F52D-3E41-CDD1-0EA8-B2106BA6F442}"/>
              </a:ext>
            </a:extLst>
          </p:cNvPr>
          <p:cNvPicPr>
            <a:picLocks noChangeAspect="1"/>
          </p:cNvPicPr>
          <p:nvPr/>
        </p:nvPicPr>
        <p:blipFill>
          <a:blip r:embed="rId3">
            <a:extLst>
              <a:ext uri="{28A0092B-C50C-407E-A947-70E740481C1C}">
                <a14:useLocalDpi xmlns:a14="http://schemas.microsoft.com/office/drawing/2010/main" val="0"/>
              </a:ext>
            </a:extLst>
          </a:blip>
          <a:srcRect l="1836" t="15739" r="5504" b="11111"/>
          <a:stretch>
            <a:fillRect/>
          </a:stretch>
        </p:blipFill>
        <p:spPr bwMode="auto">
          <a:xfrm>
            <a:off x="4488582" y="5997509"/>
            <a:ext cx="2587260" cy="676668"/>
          </a:xfrm>
          <a:prstGeom prst="rect">
            <a:avLst/>
          </a:prstGeom>
          <a:noFill/>
          <a:ln>
            <a:noFill/>
          </a:ln>
        </p:spPr>
      </p:pic>
    </p:spTree>
    <p:extLst>
      <p:ext uri="{BB962C8B-B14F-4D97-AF65-F5344CB8AC3E}">
        <p14:creationId xmlns:p14="http://schemas.microsoft.com/office/powerpoint/2010/main" val="1414222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3826-2948-37BA-E17E-FC2B350D6275}"/>
              </a:ext>
            </a:extLst>
          </p:cNvPr>
          <p:cNvSpPr>
            <a:spLocks noGrp="1"/>
          </p:cNvSpPr>
          <p:nvPr>
            <p:ph type="title"/>
          </p:nvPr>
        </p:nvSpPr>
        <p:spPr>
          <a:xfrm>
            <a:off x="1484310" y="443061"/>
            <a:ext cx="10018713" cy="1084082"/>
          </a:xfrm>
        </p:spPr>
        <p:txBody>
          <a:bodyPr>
            <a:normAutofit/>
          </a:bodyPr>
          <a:lstStyle/>
          <a:p>
            <a:r>
              <a:rPr lang="en-US" dirty="0" err="1">
                <a:latin typeface="Calibri" panose="020F0502020204030204" pitchFamily="34" charset="0"/>
                <a:ea typeface="Calibri" panose="020F0502020204030204" pitchFamily="34" charset="0"/>
                <a:cs typeface="Calibri" panose="020F0502020204030204" pitchFamily="34" charset="0"/>
              </a:rPr>
              <a:t>iMET</a:t>
            </a:r>
            <a:r>
              <a:rPr lang="en-US" dirty="0">
                <a:latin typeface="Calibri" panose="020F0502020204030204" pitchFamily="34" charset="0"/>
                <a:ea typeface="Calibri" panose="020F0502020204030204" pitchFamily="34" charset="0"/>
                <a:cs typeface="Calibri" panose="020F0502020204030204" pitchFamily="34" charset="0"/>
              </a:rPr>
              <a:t> </a:t>
            </a:r>
            <a:br>
              <a:rPr lang="en-US" dirty="0">
                <a:latin typeface="Calibri" panose="020F0502020204030204" pitchFamily="34" charset="0"/>
                <a:ea typeface="Calibri" panose="020F0502020204030204" pitchFamily="34" charset="0"/>
                <a:cs typeface="Calibri" panose="020F0502020204030204" pitchFamily="34" charset="0"/>
              </a:rPr>
            </a:br>
            <a:r>
              <a:rPr lang="en-US" sz="1300" dirty="0">
                <a:latin typeface="Calibri" panose="020F0502020204030204" pitchFamily="34" charset="0"/>
                <a:ea typeface="Calibri" panose="020F0502020204030204" pitchFamily="34" charset="0"/>
                <a:cs typeface="Calibri" panose="020F0502020204030204" pitchFamily="34" charset="0"/>
              </a:rPr>
              <a:t>Applicant: </a:t>
            </a:r>
            <a:r>
              <a:rPr lang="en-GB" sz="1800" dirty="0">
                <a:effectLst/>
                <a:latin typeface="Calibri" panose="020F0502020204030204" pitchFamily="34" charset="0"/>
                <a:ea typeface="Calibri" panose="020F0502020204030204" pitchFamily="34" charset="0"/>
                <a:cs typeface="Calibri" panose="020F0502020204030204" pitchFamily="34" charset="0"/>
              </a:rPr>
              <a:t>SINDIKAT METALACA HRVATSKE INDUSTRIJSKI SINDIKAT</a:t>
            </a: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7E2F3D5-CBFC-C316-9B68-CA8EF403F42E}"/>
              </a:ext>
            </a:extLst>
          </p:cNvPr>
          <p:cNvSpPr>
            <a:spLocks noGrp="1"/>
          </p:cNvSpPr>
          <p:nvPr>
            <p:ph idx="1"/>
          </p:nvPr>
        </p:nvSpPr>
        <p:spPr>
          <a:xfrm>
            <a:off x="772998" y="1743959"/>
            <a:ext cx="10730025" cy="4018962"/>
          </a:xfrm>
        </p:spPr>
        <p:txBody>
          <a:bodyPr anchor="t"/>
          <a:lstStyle/>
          <a:p>
            <a:pPr marL="0" indent="0">
              <a:buNone/>
            </a:pPr>
            <a:r>
              <a:rPr lang="en-US" dirty="0">
                <a:solidFill>
                  <a:schemeClr val="tx1"/>
                </a:solidFill>
                <a:ea typeface="Calibri" panose="020F0502020204030204" pitchFamily="34" charset="0"/>
                <a:cs typeface="Calibri" panose="020F0502020204030204" pitchFamily="34" charset="0"/>
              </a:rPr>
              <a:t>Partners</a:t>
            </a:r>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 : </a:t>
            </a:r>
          </a:p>
        </p:txBody>
      </p:sp>
      <p:graphicFrame>
        <p:nvGraphicFramePr>
          <p:cNvPr id="10" name="Table 9">
            <a:extLst>
              <a:ext uri="{FF2B5EF4-FFF2-40B4-BE49-F238E27FC236}">
                <a16:creationId xmlns:a16="http://schemas.microsoft.com/office/drawing/2014/main" id="{3A3F31A8-F629-D8FE-9ACB-1294DE1558D3}"/>
              </a:ext>
            </a:extLst>
          </p:cNvPr>
          <p:cNvGraphicFramePr>
            <a:graphicFrameLocks noGrp="1"/>
          </p:cNvGraphicFramePr>
          <p:nvPr>
            <p:extLst>
              <p:ext uri="{D42A27DB-BD31-4B8C-83A1-F6EECF244321}">
                <p14:modId xmlns:p14="http://schemas.microsoft.com/office/powerpoint/2010/main" val="2309279152"/>
              </p:ext>
            </p:extLst>
          </p:nvPr>
        </p:nvGraphicFramePr>
        <p:xfrm>
          <a:off x="1979630" y="1743959"/>
          <a:ext cx="7588576" cy="4364617"/>
        </p:xfrm>
        <a:graphic>
          <a:graphicData uri="http://schemas.openxmlformats.org/drawingml/2006/table">
            <a:tbl>
              <a:tblPr firstRow="1" firstCol="1" bandRow="1">
                <a:tableStyleId>{5C22544A-7EE6-4342-B048-85BDC9FD1C3A}</a:tableStyleId>
              </a:tblPr>
              <a:tblGrid>
                <a:gridCol w="1475435">
                  <a:extLst>
                    <a:ext uri="{9D8B030D-6E8A-4147-A177-3AD203B41FA5}">
                      <a16:colId xmlns:a16="http://schemas.microsoft.com/office/drawing/2014/main" val="3329700513"/>
                    </a:ext>
                  </a:extLst>
                </a:gridCol>
                <a:gridCol w="5717965">
                  <a:extLst>
                    <a:ext uri="{9D8B030D-6E8A-4147-A177-3AD203B41FA5}">
                      <a16:colId xmlns:a16="http://schemas.microsoft.com/office/drawing/2014/main" val="1335270279"/>
                    </a:ext>
                  </a:extLst>
                </a:gridCol>
                <a:gridCol w="395176">
                  <a:extLst>
                    <a:ext uri="{9D8B030D-6E8A-4147-A177-3AD203B41FA5}">
                      <a16:colId xmlns:a16="http://schemas.microsoft.com/office/drawing/2014/main" val="2738868689"/>
                    </a:ext>
                  </a:extLst>
                </a:gridCol>
              </a:tblGrid>
              <a:tr h="441471">
                <a:tc>
                  <a:txBody>
                    <a:bodyPr/>
                    <a:lstStyle/>
                    <a:p>
                      <a:pPr marL="0" marR="0">
                        <a:lnSpc>
                          <a:spcPct val="107000"/>
                        </a:lnSpc>
                        <a:spcBef>
                          <a:spcPts val="0"/>
                        </a:spcBef>
                        <a:spcAft>
                          <a:spcPts val="0"/>
                        </a:spcAft>
                      </a:pPr>
                      <a:r>
                        <a:rPr lang="en-GB" sz="1200" dirty="0" err="1">
                          <a:effectLst/>
                          <a:latin typeface="Calibri" panose="020F0502020204030204" pitchFamily="34" charset="0"/>
                          <a:ea typeface="Calibri" panose="020F0502020204030204" pitchFamily="34" charset="0"/>
                          <a:cs typeface="Calibri" panose="020F0502020204030204" pitchFamily="34" charset="0"/>
                        </a:rPr>
                        <a:t>FZZMiH</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1769" marR="61769" marT="0" marB="0"/>
                </a:tc>
                <a:tc>
                  <a:txBody>
                    <a:bodyPr/>
                    <a:lstStyle/>
                    <a:p>
                      <a:pPr marL="0" marR="0">
                        <a:lnSpc>
                          <a:spcPct val="107000"/>
                        </a:lnSpc>
                        <a:spcBef>
                          <a:spcPts val="0"/>
                        </a:spcBef>
                        <a:spcAft>
                          <a:spcPts val="0"/>
                        </a:spcAft>
                      </a:pPr>
                      <a:r>
                        <a:rPr lang="en-GB" sz="1200" dirty="0" err="1">
                          <a:effectLst/>
                        </a:rPr>
                        <a:t>FZZMiH</a:t>
                      </a:r>
                      <a:r>
                        <a:rPr lang="en-GB" sz="1200" dirty="0">
                          <a:effectLst/>
                        </a:rPr>
                        <a:t> FEDERACJA ZWIAZKOW ZAWODOWYCH METALOWCOW I HUTNIKOW W POLSCE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PL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1913174666"/>
                  </a:ext>
                </a:extLst>
              </a:tr>
              <a:tr h="215726">
                <a:tc>
                  <a:txBody>
                    <a:bodyPr/>
                    <a:lstStyle/>
                    <a:p>
                      <a:pPr marL="0" marR="0">
                        <a:lnSpc>
                          <a:spcPct val="107000"/>
                        </a:lnSpc>
                        <a:spcBef>
                          <a:spcPts val="0"/>
                        </a:spcBef>
                        <a:spcAft>
                          <a:spcPts val="0"/>
                        </a:spcAft>
                      </a:pPr>
                      <a:r>
                        <a:rPr lang="en-GB" sz="1200" dirty="0">
                          <a:effectLst/>
                        </a:rPr>
                        <a:t>SSMS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dirty="0">
                          <a:effectLst/>
                        </a:rPr>
                        <a:t>SAMOSTALNI SINDIKAT METALACA SRBIJE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1216630289"/>
                  </a:ext>
                </a:extLst>
              </a:tr>
              <a:tr h="667218">
                <a:tc>
                  <a:txBody>
                    <a:bodyPr/>
                    <a:lstStyle/>
                    <a:p>
                      <a:pPr marL="0" marR="0">
                        <a:lnSpc>
                          <a:spcPct val="107000"/>
                        </a:lnSpc>
                        <a:spcBef>
                          <a:spcPts val="0"/>
                        </a:spcBef>
                        <a:spcAft>
                          <a:spcPts val="0"/>
                        </a:spcAft>
                      </a:pPr>
                      <a:r>
                        <a:rPr lang="en-GB" sz="1200" dirty="0">
                          <a:effectLst/>
                        </a:rPr>
                        <a:t>FIEQUIMITAL FIEQUIMETAL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dirty="0">
                          <a:effectLst/>
                        </a:rPr>
                        <a:t>FEDERACAO INTERSINDICAL DAS INDUTRIAS METALURGICAS, QUIMICAS, ELECTRICAS, FARMACEUTICA, CELULOSE,PAPEL, GRAFICA, IMPRENSA, ENERGIA E MINAS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PT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335435654"/>
                  </a:ext>
                </a:extLst>
              </a:tr>
              <a:tr h="441471">
                <a:tc>
                  <a:txBody>
                    <a:bodyPr/>
                    <a:lstStyle/>
                    <a:p>
                      <a:pPr marL="0" marR="0">
                        <a:lnSpc>
                          <a:spcPct val="107000"/>
                        </a:lnSpc>
                        <a:spcBef>
                          <a:spcPts val="0"/>
                        </a:spcBef>
                        <a:spcAft>
                          <a:spcPts val="0"/>
                        </a:spcAft>
                      </a:pPr>
                      <a:r>
                        <a:rPr lang="en-GB" sz="1200" dirty="0">
                          <a:effectLst/>
                        </a:rPr>
                        <a:t>AECIM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ASOCIACION DE EMPRESARIOS DEL COMERCIO E INDUSTRIA DEL METAL DE MADRID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1320815998"/>
                  </a:ext>
                </a:extLst>
              </a:tr>
              <a:tr h="215726">
                <a:tc>
                  <a:txBody>
                    <a:bodyPr/>
                    <a:lstStyle/>
                    <a:p>
                      <a:pPr marL="0" marR="0">
                        <a:lnSpc>
                          <a:spcPct val="107000"/>
                        </a:lnSpc>
                        <a:spcBef>
                          <a:spcPts val="0"/>
                        </a:spcBef>
                        <a:spcAft>
                          <a:spcPts val="0"/>
                        </a:spcAft>
                      </a:pPr>
                      <a:r>
                        <a:rPr lang="en-GB" sz="1200" dirty="0">
                          <a:effectLst/>
                        </a:rPr>
                        <a:t>SAE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POSLODAVACA SRBIJE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3356946045"/>
                  </a:ext>
                </a:extLst>
              </a:tr>
              <a:tr h="215726">
                <a:tc>
                  <a:txBody>
                    <a:bodyPr/>
                    <a:lstStyle/>
                    <a:p>
                      <a:pPr marL="0" marR="0">
                        <a:lnSpc>
                          <a:spcPct val="107000"/>
                        </a:lnSpc>
                        <a:spcBef>
                          <a:spcPts val="0"/>
                        </a:spcBef>
                        <a:spcAft>
                          <a:spcPts val="0"/>
                        </a:spcAft>
                      </a:pPr>
                      <a:r>
                        <a:rPr lang="en-GB" sz="1200" dirty="0">
                          <a:effectLst/>
                        </a:rPr>
                        <a:t>FPP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FEDERACJA PRZEDSIEBIORCOW POLSKICH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PL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2626514955"/>
                  </a:ext>
                </a:extLst>
              </a:tr>
              <a:tr h="215726">
                <a:tc>
                  <a:txBody>
                    <a:bodyPr/>
                    <a:lstStyle/>
                    <a:p>
                      <a:pPr marL="0" marR="0">
                        <a:lnSpc>
                          <a:spcPct val="107000"/>
                        </a:lnSpc>
                        <a:spcBef>
                          <a:spcPts val="0"/>
                        </a:spcBef>
                        <a:spcAft>
                          <a:spcPts val="0"/>
                        </a:spcAft>
                      </a:pPr>
                      <a:r>
                        <a:rPr lang="en-GB" sz="1200" dirty="0">
                          <a:effectLst/>
                        </a:rPr>
                        <a:t>HUP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HRVATSKA UDRUGA POSLODAVACA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HR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2455199058"/>
                  </a:ext>
                </a:extLst>
              </a:tr>
              <a:tr h="215726">
                <a:tc>
                  <a:txBody>
                    <a:bodyPr/>
                    <a:lstStyle/>
                    <a:p>
                      <a:pPr marL="0" marR="0">
                        <a:lnSpc>
                          <a:spcPct val="107000"/>
                        </a:lnSpc>
                        <a:spcBef>
                          <a:spcPts val="0"/>
                        </a:spcBef>
                        <a:spcAft>
                          <a:spcPts val="0"/>
                        </a:spcAft>
                      </a:pPr>
                      <a:r>
                        <a:rPr lang="en-GB" sz="1200" dirty="0">
                          <a:effectLst/>
                        </a:rPr>
                        <a:t>UNL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UNIVERSIDADE NOVA DE LISBOA</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PT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239814344"/>
                  </a:ext>
                </a:extLst>
              </a:tr>
              <a:tr h="215726">
                <a:tc>
                  <a:txBody>
                    <a:bodyPr/>
                    <a:lstStyle/>
                    <a:p>
                      <a:pPr marL="0" marR="0">
                        <a:lnSpc>
                          <a:spcPct val="107000"/>
                        </a:lnSpc>
                        <a:spcBef>
                          <a:spcPts val="0"/>
                        </a:spcBef>
                        <a:spcAft>
                          <a:spcPts val="0"/>
                        </a:spcAft>
                      </a:pPr>
                      <a:r>
                        <a:rPr lang="en-GB" sz="1200" dirty="0">
                          <a:effectLst/>
                        </a:rPr>
                        <a:t>RUB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Riga Business Association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LT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1445527472"/>
                  </a:ext>
                </a:extLst>
              </a:tr>
              <a:tr h="215726">
                <a:tc>
                  <a:txBody>
                    <a:bodyPr/>
                    <a:lstStyle/>
                    <a:p>
                      <a:pPr marL="0" marR="0">
                        <a:lnSpc>
                          <a:spcPct val="107000"/>
                        </a:lnSpc>
                        <a:spcBef>
                          <a:spcPts val="0"/>
                        </a:spcBef>
                        <a:spcAft>
                          <a:spcPts val="0"/>
                        </a:spcAft>
                      </a:pPr>
                      <a:r>
                        <a:rPr lang="en-GB" sz="1200" dirty="0">
                          <a:effectLst/>
                        </a:rPr>
                        <a:t>FNSS METAL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FEDERATIA NATIONALA SINDICALA SOLIDARITATEA METAL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RO</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3393493956"/>
                  </a:ext>
                </a:extLst>
              </a:tr>
              <a:tr h="215726">
                <a:tc>
                  <a:txBody>
                    <a:bodyPr/>
                    <a:lstStyle/>
                    <a:p>
                      <a:pPr marL="0" marR="0">
                        <a:lnSpc>
                          <a:spcPct val="107000"/>
                        </a:lnSpc>
                        <a:spcBef>
                          <a:spcPts val="0"/>
                        </a:spcBef>
                        <a:spcAft>
                          <a:spcPts val="0"/>
                        </a:spcAft>
                      </a:pPr>
                      <a:r>
                        <a:rPr lang="en-GB" sz="1200" dirty="0">
                          <a:effectLst/>
                        </a:rPr>
                        <a:t>CCOO </a:t>
                      </a:r>
                      <a:r>
                        <a:rPr lang="en-GB" sz="1200" dirty="0" err="1">
                          <a:effectLst/>
                        </a:rPr>
                        <a:t>Industria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dirty="0" err="1">
                          <a:effectLst/>
                        </a:rPr>
                        <a:t>Comisiones</a:t>
                      </a:r>
                      <a:r>
                        <a:rPr lang="en-GB" sz="1200" dirty="0">
                          <a:effectLst/>
                        </a:rPr>
                        <a:t> </a:t>
                      </a:r>
                      <a:r>
                        <a:rPr lang="en-GB" sz="1200" dirty="0" err="1">
                          <a:effectLst/>
                        </a:rPr>
                        <a:t>Obreras</a:t>
                      </a:r>
                      <a:r>
                        <a:rPr lang="en-GB" sz="1200" dirty="0">
                          <a:effectLst/>
                        </a:rPr>
                        <a:t> de </a:t>
                      </a:r>
                      <a:r>
                        <a:rPr lang="en-GB" sz="1200" dirty="0" err="1">
                          <a:effectLst/>
                        </a:rPr>
                        <a:t>Industria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solidFill>
                      <a:schemeClr val="bg1"/>
                    </a:solidFill>
                  </a:tcPr>
                </a:tc>
                <a:tc>
                  <a:txBody>
                    <a:bodyPr/>
                    <a:lstStyle/>
                    <a:p>
                      <a:pPr marL="0" marR="0">
                        <a:lnSpc>
                          <a:spcPct val="107000"/>
                        </a:lnSpc>
                        <a:spcBef>
                          <a:spcPts val="0"/>
                        </a:spcBef>
                        <a:spcAft>
                          <a:spcPts val="0"/>
                        </a:spcAft>
                      </a:pPr>
                      <a:r>
                        <a:rPr lang="en-GB" sz="1200">
                          <a:effectLst/>
                        </a:rPr>
                        <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3914285598"/>
                  </a:ext>
                </a:extLst>
              </a:tr>
              <a:tr h="215726">
                <a:tc>
                  <a:txBody>
                    <a:bodyPr/>
                    <a:lstStyle/>
                    <a:p>
                      <a:pPr marL="0" marR="0">
                        <a:lnSpc>
                          <a:spcPct val="107000"/>
                        </a:lnSpc>
                        <a:spcBef>
                          <a:spcPts val="0"/>
                        </a:spcBef>
                        <a:spcAft>
                          <a:spcPts val="0"/>
                        </a:spcAft>
                      </a:pPr>
                      <a:r>
                        <a:rPr lang="en-GB" sz="1200" dirty="0">
                          <a:effectLst/>
                        </a:rPr>
                        <a:t>FTM CGT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FEDERATION DES TRAVAILLEURS DE LA METALLURGIE CGT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FR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3211744349"/>
                  </a:ext>
                </a:extLst>
              </a:tr>
              <a:tr h="215726">
                <a:tc>
                  <a:txBody>
                    <a:bodyPr/>
                    <a:lstStyle/>
                    <a:p>
                      <a:pPr marL="0" marR="0">
                        <a:lnSpc>
                          <a:spcPct val="107000"/>
                        </a:lnSpc>
                        <a:spcBef>
                          <a:spcPts val="0"/>
                        </a:spcBef>
                        <a:spcAft>
                          <a:spcPts val="0"/>
                        </a:spcAft>
                      </a:pPr>
                      <a:r>
                        <a:rPr lang="en-GB" sz="1200" dirty="0" err="1">
                          <a:effectLst/>
                        </a:rPr>
                        <a:t>IndustriALL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INDUSTRIALL EUROPEAN TRADE UNION ASSOCIATION DE FAIT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BE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1082626776"/>
                  </a:ext>
                </a:extLst>
              </a:tr>
              <a:tr h="441471">
                <a:tc>
                  <a:txBody>
                    <a:bodyPr/>
                    <a:lstStyle/>
                    <a:p>
                      <a:pPr marL="0" marR="0">
                        <a:lnSpc>
                          <a:spcPct val="107000"/>
                        </a:lnSpc>
                        <a:spcBef>
                          <a:spcPts val="0"/>
                        </a:spcBef>
                        <a:spcAft>
                          <a:spcPts val="0"/>
                        </a:spcAft>
                      </a:pPr>
                      <a:r>
                        <a:rPr lang="en-GB" sz="1200" dirty="0">
                          <a:effectLst/>
                        </a:rPr>
                        <a:t>CEEMET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dirty="0">
                          <a:effectLst/>
                        </a:rPr>
                        <a:t>COUNCIL OF EUROPEAN EMPLOYERS OF THE METAL, ENGINEERING AND TECHNOLOGY-BASED INDUSTRIES AISBL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BE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3431558548"/>
                  </a:ext>
                </a:extLst>
              </a:tr>
              <a:tr h="215726">
                <a:tc>
                  <a:txBody>
                    <a:bodyPr/>
                    <a:lstStyle/>
                    <a:p>
                      <a:pPr marL="0" marR="0">
                        <a:lnSpc>
                          <a:spcPct val="107000"/>
                        </a:lnSpc>
                        <a:spcBef>
                          <a:spcPts val="0"/>
                        </a:spcBef>
                        <a:spcAft>
                          <a:spcPts val="0"/>
                        </a:spcAft>
                      </a:pPr>
                      <a:r>
                        <a:rPr lang="en-GB" sz="1200" dirty="0">
                          <a:effectLst/>
                        </a:rPr>
                        <a:t>OEGB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a:effectLst/>
                        </a:rPr>
                        <a:t>OSTERREICHISCHER GEWERKSCHAFTSBUND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tc>
                  <a:txBody>
                    <a:bodyPr/>
                    <a:lstStyle/>
                    <a:p>
                      <a:pPr marL="0" marR="0">
                        <a:lnSpc>
                          <a:spcPct val="107000"/>
                        </a:lnSpc>
                        <a:spcBef>
                          <a:spcPts val="0"/>
                        </a:spcBef>
                        <a:spcAft>
                          <a:spcPts val="0"/>
                        </a:spcAft>
                      </a:pPr>
                      <a:r>
                        <a:rPr lang="en-GB" sz="1200" dirty="0">
                          <a:effectLst/>
                        </a:rPr>
                        <a:t>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1769" marR="61769" marT="0" marB="0"/>
                </a:tc>
                <a:extLst>
                  <a:ext uri="{0D108BD9-81ED-4DB2-BD59-A6C34878D82A}">
                    <a16:rowId xmlns:a16="http://schemas.microsoft.com/office/drawing/2014/main" val="4130468785"/>
                  </a:ext>
                </a:extLst>
              </a:tr>
            </a:tbl>
          </a:graphicData>
        </a:graphic>
      </p:graphicFrame>
    </p:spTree>
    <p:extLst>
      <p:ext uri="{BB962C8B-B14F-4D97-AF65-F5344CB8AC3E}">
        <p14:creationId xmlns:p14="http://schemas.microsoft.com/office/powerpoint/2010/main" val="334768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0AECB-4790-3929-6609-98716D9EBDE7}"/>
              </a:ext>
            </a:extLst>
          </p:cNvPr>
          <p:cNvSpPr>
            <a:spLocks noGrp="1"/>
          </p:cNvSpPr>
          <p:nvPr>
            <p:ph type="ctrTitle"/>
          </p:nvPr>
        </p:nvSpPr>
        <p:spPr>
          <a:xfrm>
            <a:off x="1071321" y="1352746"/>
            <a:ext cx="8574622" cy="4907610"/>
          </a:xfrm>
        </p:spPr>
        <p:txBody>
          <a:bodyPr anchor="t">
            <a:normAutofit fontScale="90000"/>
          </a:bodyPr>
          <a:lstStyle/>
          <a:p>
            <a:pPr marR="0" algn="ctr">
              <a:lnSpc>
                <a:spcPct val="107000"/>
              </a:lnSpc>
              <a:spcBef>
                <a:spcPts val="0"/>
              </a:spcBef>
              <a:spcAft>
                <a:spcPts val="800"/>
              </a:spcAft>
            </a:pPr>
            <a:r>
              <a:rPr lang="en-GB" sz="1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Project summary </a:t>
            </a:r>
            <a:r>
              <a:rPr lang="en-GB" sz="1800" i="1"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iMET</a:t>
            </a:r>
            <a:r>
              <a:rPr lang="en-GB" sz="1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Innovating social dialogue and collective bargaining toward artificial intelligence in the MET Industries has joint support of project partners at European level, the CEEMET and the </a:t>
            </a:r>
            <a:r>
              <a:rPr lang="en-GB" sz="1800" i="1"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IndustriALL</a:t>
            </a:r>
            <a:r>
              <a:rPr lang="en-GB" sz="1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Europe (associated partners), the employer organizations from Croatia, Poland, Spain, Serbia and Latvia and trade union federations from Croatia, France, Austria, Spain, Portugal, Poland, Romania, Serbia including expertise support of University NOVA Lisbon. </a:t>
            </a:r>
            <a:b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sz="1800" b="1" dirty="0" err="1">
                <a:solidFill>
                  <a:schemeClr val="tx1"/>
                </a:solidFill>
                <a:effectLst/>
                <a:latin typeface="Calibri" panose="020F0502020204030204" pitchFamily="34" charset="0"/>
                <a:ea typeface="Calibri" panose="020F0502020204030204" pitchFamily="34" charset="0"/>
              </a:rPr>
              <a:t>iMET</a:t>
            </a:r>
            <a:r>
              <a:rPr lang="en-GB" sz="1800" dirty="0">
                <a:solidFill>
                  <a:schemeClr val="tx1"/>
                </a:solidFill>
                <a:effectLst/>
                <a:latin typeface="Calibri" panose="020F0502020204030204" pitchFamily="34" charset="0"/>
                <a:ea typeface="Calibri" panose="020F0502020204030204" pitchFamily="34" charset="0"/>
              </a:rPr>
              <a:t> will be focused </a:t>
            </a: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improving capacities of social partners to be informed, consulted and engaged in digital transformation of sector companies and monitor these effects on employment, job requirements and working condition. As social partners, it is relevant for </a:t>
            </a:r>
            <a:r>
              <a:rPr lang="en-GB" sz="1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iMET</a:t>
            </a: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activities the impact of digitalization and AI on jobs, especially regarding:</a:t>
            </a:r>
            <a:b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Impact of AI on occupational health and safety,</a:t>
            </a:r>
            <a:b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Human resource management, </a:t>
            </a:r>
            <a:b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Data</a:t>
            </a:r>
            <a:r>
              <a:rPr lang="en-GB" sz="18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protection </a:t>
            </a:r>
            <a:b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Skills needs</a:t>
            </a:r>
            <a:b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Our project will produce </a:t>
            </a: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e-Manuals, tutorials, creative videos, publications</a:t>
            </a: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and will involve </a:t>
            </a:r>
            <a:b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over </a:t>
            </a:r>
            <a:r>
              <a:rPr lang="en-GB"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900 participants in the European and national workshops.</a:t>
            </a:r>
            <a:b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solidFill>
            </a:endParaRPr>
          </a:p>
        </p:txBody>
      </p:sp>
      <p:sp>
        <p:nvSpPr>
          <p:cNvPr id="3" name="Subtitle 2">
            <a:extLst>
              <a:ext uri="{FF2B5EF4-FFF2-40B4-BE49-F238E27FC236}">
                <a16:creationId xmlns:a16="http://schemas.microsoft.com/office/drawing/2014/main" id="{22E096E6-C224-F7AC-0901-149E99ECB419}"/>
              </a:ext>
            </a:extLst>
          </p:cNvPr>
          <p:cNvSpPr>
            <a:spLocks noGrp="1"/>
          </p:cNvSpPr>
          <p:nvPr>
            <p:ph type="subTitle" idx="1"/>
          </p:nvPr>
        </p:nvSpPr>
        <p:spPr>
          <a:xfrm flipH="1" flipV="1">
            <a:off x="11503022" y="5384800"/>
            <a:ext cx="45719" cy="93131"/>
          </a:xfrm>
        </p:spPr>
        <p:txBody>
          <a:bodyPr>
            <a:normAutofit fontScale="25000" lnSpcReduction="20000"/>
          </a:bodyPr>
          <a:lstStyle/>
          <a:p>
            <a:endParaRPr lang="en-US" dirty="0"/>
          </a:p>
        </p:txBody>
      </p:sp>
    </p:spTree>
    <p:extLst>
      <p:ext uri="{BB962C8B-B14F-4D97-AF65-F5344CB8AC3E}">
        <p14:creationId xmlns:p14="http://schemas.microsoft.com/office/powerpoint/2010/main" val="1566087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B42BCE-3201-79D8-42D9-55A16618A83C}"/>
              </a:ext>
            </a:extLst>
          </p:cNvPr>
          <p:cNvSpPr>
            <a:spLocks noGrp="1"/>
          </p:cNvSpPr>
          <p:nvPr>
            <p:ph type="title"/>
          </p:nvPr>
        </p:nvSpPr>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O</a:t>
            </a:r>
            <a:r>
              <a:rPr lang="en-GB" sz="3600" dirty="0">
                <a:effectLst/>
                <a:latin typeface="Calibri" panose="020F0502020204030204" pitchFamily="34" charset="0"/>
                <a:ea typeface="Calibri" panose="020F0502020204030204" pitchFamily="34" charset="0"/>
                <a:cs typeface="Calibri" panose="020F0502020204030204" pitchFamily="34" charset="0"/>
              </a:rPr>
              <a:t>bjectives (outcomes)</a:t>
            </a:r>
            <a:endParaRPr lang="en-US" dirty="0"/>
          </a:p>
        </p:txBody>
      </p:sp>
      <p:sp>
        <p:nvSpPr>
          <p:cNvPr id="5" name="Content Placeholder 4">
            <a:extLst>
              <a:ext uri="{FF2B5EF4-FFF2-40B4-BE49-F238E27FC236}">
                <a16:creationId xmlns:a16="http://schemas.microsoft.com/office/drawing/2014/main" id="{3C40F634-9C15-5D8D-224B-2BFFE252CAC6}"/>
              </a:ext>
            </a:extLst>
          </p:cNvPr>
          <p:cNvSpPr>
            <a:spLocks noGrp="1"/>
          </p:cNvSpPr>
          <p:nvPr>
            <p:ph idx="1"/>
          </p:nvPr>
        </p:nvSpPr>
        <p:spPr>
          <a:xfrm>
            <a:off x="677333" y="1640264"/>
            <a:ext cx="9937247" cy="5015059"/>
          </a:xfrm>
        </p:spPr>
        <p:txBody>
          <a:bodyPr>
            <a:normAutofit/>
          </a:bodyPr>
          <a:lstStyle/>
          <a:p>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Creating enabling tools and environment for social partners in the European MET industries to better facilitate acceptance of AI-based systems in the workplace.</a:t>
            </a:r>
          </a:p>
          <a:p>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 Improving capacities of social partners to be informed, consulted and engaged in digital transformation of sector companies in order to innovate social dialogue and collective bargaining toward changes posed by the usage of artificial intelligence in the MET Industries. </a:t>
            </a:r>
          </a:p>
          <a:p>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Project is divided in 3 working packages:</a:t>
            </a:r>
          </a:p>
          <a:p>
            <a:pPr marL="0" indent="0" algn="ctr">
              <a:buNone/>
            </a:pPr>
            <a:r>
              <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WP1: Project management and coordination</a:t>
            </a:r>
          </a:p>
          <a:p>
            <a:pPr marL="0" indent="0">
              <a:buNone/>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-WP2: </a:t>
            </a: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European guiding framework e-materials and tools and expertise pool for 									improved social dialogue on artificial intelligence in the MET</a:t>
            </a:r>
          </a:p>
          <a:p>
            <a:pPr marL="0" indent="0">
              <a:buNone/>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-WP3: </a:t>
            </a: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Capacity building and feedback loop on innovation of collective bargaining 									and agreements on artificial intelligence in the MET</a:t>
            </a:r>
            <a:endParaRPr lang="en-US" sz="1600" dirty="0">
              <a:solidFill>
                <a:schemeClr val="tx1"/>
              </a:solidFill>
            </a:endParaRPr>
          </a:p>
        </p:txBody>
      </p:sp>
      <p:pic>
        <p:nvPicPr>
          <p:cNvPr id="8" name="Obraz 3">
            <a:extLst>
              <a:ext uri="{FF2B5EF4-FFF2-40B4-BE49-F238E27FC236}">
                <a16:creationId xmlns:a16="http://schemas.microsoft.com/office/drawing/2014/main" id="{F1989596-459F-682F-EA8C-99176DE9B044}"/>
              </a:ext>
            </a:extLst>
          </p:cNvPr>
          <p:cNvPicPr>
            <a:picLocks noChangeAspect="1"/>
          </p:cNvPicPr>
          <p:nvPr/>
        </p:nvPicPr>
        <p:blipFill>
          <a:blip r:embed="rId2">
            <a:extLst>
              <a:ext uri="{28A0092B-C50C-407E-A947-70E740481C1C}">
                <a14:useLocalDpi xmlns:a14="http://schemas.microsoft.com/office/drawing/2010/main" val="0"/>
              </a:ext>
            </a:extLst>
          </a:blip>
          <a:srcRect l="1836" t="15739" r="5504" b="11111"/>
          <a:stretch>
            <a:fillRect/>
          </a:stretch>
        </p:blipFill>
        <p:spPr bwMode="auto">
          <a:xfrm>
            <a:off x="4238625" y="6005512"/>
            <a:ext cx="1857375" cy="485775"/>
          </a:xfrm>
          <a:prstGeom prst="rect">
            <a:avLst/>
          </a:prstGeom>
          <a:noFill/>
          <a:ln>
            <a:noFill/>
          </a:ln>
        </p:spPr>
      </p:pic>
    </p:spTree>
    <p:extLst>
      <p:ext uri="{BB962C8B-B14F-4D97-AF65-F5344CB8AC3E}">
        <p14:creationId xmlns:p14="http://schemas.microsoft.com/office/powerpoint/2010/main" val="393606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856D-6DA7-E7F7-10F7-3A8F58C14C5F}"/>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July – December 2024.</a:t>
            </a:r>
          </a:p>
        </p:txBody>
      </p:sp>
      <p:sp>
        <p:nvSpPr>
          <p:cNvPr id="3" name="Content Placeholder 2">
            <a:extLst>
              <a:ext uri="{FF2B5EF4-FFF2-40B4-BE49-F238E27FC236}">
                <a16:creationId xmlns:a16="http://schemas.microsoft.com/office/drawing/2014/main" id="{CEB62566-C60F-9C4F-7826-17E4E8A8D2FA}"/>
              </a:ext>
            </a:extLst>
          </p:cNvPr>
          <p:cNvSpPr>
            <a:spLocks noGrp="1"/>
          </p:cNvSpPr>
          <p:nvPr>
            <p:ph idx="1"/>
          </p:nvPr>
        </p:nvSpPr>
        <p:spPr>
          <a:xfrm>
            <a:off x="677334" y="1536569"/>
            <a:ext cx="8457239" cy="4711831"/>
          </a:xfrm>
        </p:spPr>
        <p:txBody>
          <a:bodyPr>
            <a:normAutofit/>
          </a:bodyPr>
          <a:lstStyle/>
          <a:p>
            <a:r>
              <a:rPr lang="en-US" dirty="0">
                <a:solidFill>
                  <a:schemeClr val="tx1"/>
                </a:solidFill>
                <a:latin typeface="Calibri" panose="020F0502020204030204" pitchFamily="34" charset="0"/>
                <a:ea typeface="Calibri" panose="020F0502020204030204" pitchFamily="34" charset="0"/>
                <a:cs typeface="Calibri" panose="020F0502020204030204" pitchFamily="34" charset="0"/>
              </a:rPr>
              <a:t>Drafting of 4 e-Manuals: (University Nova de Lisbon) &amp; 4 online tutorials and 4 e-learning creative video lecture (</a:t>
            </a:r>
            <a:r>
              <a:rPr lang="sr-Latn-R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drafted e-manuals will be translated in national languages in order to be used as materials during European conferences and national workshops and in the future activities of sectoral committees.</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1st Steering Committee Meeting (SCM – short progress report ), 1 day, online, 2 delegates per organization + 2 EU level experts, moderated by Nuno B (PT).  Translation: HR to: ES, PL, EN, PT. </a:t>
            </a:r>
          </a:p>
          <a:p>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Translation of 4 e- manuals </a:t>
            </a:r>
            <a:r>
              <a:rPr lang="en-GB" sz="1800" dirty="0">
                <a:solidFill>
                  <a:schemeClr val="tx1"/>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and 5 - 10 min of videos</a:t>
            </a: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to </a:t>
            </a: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partners’ national languages: from PT to: RS, ES, PL, HR, LV, FR, RO, EN.</a:t>
            </a:r>
          </a:p>
          <a:p>
            <a:pPr marL="0" indent="0">
              <a:buNone/>
            </a:pPr>
            <a:endParaRPr 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0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10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The purpose of these tools is to supplement e-texted Manuals. Videos create a more engaging sensory experience than using text materials alone. Learners actually get to see and hear the concept being taught, and they can process it in the same way they process their everyday interactions. Videos increase knowledge retention, since they can be stopped and replayed as many times as needed. They can also be reviewed long after the initial lesson was taught. They greatly assist in the learning and teaching but particularly those topics that are complex and/or highly visual. Videos, tutorials and e-Manuals will support national level experts in their work to facilitate national level workshops, negotiations and advisory support within and after the project ends</a:t>
            </a:r>
            <a:r>
              <a:rPr lang="en-US" sz="1200" dirty="0">
                <a:solidFill>
                  <a:schemeClr val="tx1">
                    <a:lumMod val="50000"/>
                    <a:lumOff val="50000"/>
                  </a:schemeClr>
                </a:solidFill>
                <a:latin typeface="Calibri" panose="020F0502020204030204" pitchFamily="34" charset="0"/>
                <a:ea typeface="Calibri" panose="020F0502020204030204" pitchFamily="34" charset="0"/>
                <a:cs typeface="Calibri" panose="020F0502020204030204" pitchFamily="34" charset="0"/>
              </a:rPr>
              <a:t>. </a:t>
            </a:r>
          </a:p>
        </p:txBody>
      </p:sp>
      <p:graphicFrame>
        <p:nvGraphicFramePr>
          <p:cNvPr id="4" name="Table 3">
            <a:extLst>
              <a:ext uri="{FF2B5EF4-FFF2-40B4-BE49-F238E27FC236}">
                <a16:creationId xmlns:a16="http://schemas.microsoft.com/office/drawing/2014/main" id="{E91CAF96-24BE-3C2E-FED5-DDED62112DC8}"/>
              </a:ext>
            </a:extLst>
          </p:cNvPr>
          <p:cNvGraphicFramePr>
            <a:graphicFrameLocks noGrp="1"/>
          </p:cNvGraphicFramePr>
          <p:nvPr>
            <p:extLst>
              <p:ext uri="{D42A27DB-BD31-4B8C-83A1-F6EECF244321}">
                <p14:modId xmlns:p14="http://schemas.microsoft.com/office/powerpoint/2010/main" val="930346136"/>
              </p:ext>
            </p:extLst>
          </p:nvPr>
        </p:nvGraphicFramePr>
        <p:xfrm>
          <a:off x="9134573" y="1489435"/>
          <a:ext cx="1154260" cy="3477415"/>
        </p:xfrm>
        <a:graphic>
          <a:graphicData uri="http://schemas.openxmlformats.org/drawingml/2006/table">
            <a:tbl>
              <a:tblPr firstRow="1" bandRow="1">
                <a:effectLst>
                  <a:innerShdw blurRad="63500" dist="50800">
                    <a:prstClr val="black">
                      <a:alpha val="50000"/>
                    </a:prstClr>
                  </a:innerShdw>
                </a:effectLst>
                <a:tableStyleId>{5C22544A-7EE6-4342-B048-85BDC9FD1C3A}</a:tableStyleId>
              </a:tblPr>
              <a:tblGrid>
                <a:gridCol w="1154260">
                  <a:extLst>
                    <a:ext uri="{9D8B030D-6E8A-4147-A177-3AD203B41FA5}">
                      <a16:colId xmlns:a16="http://schemas.microsoft.com/office/drawing/2014/main" val="3001752580"/>
                    </a:ext>
                  </a:extLst>
                </a:gridCol>
              </a:tblGrid>
              <a:tr h="1121790">
                <a:tc>
                  <a:txBody>
                    <a:bodyPr/>
                    <a:lstStyle/>
                    <a:p>
                      <a:pPr algn="ctr"/>
                      <a:r>
                        <a:rPr lang="en-US" sz="1600" b="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July – December 2024</a:t>
                      </a:r>
                      <a:endParaRPr lang="en-US"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2377002735"/>
                  </a:ext>
                </a:extLst>
              </a:tr>
              <a:tr h="923827">
                <a:tc>
                  <a:txBody>
                    <a:bodyPr/>
                    <a:lstStyle/>
                    <a:p>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December 2024</a:t>
                      </a:r>
                    </a:p>
                  </a:txBody>
                  <a:tcPr>
                    <a:noFill/>
                  </a:tcPr>
                </a:tc>
                <a:extLst>
                  <a:ext uri="{0D108BD9-81ED-4DB2-BD59-A6C34878D82A}">
                    <a16:rowId xmlns:a16="http://schemas.microsoft.com/office/drawing/2014/main" val="3091101467"/>
                  </a:ext>
                </a:extLst>
              </a:tr>
              <a:tr h="1431798">
                <a:tc>
                  <a:txBody>
                    <a:bodyPr/>
                    <a:lstStyle/>
                    <a:p>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December 2024 – January 2025 </a:t>
                      </a:r>
                    </a:p>
                    <a:p>
                      <a:endParaRPr lang="en-US" dirty="0">
                        <a:latin typeface="Calibri" panose="020F0502020204030204" pitchFamily="34" charset="0"/>
                        <a:ea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637132774"/>
                  </a:ext>
                </a:extLst>
              </a:tr>
            </a:tbl>
          </a:graphicData>
        </a:graphic>
      </p:graphicFrame>
    </p:spTree>
    <p:extLst>
      <p:ext uri="{BB962C8B-B14F-4D97-AF65-F5344CB8AC3E}">
        <p14:creationId xmlns:p14="http://schemas.microsoft.com/office/powerpoint/2010/main" val="2117151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6EB86-0F84-3099-646F-BF32F5F99F6F}"/>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January – April 2025.</a:t>
            </a:r>
          </a:p>
        </p:txBody>
      </p:sp>
      <p:sp>
        <p:nvSpPr>
          <p:cNvPr id="3" name="Content Placeholder 2">
            <a:extLst>
              <a:ext uri="{FF2B5EF4-FFF2-40B4-BE49-F238E27FC236}">
                <a16:creationId xmlns:a16="http://schemas.microsoft.com/office/drawing/2014/main" id="{DFD6C3CF-CCFE-7111-FE60-1EA19926A632}"/>
              </a:ext>
            </a:extLst>
          </p:cNvPr>
          <p:cNvSpPr>
            <a:spLocks noGrp="1"/>
          </p:cNvSpPr>
          <p:nvPr>
            <p:ph idx="1"/>
          </p:nvPr>
        </p:nvSpPr>
        <p:spPr>
          <a:xfrm>
            <a:off x="677334" y="1725105"/>
            <a:ext cx="8596668" cy="4316257"/>
          </a:xfrm>
        </p:spPr>
        <p:txBody>
          <a:bodyPr>
            <a:normAutofit/>
          </a:bodyPr>
          <a:lstStyle/>
          <a:p>
            <a:pPr algn="just"/>
            <a:r>
              <a:rPr lang="en-GB" sz="1800" b="1" dirty="0">
                <a:effectLst/>
                <a:latin typeface="Calibri" panose="020F0502020204030204" pitchFamily="34" charset="0"/>
                <a:ea typeface="Calibri" panose="020F0502020204030204" pitchFamily="34" charset="0"/>
                <a:cs typeface="Calibri" panose="020F0502020204030204" pitchFamily="34" charset="0"/>
              </a:rPr>
              <a:t>Training for Trainers - </a:t>
            </a:r>
            <a:r>
              <a:rPr lang="en-US" b="1" dirty="0">
                <a:latin typeface="Calibri" panose="020F0502020204030204" pitchFamily="34" charset="0"/>
                <a:ea typeface="Calibri" panose="020F0502020204030204" pitchFamily="34" charset="0"/>
                <a:cs typeface="Calibri" panose="020F0502020204030204" pitchFamily="34" charset="0"/>
              </a:rPr>
              <a:t>PT experts</a:t>
            </a:r>
            <a:r>
              <a:rPr lang="en-US" dirty="0">
                <a:latin typeface="Calibri" panose="020F0502020204030204" pitchFamily="34" charset="0"/>
                <a:ea typeface="Calibri" panose="020F0502020204030204" pitchFamily="34" charset="0"/>
                <a:cs typeface="Calibri" panose="020F0502020204030204" pitchFamily="34" charset="0"/>
              </a:rPr>
              <a:t> will conduct training to </a:t>
            </a:r>
            <a:r>
              <a:rPr lang="en-US" b="1" dirty="0">
                <a:latin typeface="Calibri" panose="020F0502020204030204" pitchFamily="34" charset="0"/>
                <a:ea typeface="Calibri" panose="020F0502020204030204" pitchFamily="34" charset="0"/>
                <a:cs typeface="Calibri" panose="020F0502020204030204" pitchFamily="34" charset="0"/>
              </a:rPr>
              <a:t>national level experts </a:t>
            </a:r>
            <a:r>
              <a:rPr lang="en-US" dirty="0">
                <a:latin typeface="Calibri" panose="020F0502020204030204" pitchFamily="34" charset="0"/>
                <a:ea typeface="Calibri" panose="020F0502020204030204" pitchFamily="34" charset="0"/>
                <a:cs typeface="Calibri" panose="020F0502020204030204" pitchFamily="34" charset="0"/>
              </a:rPr>
              <a:t>on how to use e-Manuals, online tutorials and creative videos in their work. Important aspect of the training will be facilitation of workshop because those experts will be selected with the purpose to further educate and provide advisory support to social dialogue committees.</a:t>
            </a:r>
          </a:p>
          <a:p>
            <a:pPr marL="0" indent="0" algn="just">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2</a:t>
            </a:r>
            <a:r>
              <a:rPr lang="en-GB" sz="1800" b="1" baseline="30000" dirty="0">
                <a:effectLst/>
                <a:latin typeface="Calibri" panose="020F0502020204030204" pitchFamily="34" charset="0"/>
                <a:ea typeface="Calibri" panose="020F0502020204030204" pitchFamily="34" charset="0"/>
                <a:cs typeface="Calibri" panose="020F0502020204030204" pitchFamily="34" charset="0"/>
              </a:rPr>
              <a:t>nd</a:t>
            </a:r>
            <a:r>
              <a:rPr lang="en-GB" sz="1800" b="1" dirty="0">
                <a:effectLst/>
                <a:latin typeface="Calibri" panose="020F0502020204030204" pitchFamily="34" charset="0"/>
                <a:ea typeface="Calibri" panose="020F0502020204030204" pitchFamily="34" charset="0"/>
                <a:cs typeface="Calibri" panose="020F0502020204030204" pitchFamily="34" charset="0"/>
              </a:rPr>
              <a:t> SCM, </a:t>
            </a:r>
            <a:r>
              <a:rPr lang="en-GB" sz="1800" dirty="0">
                <a:effectLst/>
                <a:latin typeface="Calibri" panose="020F0502020204030204" pitchFamily="34" charset="0"/>
                <a:ea typeface="Calibri" panose="020F0502020204030204" pitchFamily="34" charset="0"/>
                <a:cs typeface="Calibri" panose="020F0502020204030204" pitchFamily="34" charset="0"/>
              </a:rPr>
              <a:t>will be 1 day, online, 2 delegates per organization</a:t>
            </a:r>
            <a:r>
              <a:rPr lang="en-GB" dirty="0">
                <a:latin typeface="Calibri" panose="020F0502020204030204" pitchFamily="34" charset="0"/>
                <a:ea typeface="Calibri" panose="020F0502020204030204" pitchFamily="34" charset="0"/>
                <a:cs typeface="Calibri" panose="020F0502020204030204" pitchFamily="34" charset="0"/>
              </a:rPr>
              <a:t>, i</a:t>
            </a:r>
            <a:r>
              <a:rPr lang="en-GB" sz="1800" dirty="0">
                <a:effectLst/>
                <a:latin typeface="Calibri" panose="020F0502020204030204" pitchFamily="34" charset="0"/>
                <a:ea typeface="Calibri" panose="020F0502020204030204" pitchFamily="34" charset="0"/>
                <a:cs typeface="Calibri" panose="020F0502020204030204" pitchFamily="34" charset="0"/>
              </a:rPr>
              <a:t>nterpreters from</a:t>
            </a:r>
            <a:r>
              <a:rPr lang="en-GB" sz="1800" b="1" dirty="0">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HR to: ES, PL, EN, PT. </a:t>
            </a:r>
          </a:p>
          <a:p>
            <a:pPr marL="0" marR="0" indent="0" algn="just">
              <a:lnSpc>
                <a:spcPct val="107000"/>
              </a:lnSpc>
              <a:spcBef>
                <a:spcPts val="0"/>
              </a:spcBef>
              <a:spcAft>
                <a:spcPts val="800"/>
              </a:spcAft>
              <a:buNone/>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1st hybrid</a:t>
            </a: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GB" sz="1800" b="1" dirty="0">
                <a:effectLst/>
                <a:latin typeface="Calibri" panose="020F0502020204030204" pitchFamily="34" charset="0"/>
                <a:ea typeface="Calibri" panose="020F0502020204030204" pitchFamily="34" charset="0"/>
                <a:cs typeface="Calibri" panose="020F0502020204030204" pitchFamily="34" charset="0"/>
              </a:rPr>
              <a:t>EU level conference</a:t>
            </a:r>
            <a:r>
              <a:rPr lang="en-GB" sz="1800" dirty="0">
                <a:effectLst/>
                <a:latin typeface="Calibri" panose="020F0502020204030204" pitchFamily="34" charset="0"/>
                <a:ea typeface="Calibri" panose="020F0502020204030204" pitchFamily="34" charset="0"/>
                <a:cs typeface="Calibri" panose="020F0502020204030204" pitchFamily="34" charset="0"/>
              </a:rPr>
              <a:t>, 2 days, in Croatia</a:t>
            </a:r>
            <a:r>
              <a:rPr lang="en-GB" dirty="0">
                <a:latin typeface="Calibri" panose="020F0502020204030204" pitchFamily="34" charset="0"/>
                <a:ea typeface="Calibri" panose="020F0502020204030204" pitchFamily="34" charset="0"/>
                <a:cs typeface="Calibri" panose="020F0502020204030204" pitchFamily="34" charset="0"/>
              </a:rPr>
              <a:t>.</a:t>
            </a:r>
            <a:r>
              <a:rPr lang="en-GB" sz="1800" dirty="0">
                <a:effectLst/>
                <a:latin typeface="Calibri" panose="020F0502020204030204" pitchFamily="34" charset="0"/>
                <a:ea typeface="Calibri" panose="020F0502020204030204" pitchFamily="34" charset="0"/>
                <a:cs typeface="Calibri" panose="020F0502020204030204" pitchFamily="34" charset="0"/>
              </a:rPr>
              <a:t> </a:t>
            </a:r>
            <a:r>
              <a:rPr lang="en-GB" sz="1800" dirty="0" err="1">
                <a:effectLst/>
                <a:latin typeface="Calibri" panose="020F0502020204030204" pitchFamily="34" charset="0"/>
                <a:ea typeface="Calibri" panose="020F0502020204030204" pitchFamily="34" charset="0"/>
                <a:cs typeface="Calibri" panose="020F0502020204030204" pitchFamily="34" charset="0"/>
              </a:rPr>
              <a:t>IndustriALL</a:t>
            </a:r>
            <a:r>
              <a:rPr lang="en-GB" dirty="0">
                <a:latin typeface="Calibri" panose="020F0502020204030204" pitchFamily="34" charset="0"/>
                <a:ea typeface="Calibri" panose="020F0502020204030204" pitchFamily="34" charset="0"/>
                <a:cs typeface="Calibri" panose="020F0502020204030204" pitchFamily="34" charset="0"/>
              </a:rPr>
              <a:t> and </a:t>
            </a:r>
            <a:r>
              <a:rPr lang="en-GB" sz="1800" dirty="0">
                <a:effectLst/>
                <a:latin typeface="Calibri" panose="020F0502020204030204" pitchFamily="34" charset="0"/>
                <a:ea typeface="Calibri" panose="020F0502020204030204" pitchFamily="34" charset="0"/>
                <a:cs typeface="Calibri" panose="020F0502020204030204" pitchFamily="34" charset="0"/>
              </a:rPr>
              <a:t>CEEMET representatives </a:t>
            </a:r>
            <a:r>
              <a:rPr lang="en-GB" dirty="0">
                <a:latin typeface="Calibri" panose="020F0502020204030204" pitchFamily="34" charset="0"/>
                <a:ea typeface="Calibri" panose="020F0502020204030204" pitchFamily="34" charset="0"/>
                <a:cs typeface="Calibri" panose="020F0502020204030204" pitchFamily="34" charset="0"/>
              </a:rPr>
              <a:t>shall</a:t>
            </a:r>
            <a:r>
              <a:rPr lang="en-GB" sz="1800" dirty="0">
                <a:effectLst/>
                <a:latin typeface="Calibri" panose="020F0502020204030204" pitchFamily="34" charset="0"/>
                <a:ea typeface="Calibri" panose="020F0502020204030204" pitchFamily="34" charset="0"/>
                <a:cs typeface="Calibri" panose="020F0502020204030204" pitchFamily="34" charset="0"/>
              </a:rPr>
              <a:t> be panellists.</a:t>
            </a:r>
            <a:r>
              <a:rPr lang="en-US" dirty="0">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Interpretation from HR to: ES, PL, EN, FR, RO, PT.</a:t>
            </a:r>
            <a:r>
              <a:rPr lang="sr-Latn-RS" sz="1800" dirty="0">
                <a:effectLst/>
                <a:latin typeface="Calibri" panose="020F0502020204030204" pitchFamily="34" charset="0"/>
                <a:ea typeface="Calibri" panose="020F0502020204030204" pitchFamily="34" charset="0"/>
                <a:cs typeface="Calibri" panose="020F0502020204030204" pitchFamily="34" charset="0"/>
              </a:rPr>
              <a:t> </a:t>
            </a:r>
            <a:endParaRPr lang="en-US"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7" name="Table 6">
            <a:extLst>
              <a:ext uri="{FF2B5EF4-FFF2-40B4-BE49-F238E27FC236}">
                <a16:creationId xmlns:a16="http://schemas.microsoft.com/office/drawing/2014/main" id="{757AFB7A-2257-1FBB-583D-79124782E231}"/>
              </a:ext>
            </a:extLst>
          </p:cNvPr>
          <p:cNvGraphicFramePr>
            <a:graphicFrameLocks noGrp="1"/>
          </p:cNvGraphicFramePr>
          <p:nvPr>
            <p:extLst>
              <p:ext uri="{D42A27DB-BD31-4B8C-83A1-F6EECF244321}">
                <p14:modId xmlns:p14="http://schemas.microsoft.com/office/powerpoint/2010/main" val="3050663073"/>
              </p:ext>
            </p:extLst>
          </p:nvPr>
        </p:nvGraphicFramePr>
        <p:xfrm>
          <a:off x="9755875" y="1682428"/>
          <a:ext cx="1154260" cy="4217311"/>
        </p:xfrm>
        <a:graphic>
          <a:graphicData uri="http://schemas.openxmlformats.org/drawingml/2006/table">
            <a:tbl>
              <a:tblPr firstRow="1" bandRow="1">
                <a:effectLst>
                  <a:innerShdw blurRad="63500" dist="50800">
                    <a:prstClr val="black">
                      <a:alpha val="50000"/>
                    </a:prstClr>
                  </a:innerShdw>
                </a:effectLst>
                <a:tableStyleId>{5C22544A-7EE6-4342-B048-85BDC9FD1C3A}</a:tableStyleId>
              </a:tblPr>
              <a:tblGrid>
                <a:gridCol w="1154260">
                  <a:extLst>
                    <a:ext uri="{9D8B030D-6E8A-4147-A177-3AD203B41FA5}">
                      <a16:colId xmlns:a16="http://schemas.microsoft.com/office/drawing/2014/main" val="3160638434"/>
                    </a:ext>
                  </a:extLst>
                </a:gridCol>
              </a:tblGrid>
              <a:tr h="1291376">
                <a:tc>
                  <a:txBody>
                    <a:bodyPr/>
                    <a:lstStyle/>
                    <a:p>
                      <a:pPr algn="ctr"/>
                      <a:r>
                        <a:rPr lang="en-US" b="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January 2025</a:t>
                      </a:r>
                    </a:p>
                  </a:txBody>
                  <a:tcPr>
                    <a:noFill/>
                  </a:tcPr>
                </a:tc>
                <a:extLst>
                  <a:ext uri="{0D108BD9-81ED-4DB2-BD59-A6C34878D82A}">
                    <a16:rowId xmlns:a16="http://schemas.microsoft.com/office/drawing/2014/main" val="2989460953"/>
                  </a:ext>
                </a:extLst>
              </a:tr>
              <a:tr h="1277685">
                <a:tc>
                  <a:txBody>
                    <a:bodyPr/>
                    <a:lstStyle/>
                    <a:p>
                      <a:pPr algn="ctr"/>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March 2025</a:t>
                      </a:r>
                    </a:p>
                  </a:txBody>
                  <a:tcPr>
                    <a:noFill/>
                  </a:tcPr>
                </a:tc>
                <a:extLst>
                  <a:ext uri="{0D108BD9-81ED-4DB2-BD59-A6C34878D82A}">
                    <a16:rowId xmlns:a16="http://schemas.microsoft.com/office/drawing/2014/main" val="7957582"/>
                  </a:ext>
                </a:extLst>
              </a:tr>
              <a:tr h="1648250">
                <a:tc>
                  <a:txBody>
                    <a:bodyPr/>
                    <a:lstStyle/>
                    <a:p>
                      <a:pPr algn="ctr"/>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April </a:t>
                      </a:r>
                    </a:p>
                    <a:p>
                      <a:pPr algn="ctr"/>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2025</a:t>
                      </a:r>
                    </a:p>
                  </a:txBody>
                  <a:tcPr>
                    <a:noFill/>
                  </a:tcPr>
                </a:tc>
                <a:extLst>
                  <a:ext uri="{0D108BD9-81ED-4DB2-BD59-A6C34878D82A}">
                    <a16:rowId xmlns:a16="http://schemas.microsoft.com/office/drawing/2014/main" val="1680373933"/>
                  </a:ext>
                </a:extLst>
              </a:tr>
            </a:tbl>
          </a:graphicData>
        </a:graphic>
      </p:graphicFrame>
    </p:spTree>
    <p:extLst>
      <p:ext uri="{BB962C8B-B14F-4D97-AF65-F5344CB8AC3E}">
        <p14:creationId xmlns:p14="http://schemas.microsoft.com/office/powerpoint/2010/main" val="113720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AEDC-717F-DF98-BAE5-4C0942C6BD55}"/>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June – November 2025</a:t>
            </a:r>
          </a:p>
        </p:txBody>
      </p:sp>
      <p:sp>
        <p:nvSpPr>
          <p:cNvPr id="3" name="Content Placeholder 2">
            <a:extLst>
              <a:ext uri="{FF2B5EF4-FFF2-40B4-BE49-F238E27FC236}">
                <a16:creationId xmlns:a16="http://schemas.microsoft.com/office/drawing/2014/main" id="{D3A7304C-1B31-4E6D-FC07-5EE6DD609EA9}"/>
              </a:ext>
            </a:extLst>
          </p:cNvPr>
          <p:cNvSpPr>
            <a:spLocks noGrp="1"/>
          </p:cNvSpPr>
          <p:nvPr>
            <p:ph idx="1"/>
          </p:nvPr>
        </p:nvSpPr>
        <p:spPr/>
        <p:txBody>
          <a:bodyPr/>
          <a:lstStyle/>
          <a:p>
            <a:pPr marL="0" marR="0">
              <a:lnSpc>
                <a:spcPct val="107000"/>
              </a:lnSpc>
              <a:spcBef>
                <a:spcPts val="0"/>
              </a:spcBef>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32 workshops</a:t>
            </a:r>
            <a:r>
              <a:rPr lang="en-GB" sz="1800" dirty="0">
                <a:effectLst/>
                <a:latin typeface="Calibri" panose="020F0502020204030204" pitchFamily="34" charset="0"/>
                <a:ea typeface="Calibri" panose="020F0502020204030204" pitchFamily="34" charset="0"/>
                <a:cs typeface="Calibri" panose="020F0502020204030204" pitchFamily="34" charset="0"/>
              </a:rPr>
              <a:t>: 20 </a:t>
            </a:r>
            <a:r>
              <a:rPr lang="en-GB" dirty="0">
                <a:latin typeface="Calibri" panose="020F0502020204030204" pitchFamily="34" charset="0"/>
                <a:ea typeface="Calibri" panose="020F0502020204030204" pitchFamily="34" charset="0"/>
                <a:cs typeface="Calibri" panose="020F0502020204030204" pitchFamily="34" charset="0"/>
              </a:rPr>
              <a:t>delegates</a:t>
            </a:r>
            <a:r>
              <a:rPr lang="en-GB" sz="1800" dirty="0">
                <a:effectLst/>
                <a:latin typeface="Calibri" panose="020F0502020204030204" pitchFamily="34" charset="0"/>
                <a:ea typeface="Calibri" panose="020F0502020204030204" pitchFamily="34" charset="0"/>
                <a:cs typeface="Calibri" panose="020F0502020204030204" pitchFamily="34" charset="0"/>
              </a:rPr>
              <a:t> on each + per 1 external expert</a:t>
            </a:r>
          </a:p>
          <a:p>
            <a:pPr marL="0" marR="0" indent="0">
              <a:lnSpc>
                <a:spcPct val="107000"/>
              </a:lnSpc>
              <a:spcBef>
                <a:spcPts val="0"/>
              </a:spcBef>
              <a:spcAft>
                <a:spcPts val="800"/>
              </a:spcAft>
              <a:buNone/>
            </a:pPr>
            <a:r>
              <a:rPr lang="en-GB" sz="1800" dirty="0">
                <a:effectLst/>
                <a:latin typeface="Calibri" panose="020F0502020204030204" pitchFamily="34" charset="0"/>
                <a:ea typeface="Calibri" panose="020F0502020204030204" pitchFamily="34" charset="0"/>
                <a:cs typeface="Calibri" panose="020F0502020204030204" pitchFamily="34" charset="0"/>
              </a:rPr>
              <a:t>				 - per 4 </a:t>
            </a:r>
            <a:r>
              <a:rPr lang="en-GB" dirty="0">
                <a:latin typeface="Calibri" panose="020F0502020204030204" pitchFamily="34" charset="0"/>
                <a:ea typeface="Calibri" panose="020F0502020204030204" pitchFamily="34" charset="0"/>
                <a:cs typeface="Calibri" panose="020F0502020204030204" pitchFamily="34" charset="0"/>
              </a:rPr>
              <a:t>national workshops</a:t>
            </a:r>
            <a:r>
              <a:rPr lang="en-GB" sz="1800" dirty="0">
                <a:effectLst/>
                <a:latin typeface="Calibri" panose="020F0502020204030204" pitchFamily="34" charset="0"/>
                <a:ea typeface="Calibri" panose="020F0502020204030204" pitchFamily="34" charset="0"/>
                <a:cs typeface="Calibri" panose="020F0502020204030204" pitchFamily="34" charset="0"/>
              </a:rPr>
              <a:t> in RS, CRO, RO, PT, LV (in person) </a:t>
            </a:r>
          </a:p>
          <a:p>
            <a:pPr marL="0" marR="0" indent="0">
              <a:lnSpc>
                <a:spcPct val="107000"/>
              </a:lnSpc>
              <a:spcBef>
                <a:spcPts val="0"/>
              </a:spcBef>
              <a:spcAft>
                <a:spcPts val="800"/>
              </a:spcAft>
              <a:buNone/>
            </a:pPr>
            <a:r>
              <a:rPr lang="en-GB" dirty="0">
                <a:latin typeface="Calibri" panose="020F0502020204030204" pitchFamily="34" charset="0"/>
                <a:ea typeface="Calibri" panose="020F0502020204030204" pitchFamily="34" charset="0"/>
                <a:cs typeface="Calibri" panose="020F0502020204030204" pitchFamily="34" charset="0"/>
              </a:rPr>
              <a:t>				- </a:t>
            </a:r>
            <a:r>
              <a:rPr lang="en-GB" sz="1800" dirty="0">
                <a:effectLst/>
                <a:latin typeface="Calibri" panose="020F0502020204030204" pitchFamily="34" charset="0"/>
                <a:ea typeface="Calibri" panose="020F0502020204030204" pitchFamily="34" charset="0"/>
                <a:cs typeface="Calibri" panose="020F0502020204030204" pitchFamily="34" charset="0"/>
              </a:rPr>
              <a:t>FR, PL, ES (online)</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sr-Latn-RS" sz="1800" dirty="0">
                <a:effectLst/>
                <a:latin typeface="Calibri" panose="020F0502020204030204" pitchFamily="34" charset="0"/>
                <a:ea typeface="Calibri" panose="020F0502020204030204" pitchFamily="34" charset="0"/>
                <a:cs typeface="Calibri" panose="020F0502020204030204" pitchFamily="34" charset="0"/>
              </a:rPr>
              <a:t>Each </a:t>
            </a:r>
            <a:r>
              <a:rPr lang="en-US" dirty="0">
                <a:latin typeface="Calibri" panose="020F0502020204030204" pitchFamily="34" charset="0"/>
                <a:ea typeface="Calibri" panose="020F0502020204030204" pitchFamily="34" charset="0"/>
                <a:cs typeface="Calibri" panose="020F0502020204030204" pitchFamily="34" charset="0"/>
              </a:rPr>
              <a:t>workshop</a:t>
            </a:r>
            <a:r>
              <a:rPr lang="sr-Latn-RS" sz="1800" dirty="0">
                <a:effectLst/>
                <a:latin typeface="Calibri" panose="020F0502020204030204" pitchFamily="34" charset="0"/>
                <a:ea typeface="Calibri" panose="020F0502020204030204" pitchFamily="34" charset="0"/>
                <a:cs typeface="Calibri" panose="020F0502020204030204" pitchFamily="34" charset="0"/>
              </a:rPr>
              <a:t> will last one day and will cover one topic covered by each Manual. After the 4 realised workshops in (8) countries, project partners will draft recommendations (1-2 pages) for further improvements of social dialogue and collective bargaining based on impacts of AI and provide suggestions for improvements for drafted e- Manuals.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3rd SCM</a:t>
            </a:r>
            <a:r>
              <a:rPr lang="en-GB" sz="1800" dirty="0">
                <a:effectLst/>
                <a:latin typeface="Calibri" panose="020F0502020204030204" pitchFamily="34" charset="0"/>
                <a:ea typeface="Calibri" panose="020F0502020204030204" pitchFamily="34" charset="0"/>
                <a:cs typeface="Calibri" panose="020F0502020204030204" pitchFamily="34" charset="0"/>
              </a:rPr>
              <a:t>, will be 1 day, online, 2 delegates per organization + 2 EU level experts</a:t>
            </a:r>
            <a:r>
              <a:rPr lang="en-GB" dirty="0">
                <a:latin typeface="Calibri" panose="020F0502020204030204" pitchFamily="34" charset="0"/>
                <a:ea typeface="Calibri" panose="020F0502020204030204" pitchFamily="34" charset="0"/>
                <a:cs typeface="Calibri" panose="020F0502020204030204" pitchFamily="34" charset="0"/>
              </a:rPr>
              <a:t>.</a:t>
            </a:r>
            <a:r>
              <a:rPr lang="en-GB" sz="1800" dirty="0">
                <a:effectLst/>
                <a:latin typeface="Calibri" panose="020F0502020204030204" pitchFamily="34" charset="0"/>
                <a:ea typeface="Calibri" panose="020F0502020204030204" pitchFamily="34" charset="0"/>
                <a:cs typeface="Calibri" panose="020F0502020204030204" pitchFamily="34" charset="0"/>
              </a:rPr>
              <a:t> Interpretation from HR to: ES, PL, EN, PT.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graphicFrame>
        <p:nvGraphicFramePr>
          <p:cNvPr id="4" name="Table 3">
            <a:extLst>
              <a:ext uri="{FF2B5EF4-FFF2-40B4-BE49-F238E27FC236}">
                <a16:creationId xmlns:a16="http://schemas.microsoft.com/office/drawing/2014/main" id="{08BE4868-C093-98AD-35C7-98F3200C08C6}"/>
              </a:ext>
            </a:extLst>
          </p:cNvPr>
          <p:cNvGraphicFramePr>
            <a:graphicFrameLocks noGrp="1"/>
          </p:cNvGraphicFramePr>
          <p:nvPr>
            <p:extLst>
              <p:ext uri="{D42A27DB-BD31-4B8C-83A1-F6EECF244321}">
                <p14:modId xmlns:p14="http://schemas.microsoft.com/office/powerpoint/2010/main" val="2779720879"/>
              </p:ext>
            </p:extLst>
          </p:nvPr>
        </p:nvGraphicFramePr>
        <p:xfrm>
          <a:off x="9274002" y="1930400"/>
          <a:ext cx="1275941" cy="4206489"/>
        </p:xfrm>
        <a:graphic>
          <a:graphicData uri="http://schemas.openxmlformats.org/drawingml/2006/table">
            <a:tbl>
              <a:tblPr firstRow="1" bandRow="1">
                <a:effectLst>
                  <a:innerShdw blurRad="63500" dist="50800">
                    <a:prstClr val="black">
                      <a:alpha val="50000"/>
                    </a:prstClr>
                  </a:innerShdw>
                </a:effectLst>
                <a:tableStyleId>{5C22544A-7EE6-4342-B048-85BDC9FD1C3A}</a:tableStyleId>
              </a:tblPr>
              <a:tblGrid>
                <a:gridCol w="1275941">
                  <a:extLst>
                    <a:ext uri="{9D8B030D-6E8A-4147-A177-3AD203B41FA5}">
                      <a16:colId xmlns:a16="http://schemas.microsoft.com/office/drawing/2014/main" val="3160638434"/>
                    </a:ext>
                  </a:extLst>
                </a:gridCol>
              </a:tblGrid>
              <a:tr h="2848990">
                <a:tc>
                  <a:txBody>
                    <a:bodyPr/>
                    <a:lstStyle/>
                    <a:p>
                      <a:pPr algn="ctr"/>
                      <a:r>
                        <a:rPr lang="en-US" b="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June – November</a:t>
                      </a:r>
                    </a:p>
                    <a:p>
                      <a:pPr algn="ctr"/>
                      <a:r>
                        <a:rPr lang="en-US" b="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 2025</a:t>
                      </a:r>
                    </a:p>
                  </a:txBody>
                  <a:tcPr>
                    <a:noFill/>
                  </a:tcPr>
                </a:tc>
                <a:extLst>
                  <a:ext uri="{0D108BD9-81ED-4DB2-BD59-A6C34878D82A}">
                    <a16:rowId xmlns:a16="http://schemas.microsoft.com/office/drawing/2014/main" val="2989460953"/>
                  </a:ext>
                </a:extLst>
              </a:tr>
              <a:tr h="1357499">
                <a:tc>
                  <a:txBody>
                    <a:bodyPr/>
                    <a:lstStyle/>
                    <a:p>
                      <a:pPr algn="ctr"/>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November </a:t>
                      </a:r>
                    </a:p>
                    <a:p>
                      <a:pPr algn="ctr"/>
                      <a:r>
                        <a:rPr lang="en-US" sz="1600" dirty="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rPr>
                        <a:t>2025</a:t>
                      </a:r>
                    </a:p>
                  </a:txBody>
                  <a:tcPr>
                    <a:noFill/>
                  </a:tcPr>
                </a:tc>
                <a:extLst>
                  <a:ext uri="{0D108BD9-81ED-4DB2-BD59-A6C34878D82A}">
                    <a16:rowId xmlns:a16="http://schemas.microsoft.com/office/drawing/2014/main" val="1680373933"/>
                  </a:ext>
                </a:extLst>
              </a:tr>
            </a:tbl>
          </a:graphicData>
        </a:graphic>
      </p:graphicFrame>
    </p:spTree>
    <p:extLst>
      <p:ext uri="{BB962C8B-B14F-4D97-AF65-F5344CB8AC3E}">
        <p14:creationId xmlns:p14="http://schemas.microsoft.com/office/powerpoint/2010/main" val="222183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7FA2-0465-EAE3-8E96-B1B2F9E7266C}"/>
              </a:ext>
            </a:extLst>
          </p:cNvPr>
          <p:cNvSpPr>
            <a:spLocks noGrp="1"/>
          </p:cNvSpPr>
          <p:nvPr>
            <p:ph type="title"/>
          </p:nvPr>
        </p:nvSpPr>
        <p:spPr/>
        <p:txBody>
          <a:bodyPr/>
          <a:lstStyle/>
          <a:p>
            <a:r>
              <a:rPr lang="en-US" dirty="0">
                <a:latin typeface="Calibri" panose="020F0502020204030204" pitchFamily="34" charset="0"/>
                <a:ea typeface="Calibri" panose="020F0502020204030204" pitchFamily="34" charset="0"/>
                <a:cs typeface="Calibri" panose="020F0502020204030204" pitchFamily="34" charset="0"/>
              </a:rPr>
              <a:t>December 2025 – March 2026</a:t>
            </a:r>
          </a:p>
        </p:txBody>
      </p:sp>
      <p:sp>
        <p:nvSpPr>
          <p:cNvPr id="3" name="Content Placeholder 2">
            <a:extLst>
              <a:ext uri="{FF2B5EF4-FFF2-40B4-BE49-F238E27FC236}">
                <a16:creationId xmlns:a16="http://schemas.microsoft.com/office/drawing/2014/main" id="{C30EE347-C84D-20F3-0788-110740B5FE2E}"/>
              </a:ext>
            </a:extLst>
          </p:cNvPr>
          <p:cNvSpPr>
            <a:spLocks noGrp="1"/>
          </p:cNvSpPr>
          <p:nvPr>
            <p:ph idx="1"/>
          </p:nvPr>
        </p:nvSpPr>
        <p:spPr/>
        <p:txBody>
          <a:bodyPr/>
          <a:lstStyle/>
          <a:p>
            <a:r>
              <a:rPr lang="en-GB" sz="1800" b="1" dirty="0">
                <a:effectLst/>
                <a:latin typeface="Calibri" panose="020F0502020204030204" pitchFamily="34" charset="0"/>
                <a:ea typeface="Calibri" panose="020F0502020204030204" pitchFamily="34" charset="0"/>
              </a:rPr>
              <a:t>Finalizing the final version of 4 e-manuals </a:t>
            </a:r>
            <a:r>
              <a:rPr lang="en-GB" sz="1800" dirty="0">
                <a:effectLst/>
                <a:latin typeface="Calibri" panose="020F0502020204030204" pitchFamily="34" charset="0"/>
                <a:ea typeface="Calibri" panose="020F0502020204030204" pitchFamily="34" charset="0"/>
              </a:rPr>
              <a:t>(per 20 pages) by PT experts, and translating them to 9 languages (from PT to: RS, ES, PL, HR, LV, FR, RO, EN, DE), with supporting </a:t>
            </a:r>
            <a:r>
              <a:rPr lang="en-GB" sz="1800" b="1" dirty="0">
                <a:effectLst/>
                <a:latin typeface="Calibri" panose="020F0502020204030204" pitchFamily="34" charset="0"/>
                <a:ea typeface="Calibri" panose="020F0502020204030204" pitchFamily="34" charset="0"/>
              </a:rPr>
              <a:t>infographics.</a:t>
            </a:r>
          </a:p>
          <a:p>
            <a:r>
              <a:rPr lang="en-GB" sz="1800" dirty="0">
                <a:effectLst/>
                <a:latin typeface="Calibri" panose="020F0502020204030204" pitchFamily="34" charset="0"/>
                <a:ea typeface="Calibri" panose="020F0502020204030204" pitchFamily="34" charset="0"/>
              </a:rPr>
              <a:t>Preparing </a:t>
            </a:r>
            <a:r>
              <a:rPr lang="en-GB" sz="1800" b="1" dirty="0">
                <a:effectLst/>
                <a:latin typeface="Calibri" panose="020F0502020204030204" pitchFamily="34" charset="0"/>
                <a:ea typeface="Calibri" panose="020F0502020204030204" pitchFamily="34" charset="0"/>
              </a:rPr>
              <a:t>Publication</a:t>
            </a:r>
            <a:r>
              <a:rPr lang="en-GB" sz="1800" dirty="0">
                <a:effectLst/>
                <a:latin typeface="Calibri" panose="020F0502020204030204" pitchFamily="34" charset="0"/>
                <a:ea typeface="Calibri" panose="020F0502020204030204" pitchFamily="34" charset="0"/>
              </a:rPr>
              <a:t> (20 pages), online form and translating to 9 languages (PT, RS, ES, PL, HR, LV, FR, RO, EN, DE). </a:t>
            </a:r>
            <a:endParaRPr lang="en-GB" b="1" dirty="0">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Dissemination of project</a:t>
            </a:r>
            <a:endParaRPr lang="en-GB" sz="1800" b="1"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External evaluation</a:t>
            </a:r>
            <a:endParaRPr lang="en-US" dirty="0"/>
          </a:p>
        </p:txBody>
      </p:sp>
      <p:graphicFrame>
        <p:nvGraphicFramePr>
          <p:cNvPr id="4" name="Table 3">
            <a:extLst>
              <a:ext uri="{FF2B5EF4-FFF2-40B4-BE49-F238E27FC236}">
                <a16:creationId xmlns:a16="http://schemas.microsoft.com/office/drawing/2014/main" id="{7D0E250B-A6BC-5153-10A0-6EC6C8E40623}"/>
              </a:ext>
            </a:extLst>
          </p:cNvPr>
          <p:cNvGraphicFramePr>
            <a:graphicFrameLocks noGrp="1"/>
          </p:cNvGraphicFramePr>
          <p:nvPr>
            <p:extLst>
              <p:ext uri="{D42A27DB-BD31-4B8C-83A1-F6EECF244321}">
                <p14:modId xmlns:p14="http://schemas.microsoft.com/office/powerpoint/2010/main" val="3928713413"/>
              </p:ext>
            </p:extLst>
          </p:nvPr>
        </p:nvGraphicFramePr>
        <p:xfrm>
          <a:off x="9274002" y="1930400"/>
          <a:ext cx="1154260" cy="3953360"/>
        </p:xfrm>
        <a:graphic>
          <a:graphicData uri="http://schemas.openxmlformats.org/drawingml/2006/table">
            <a:tbl>
              <a:tblPr firstRow="1" bandRow="1">
                <a:effectLst>
                  <a:innerShdw blurRad="63500" dist="50800">
                    <a:prstClr val="black">
                      <a:alpha val="50000"/>
                    </a:prstClr>
                  </a:innerShdw>
                </a:effectLst>
                <a:tableStyleId>{5C22544A-7EE6-4342-B048-85BDC9FD1C3A}</a:tableStyleId>
              </a:tblPr>
              <a:tblGrid>
                <a:gridCol w="1154260">
                  <a:extLst>
                    <a:ext uri="{9D8B030D-6E8A-4147-A177-3AD203B41FA5}">
                      <a16:colId xmlns:a16="http://schemas.microsoft.com/office/drawing/2014/main" val="3160638434"/>
                    </a:ext>
                  </a:extLst>
                </a:gridCol>
              </a:tblGrid>
              <a:tr h="1291376">
                <a:tc>
                  <a:txBody>
                    <a:bodyPr/>
                    <a:lstStyle/>
                    <a:p>
                      <a:pPr algn="ctr"/>
                      <a:r>
                        <a:rPr lang="en-US" b="0" dirty="0">
                          <a:solidFill>
                            <a:schemeClr val="bg2">
                              <a:lumMod val="50000"/>
                            </a:schemeClr>
                          </a:solidFill>
                        </a:rPr>
                        <a:t>January – March 2026</a:t>
                      </a:r>
                    </a:p>
                  </a:txBody>
                  <a:tcPr>
                    <a:noFill/>
                  </a:tcPr>
                </a:tc>
                <a:extLst>
                  <a:ext uri="{0D108BD9-81ED-4DB2-BD59-A6C34878D82A}">
                    <a16:rowId xmlns:a16="http://schemas.microsoft.com/office/drawing/2014/main" val="2989460953"/>
                  </a:ext>
                </a:extLst>
              </a:tr>
              <a:tr h="1013734">
                <a:tc>
                  <a:txBody>
                    <a:bodyPr/>
                    <a:lstStyle/>
                    <a:p>
                      <a:pPr algn="ctr"/>
                      <a:r>
                        <a:rPr lang="en-US" sz="1600" dirty="0">
                          <a:solidFill>
                            <a:schemeClr val="bg2">
                              <a:lumMod val="50000"/>
                            </a:schemeClr>
                          </a:solidFill>
                        </a:rPr>
                        <a:t>February - March 2026</a:t>
                      </a:r>
                    </a:p>
                  </a:txBody>
                  <a:tcPr>
                    <a:noFill/>
                  </a:tcPr>
                </a:tc>
                <a:extLst>
                  <a:ext uri="{0D108BD9-81ED-4DB2-BD59-A6C34878D82A}">
                    <a16:rowId xmlns:a16="http://schemas.microsoft.com/office/drawing/2014/main" val="7957582"/>
                  </a:ext>
                </a:extLst>
              </a:tr>
              <a:tr h="164825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dirty="0">
                          <a:solidFill>
                            <a:schemeClr val="bg2">
                              <a:lumMod val="50000"/>
                            </a:schemeClr>
                          </a:solidFill>
                        </a:rPr>
                        <a:t>February - March 2026</a:t>
                      </a:r>
                    </a:p>
                    <a:p>
                      <a:pPr algn="ctr"/>
                      <a:endParaRPr lang="en-US" sz="1600" dirty="0">
                        <a:solidFill>
                          <a:schemeClr val="bg2">
                            <a:lumMod val="50000"/>
                          </a:schemeClr>
                        </a:solidFill>
                      </a:endParaRPr>
                    </a:p>
                  </a:txBody>
                  <a:tcPr>
                    <a:noFill/>
                  </a:tcPr>
                </a:tc>
                <a:extLst>
                  <a:ext uri="{0D108BD9-81ED-4DB2-BD59-A6C34878D82A}">
                    <a16:rowId xmlns:a16="http://schemas.microsoft.com/office/drawing/2014/main" val="1680373933"/>
                  </a:ext>
                </a:extLst>
              </a:tr>
            </a:tbl>
          </a:graphicData>
        </a:graphic>
      </p:graphicFrame>
    </p:spTree>
    <p:extLst>
      <p:ext uri="{BB962C8B-B14F-4D97-AF65-F5344CB8AC3E}">
        <p14:creationId xmlns:p14="http://schemas.microsoft.com/office/powerpoint/2010/main" val="3994719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54A0784-DE05-B0D1-2890-B1FF050490C6}"/>
              </a:ext>
            </a:extLst>
          </p:cNvPr>
          <p:cNvSpPr>
            <a:spLocks noGrp="1"/>
          </p:cNvSpPr>
          <p:nvPr>
            <p:ph type="subTitle" idx="4294967295"/>
          </p:nvPr>
        </p:nvSpPr>
        <p:spPr>
          <a:xfrm>
            <a:off x="1225898" y="3634911"/>
            <a:ext cx="7767638" cy="1096963"/>
          </a:xfrm>
        </p:spPr>
        <p:txBody>
          <a:bodyPr/>
          <a:lstStyle/>
          <a:p>
            <a:pPr marL="0" indent="0" algn="ctr">
              <a:buNone/>
            </a:pPr>
            <a:r>
              <a:rPr lang="en-US" dirty="0">
                <a:latin typeface="Calibri" panose="020F0502020204030204" pitchFamily="34" charset="0"/>
                <a:ea typeface="Calibri" panose="020F0502020204030204" pitchFamily="34" charset="0"/>
                <a:cs typeface="Calibri" panose="020F0502020204030204" pitchFamily="34" charset="0"/>
              </a:rPr>
              <a:t>Thank you for your attention</a:t>
            </a:r>
          </a:p>
          <a:p>
            <a:pPr marL="0" indent="0" algn="ctr">
              <a:buNone/>
            </a:pPr>
            <a:r>
              <a:rPr lang="en-US" dirty="0">
                <a:latin typeface="Calibri" panose="020F0502020204030204" pitchFamily="34" charset="0"/>
                <a:ea typeface="Calibri" panose="020F0502020204030204" pitchFamily="34" charset="0"/>
                <a:cs typeface="Calibri" panose="020F0502020204030204" pitchFamily="34" charset="0"/>
              </a:rPr>
              <a:t>Kick-off 26.06.2024. </a:t>
            </a:r>
          </a:p>
        </p:txBody>
      </p:sp>
      <p:pic>
        <p:nvPicPr>
          <p:cNvPr id="5" name="Picture 4">
            <a:extLst>
              <a:ext uri="{FF2B5EF4-FFF2-40B4-BE49-F238E27FC236}">
                <a16:creationId xmlns:a16="http://schemas.microsoft.com/office/drawing/2014/main" id="{DDBFFAF5-81C1-6965-350F-51AFEE899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3558" y="5264453"/>
            <a:ext cx="3733960" cy="979399"/>
          </a:xfrm>
          <a:prstGeom prst="rect">
            <a:avLst/>
          </a:prstGeom>
        </p:spPr>
      </p:pic>
      <p:pic>
        <p:nvPicPr>
          <p:cNvPr id="7" name="Picture 6">
            <a:extLst>
              <a:ext uri="{FF2B5EF4-FFF2-40B4-BE49-F238E27FC236}">
                <a16:creationId xmlns:a16="http://schemas.microsoft.com/office/drawing/2014/main" id="{7EF20267-05DE-24CE-4941-714A2D61BE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8460" y="83123"/>
            <a:ext cx="3262514" cy="3262514"/>
          </a:xfrm>
          <a:prstGeom prst="rect">
            <a:avLst/>
          </a:prstGeom>
        </p:spPr>
      </p:pic>
      <p:sp>
        <p:nvSpPr>
          <p:cNvPr id="4" name="TextBox 3">
            <a:extLst>
              <a:ext uri="{FF2B5EF4-FFF2-40B4-BE49-F238E27FC236}">
                <a16:creationId xmlns:a16="http://schemas.microsoft.com/office/drawing/2014/main" id="{AAAA6045-C326-4BEF-078E-70D5C69DCE80}"/>
              </a:ext>
            </a:extLst>
          </p:cNvPr>
          <p:cNvSpPr txBox="1"/>
          <p:nvPr/>
        </p:nvSpPr>
        <p:spPr>
          <a:xfrm>
            <a:off x="1225898" y="6243852"/>
            <a:ext cx="8924437" cy="369332"/>
          </a:xfrm>
          <a:prstGeom prst="rect">
            <a:avLst/>
          </a:prstGeom>
          <a:noFill/>
        </p:spPr>
        <p:txBody>
          <a:bodyPr wrap="square">
            <a:spAutoFit/>
          </a:bodyPr>
          <a:lstStyle/>
          <a:p>
            <a:pPr algn="ctr"/>
            <a:r>
              <a:rPr lang="en-US" sz="900" dirty="0"/>
              <a:t>Funded by the European Union. Views and opinions expressed are however those of the author(s) only, and do not necessarily reflect those of the European Union or European Commission. Neither the European Union nor the granting authority can be held responsible for them.</a:t>
            </a:r>
          </a:p>
        </p:txBody>
      </p:sp>
    </p:spTree>
    <p:extLst>
      <p:ext uri="{BB962C8B-B14F-4D97-AF65-F5344CB8AC3E}">
        <p14:creationId xmlns:p14="http://schemas.microsoft.com/office/powerpoint/2010/main" val="2207746772"/>
      </p:ext>
    </p:extLst>
  </p:cSld>
  <p:clrMapOvr>
    <a:masterClrMapping/>
  </p:clrMapOvr>
</p:sld>
</file>

<file path=ppt/theme/theme1.xml><?xml version="1.0" encoding="utf-8"?>
<a:theme xmlns:a="http://schemas.openxmlformats.org/drawingml/2006/main" name="Facet">
  <a:themeElements>
    <a:clrScheme name="Custom 6">
      <a:dk1>
        <a:sysClr val="windowText" lastClr="000000"/>
      </a:dk1>
      <a:lt1>
        <a:sysClr val="window" lastClr="FFFFFF"/>
      </a:lt1>
      <a:dk2>
        <a:srgbClr val="2C3C43"/>
      </a:dk2>
      <a:lt2>
        <a:srgbClr val="EBEBEB"/>
      </a:lt2>
      <a:accent1>
        <a:srgbClr val="0070C0"/>
      </a:accent1>
      <a:accent2>
        <a:srgbClr val="BFE4FF"/>
      </a:accent2>
      <a:accent3>
        <a:srgbClr val="E6B91E"/>
      </a:accent3>
      <a:accent4>
        <a:srgbClr val="E76618"/>
      </a:accent4>
      <a:accent5>
        <a:srgbClr val="C42F1A"/>
      </a:accent5>
      <a:accent6>
        <a:srgbClr val="918655"/>
      </a:accent6>
      <a:hlink>
        <a:srgbClr val="00B0F0"/>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399</TotalTime>
  <Words>1266</Words>
  <Application>Microsoft Office PowerPoint</Application>
  <PresentationFormat>Widescreen</PresentationFormat>
  <Paragraphs>99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PowerPoint Presentation</vt:lpstr>
      <vt:lpstr>iMET  Applicant: SINDIKAT METALACA HRVATSKE INDUSTRIJSKI SINDIKAT</vt:lpstr>
      <vt:lpstr>Project summary iMET: Innovating social dialogue and collective bargaining toward artificial intelligence in the MET Industries has joint support of project partners at European level, the CEEMET and the IndustriALL Europe (associated partners), the employer organizations from Croatia, Poland, Spain, Serbia and Latvia and trade union federations from Croatia, France, Austria, Spain, Portugal, Poland, Romania, Serbia including expertise support of University NOVA Lisbon.  iMET will be focused at improving capacities of social partners to be informed, consulted and engaged in digital transformation of sector companies and monitor these effects on employment, job requirements and working condition. As social partners, it is relevant for iMET activities the impact of digitalization and AI on jobs, especially regarding:   - Impact of AI on occupational health and safety, - Human resource management,  - Data protection  - Skills needs  Our project will produce e-Manuals, tutorials, creative videos, publications and will involve  over 900 participants in the European and national workshops.  </vt:lpstr>
      <vt:lpstr>Objectives (outcomes)</vt:lpstr>
      <vt:lpstr>July – December 2024.</vt:lpstr>
      <vt:lpstr>January – April 2025.</vt:lpstr>
      <vt:lpstr>June – November 2025</vt:lpstr>
      <vt:lpstr>December 2025 – March 2026</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PC</dc:creator>
  <cp:lastModifiedBy>PC</cp:lastModifiedBy>
  <cp:revision>3</cp:revision>
  <dcterms:created xsi:type="dcterms:W3CDTF">2024-06-18T09:44:45Z</dcterms:created>
  <dcterms:modified xsi:type="dcterms:W3CDTF">2024-06-24T12:45:37Z</dcterms:modified>
</cp:coreProperties>
</file>