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71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hr-HR"/>
              <a:t>Kliknite da biste uredili stil naslova matrice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hr-HR"/>
              <a:t>Kliknite da biste uredili stil naslova matrice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hr-HR"/>
              <a:t>Kliknite da biste uredili stil naslova matrice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nchor="ct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hr-HR"/>
              <a:t>Kliknite da biste uredili stil naslova matrice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hr-HR"/>
              <a:t>Kliknite da biste uredili stil naslova matrice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12/21/2020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usinesseurope.eu/sites/buseur/files/media/imported/2012-01417-E.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DE292B6-BD67-4A39-A721-4465D2661F38}"/>
              </a:ext>
            </a:extLst>
          </p:cNvPr>
          <p:cNvSpPr>
            <a:spLocks noGrp="1"/>
          </p:cNvSpPr>
          <p:nvPr>
            <p:ph type="ctrTitle"/>
          </p:nvPr>
        </p:nvSpPr>
        <p:spPr/>
        <p:txBody>
          <a:bodyPr/>
          <a:lstStyle/>
          <a:p>
            <a:r>
              <a:rPr lang="en-US" sz="4800" dirty="0" err="1">
                <a:effectLst/>
                <a:latin typeface="Calibri" panose="020F0502020204030204" pitchFamily="34" charset="0"/>
                <a:ea typeface="Calibri" panose="020F0502020204030204" pitchFamily="34" charset="0"/>
              </a:rPr>
              <a:t>Prevladavanje</a:t>
            </a:r>
            <a:r>
              <a:rPr lang="en-US" sz="4800" dirty="0">
                <a:effectLst/>
                <a:latin typeface="Calibri" panose="020F0502020204030204" pitchFamily="34" charset="0"/>
                <a:ea typeface="Calibri" panose="020F0502020204030204" pitchFamily="34" charset="0"/>
              </a:rPr>
              <a:t> </a:t>
            </a:r>
            <a:r>
              <a:rPr lang="en-US" sz="4800" dirty="0" err="1">
                <a:effectLst/>
                <a:latin typeface="Calibri" panose="020F0502020204030204" pitchFamily="34" charset="0"/>
                <a:ea typeface="Calibri" panose="020F0502020204030204" pitchFamily="34" charset="0"/>
              </a:rPr>
              <a:t>generacijskog</a:t>
            </a:r>
            <a:r>
              <a:rPr lang="en-US" sz="4800" dirty="0">
                <a:effectLst/>
                <a:latin typeface="Calibri" panose="020F0502020204030204" pitchFamily="34" charset="0"/>
                <a:ea typeface="Calibri" panose="020F0502020204030204" pitchFamily="34" charset="0"/>
              </a:rPr>
              <a:t> </a:t>
            </a:r>
            <a:r>
              <a:rPr lang="en-US" sz="4800" dirty="0" err="1">
                <a:effectLst/>
                <a:latin typeface="Calibri" panose="020F0502020204030204" pitchFamily="34" charset="0"/>
                <a:ea typeface="Calibri" panose="020F0502020204030204" pitchFamily="34" charset="0"/>
              </a:rPr>
              <a:t>jaza</a:t>
            </a:r>
            <a:r>
              <a:rPr lang="en-US" sz="4800" dirty="0">
                <a:effectLst/>
                <a:latin typeface="Calibri" panose="020F0502020204030204" pitchFamily="34" charset="0"/>
                <a:ea typeface="Calibri" panose="020F0502020204030204" pitchFamily="34" charset="0"/>
              </a:rPr>
              <a:t> kao </a:t>
            </a:r>
            <a:r>
              <a:rPr lang="en-US" sz="4800" dirty="0" err="1">
                <a:effectLst/>
                <a:latin typeface="Calibri" panose="020F0502020204030204" pitchFamily="34" charset="0"/>
                <a:ea typeface="Calibri" panose="020F0502020204030204" pitchFamily="34" charset="0"/>
              </a:rPr>
              <a:t>konkurentska</a:t>
            </a:r>
            <a:r>
              <a:rPr lang="en-US" sz="4800" dirty="0">
                <a:effectLst/>
                <a:latin typeface="Calibri" panose="020F0502020204030204" pitchFamily="34" charset="0"/>
                <a:ea typeface="Calibri" panose="020F0502020204030204" pitchFamily="34" charset="0"/>
              </a:rPr>
              <a:t> </a:t>
            </a:r>
            <a:r>
              <a:rPr lang="en-US" sz="4800" dirty="0" err="1">
                <a:effectLst/>
                <a:latin typeface="Calibri" panose="020F0502020204030204" pitchFamily="34" charset="0"/>
                <a:ea typeface="Calibri" panose="020F0502020204030204" pitchFamily="34" charset="0"/>
              </a:rPr>
              <a:t>prednost</a:t>
            </a:r>
            <a:r>
              <a:rPr lang="en-US" sz="4800" dirty="0">
                <a:effectLst/>
                <a:latin typeface="Calibri" panose="020F0502020204030204" pitchFamily="34" charset="0"/>
                <a:ea typeface="Calibri" panose="020F0502020204030204" pitchFamily="34" charset="0"/>
              </a:rPr>
              <a:t> </a:t>
            </a:r>
            <a:endParaRPr lang="hr-HR" dirty="0"/>
          </a:p>
        </p:txBody>
      </p:sp>
      <p:sp>
        <p:nvSpPr>
          <p:cNvPr id="3" name="Podnaslov 2">
            <a:extLst>
              <a:ext uri="{FF2B5EF4-FFF2-40B4-BE49-F238E27FC236}">
                <a16:creationId xmlns:a16="http://schemas.microsoft.com/office/drawing/2014/main" id="{6FEC0ECF-875C-49F3-BB21-867290CB2003}"/>
              </a:ext>
            </a:extLst>
          </p:cNvPr>
          <p:cNvSpPr>
            <a:spLocks noGrp="1"/>
          </p:cNvSpPr>
          <p:nvPr>
            <p:ph type="subTitle" idx="1"/>
          </p:nvPr>
        </p:nvSpPr>
        <p:spPr/>
        <p:txBody>
          <a:bodyPr>
            <a:normAutofit fontScale="92500" lnSpcReduction="10000"/>
          </a:bodyPr>
          <a:lstStyle/>
          <a:p>
            <a:r>
              <a:rPr lang="hr-HR" sz="1800" dirty="0">
                <a:solidFill>
                  <a:srgbClr val="404040"/>
                </a:solidFill>
                <a:effectLst/>
                <a:highlight>
                  <a:srgbClr val="C0C0C0"/>
                </a:highlight>
                <a:latin typeface="Arial" panose="020B0604020202020204" pitchFamily="34" charset="0"/>
                <a:ea typeface="Calibri" panose="020F0502020204030204" pitchFamily="34" charset="0"/>
              </a:rPr>
              <a:t>Iskustava HUP-a i njegovih članova</a:t>
            </a:r>
          </a:p>
          <a:p>
            <a:endParaRPr lang="hr-HR" dirty="0">
              <a:solidFill>
                <a:srgbClr val="404040"/>
              </a:solidFill>
              <a:highlight>
                <a:srgbClr val="C0C0C0"/>
              </a:highlight>
              <a:latin typeface="Arial" panose="020B0604020202020204" pitchFamily="34" charset="0"/>
              <a:ea typeface="Calibri" panose="020F0502020204030204" pitchFamily="34" charset="0"/>
            </a:endParaRPr>
          </a:p>
          <a:p>
            <a:r>
              <a:rPr lang="hr-HR" sz="1800" dirty="0">
                <a:solidFill>
                  <a:srgbClr val="404040"/>
                </a:solidFill>
                <a:effectLst/>
                <a:highlight>
                  <a:srgbClr val="C0C0C0"/>
                </a:highlight>
                <a:latin typeface="Arial" panose="020B0604020202020204" pitchFamily="34" charset="0"/>
                <a:ea typeface="Calibri" panose="020F0502020204030204" pitchFamily="34" charset="0"/>
              </a:rPr>
              <a:t>Milica Jovanović</a:t>
            </a:r>
          </a:p>
          <a:p>
            <a:r>
              <a:rPr lang="hr-HR" sz="1800" dirty="0">
                <a:solidFill>
                  <a:srgbClr val="404040"/>
                </a:solidFill>
                <a:effectLst/>
                <a:highlight>
                  <a:srgbClr val="C0C0C0"/>
                </a:highlight>
                <a:latin typeface="Arial" panose="020B0604020202020204" pitchFamily="34" charset="0"/>
                <a:ea typeface="Calibri" panose="020F0502020204030204" pitchFamily="34" charset="0"/>
              </a:rPr>
              <a:t> </a:t>
            </a:r>
            <a:endParaRPr lang="hr-HR" dirty="0">
              <a:highlight>
                <a:srgbClr val="C0C0C0"/>
              </a:highlight>
            </a:endParaRPr>
          </a:p>
        </p:txBody>
      </p:sp>
    </p:spTree>
    <p:extLst>
      <p:ext uri="{BB962C8B-B14F-4D97-AF65-F5344CB8AC3E}">
        <p14:creationId xmlns:p14="http://schemas.microsoft.com/office/powerpoint/2010/main" val="519916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9C42A54-ED23-4431-B12C-97DF4074FEF8}"/>
              </a:ext>
            </a:extLst>
          </p:cNvPr>
          <p:cNvSpPr>
            <a:spLocks noGrp="1"/>
          </p:cNvSpPr>
          <p:nvPr>
            <p:ph type="title"/>
          </p:nvPr>
        </p:nvSpPr>
        <p:spPr>
          <a:xfrm>
            <a:off x="685801" y="609600"/>
            <a:ext cx="10131426" cy="1903012"/>
          </a:xfrm>
        </p:spPr>
        <p:txBody>
          <a:bodyPr>
            <a:normAutofit/>
          </a:bodyPr>
          <a:lstStyle/>
          <a:p>
            <a:r>
              <a:rPr lang="en-US" sz="2800" dirty="0"/>
              <a:t>Regular skills updating as an important part of ensuring productivity and </a:t>
            </a:r>
            <a:r>
              <a:rPr lang="en-US" sz="2800" dirty="0" err="1"/>
              <a:t>workforceengagement</a:t>
            </a:r>
            <a:br>
              <a:rPr lang="hr-HR" sz="2800" dirty="0"/>
            </a:br>
            <a:r>
              <a:rPr lang="en-US" sz="2800" dirty="0" err="1"/>
              <a:t>Kräuterhaus</a:t>
            </a:r>
            <a:r>
              <a:rPr lang="en-US" sz="2800" dirty="0"/>
              <a:t> </a:t>
            </a:r>
            <a:r>
              <a:rPr lang="en-US" sz="2800" dirty="0" err="1"/>
              <a:t>Sonnentor</a:t>
            </a:r>
            <a:r>
              <a:rPr lang="en-US" sz="2800" dirty="0"/>
              <a:t>, food and drinks sector, Austria</a:t>
            </a:r>
            <a:endParaRPr lang="hr-HR" sz="2800" dirty="0"/>
          </a:p>
        </p:txBody>
      </p:sp>
      <p:sp>
        <p:nvSpPr>
          <p:cNvPr id="3" name="Rezervirano mjesto sadržaja 2">
            <a:extLst>
              <a:ext uri="{FF2B5EF4-FFF2-40B4-BE49-F238E27FC236}">
                <a16:creationId xmlns:a16="http://schemas.microsoft.com/office/drawing/2014/main" id="{EFD7E29D-4AFA-4F68-A3FE-5C9D0286845D}"/>
              </a:ext>
            </a:extLst>
          </p:cNvPr>
          <p:cNvSpPr>
            <a:spLocks noGrp="1"/>
          </p:cNvSpPr>
          <p:nvPr>
            <p:ph idx="1"/>
          </p:nvPr>
        </p:nvSpPr>
        <p:spPr>
          <a:xfrm>
            <a:off x="596349" y="2456953"/>
            <a:ext cx="10220878" cy="3334247"/>
          </a:xfrm>
        </p:spPr>
        <p:txBody>
          <a:bodyPr/>
          <a:lstStyle/>
          <a:p>
            <a:r>
              <a:rPr lang="hr-HR" dirty="0"/>
              <a:t>Godišnji planovi osobnog razvoja dio su redovite prakse u tvrtki </a:t>
            </a:r>
            <a:r>
              <a:rPr lang="hr-HR" dirty="0" err="1"/>
              <a:t>Kräuterhaus</a:t>
            </a:r>
            <a:r>
              <a:rPr lang="hr-HR" dirty="0"/>
              <a:t> </a:t>
            </a:r>
            <a:r>
              <a:rPr lang="hr-HR" dirty="0" err="1"/>
              <a:t>Sonnentor</a:t>
            </a:r>
            <a:r>
              <a:rPr lang="hr-HR" dirty="0"/>
              <a:t>, MSP koja nudi organske poljoprivredne proizvode za nacionalno i međunarodno tržište. </a:t>
            </a:r>
          </a:p>
          <a:p>
            <a:r>
              <a:rPr lang="hr-HR" dirty="0"/>
              <a:t>Redoviti kontakti između uprave i zaposlenika radi procjene osobnih težnji i zahtjeva za vještinama osiguravaju da pojedinci mogu redovito razmotriti svoje potrebe za obukom, kao i svoje karijerne težnje. Također omogućava poslodavcu da se pripremi i osigura prijenos znanja prije odlaska bilo kojeg cijenjenog osoblja u mirovinu.</a:t>
            </a:r>
          </a:p>
        </p:txBody>
      </p:sp>
    </p:spTree>
    <p:extLst>
      <p:ext uri="{BB962C8B-B14F-4D97-AF65-F5344CB8AC3E}">
        <p14:creationId xmlns:p14="http://schemas.microsoft.com/office/powerpoint/2010/main" val="3471352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6212C8B-E63F-4CFB-8A9D-996C0E5010C4}"/>
              </a:ext>
            </a:extLst>
          </p:cNvPr>
          <p:cNvSpPr>
            <a:spLocks noGrp="1"/>
          </p:cNvSpPr>
          <p:nvPr>
            <p:ph type="title"/>
          </p:nvPr>
        </p:nvSpPr>
        <p:spPr/>
        <p:txBody>
          <a:bodyPr>
            <a:normAutofit fontScale="90000"/>
          </a:bodyPr>
          <a:lstStyle/>
          <a:p>
            <a:r>
              <a:rPr lang="en-US" u="sng" dirty="0"/>
              <a:t>service provision through inter-generational learning</a:t>
            </a:r>
            <a:br>
              <a:rPr lang="hr-HR" u="sng" dirty="0"/>
            </a:br>
            <a:r>
              <a:rPr lang="en-US" dirty="0"/>
              <a:t>City of Aarhus, local government sector, Denmark</a:t>
            </a:r>
            <a:endParaRPr lang="hr-HR" dirty="0"/>
          </a:p>
        </p:txBody>
      </p:sp>
      <p:sp>
        <p:nvSpPr>
          <p:cNvPr id="3" name="Rezervirano mjesto sadržaja 2">
            <a:extLst>
              <a:ext uri="{FF2B5EF4-FFF2-40B4-BE49-F238E27FC236}">
                <a16:creationId xmlns:a16="http://schemas.microsoft.com/office/drawing/2014/main" id="{0B76CE5F-6914-435D-B338-C98785878923}"/>
              </a:ext>
            </a:extLst>
          </p:cNvPr>
          <p:cNvSpPr>
            <a:spLocks noGrp="1"/>
          </p:cNvSpPr>
          <p:nvPr>
            <p:ph idx="1"/>
          </p:nvPr>
        </p:nvSpPr>
        <p:spPr/>
        <p:txBody>
          <a:bodyPr/>
          <a:lstStyle/>
          <a:p>
            <a:r>
              <a:rPr lang="hr-HR" dirty="0"/>
              <a:t>Grad </a:t>
            </a:r>
            <a:r>
              <a:rPr lang="hr-HR" dirty="0" err="1"/>
              <a:t>Aarhusset</a:t>
            </a:r>
            <a:r>
              <a:rPr lang="hr-HR" dirty="0"/>
              <a:t> uspostavio je „Program inovacija“ koji je okupljao pojedince iz različitih disciplina i različitih dobnih skupina kako bi </a:t>
            </a:r>
            <a:r>
              <a:rPr lang="hr-HR" dirty="0" err="1"/>
              <a:t>kreiralinove</a:t>
            </a:r>
            <a:r>
              <a:rPr lang="hr-HR" dirty="0"/>
              <a:t> načine pružanja usluga. Program je strukturiran na način da tim nekoliko dana raspravlja, razvija, bira, provodi i ocjenjuje nove ideje. Metoda je korištena kako bi se razmotrili inovativni načini pružanja socijalnih usluga, ali se može primijeniti na bilo koju temu poslovanja ili pružanja usluga. Osim toga, grad </a:t>
            </a:r>
            <a:r>
              <a:rPr lang="hr-HR" dirty="0" err="1"/>
              <a:t>Aarhus</a:t>
            </a:r>
            <a:r>
              <a:rPr lang="hr-HR" dirty="0"/>
              <a:t> razvio je međugeneracijski program mentorstva. Kao dio ovog programa, odabrani mentor i mentorirani intenzivno rade zajedno tijekom razdoblja od 6 dana, a zatim nastavljaju suradnju na </a:t>
            </a:r>
            <a:r>
              <a:rPr lang="hr-HR" dirty="0" err="1"/>
              <a:t>neformalnijoj</a:t>
            </a:r>
            <a:r>
              <a:rPr lang="hr-HR" dirty="0"/>
              <a:t> osnovi. Program se koristi za dvosmjerni prijenos znanja, vještina i vrijednosti. Uspješno je pomogao u jačanju napredovanja u karijeri, povećavajući zadovoljstvo poslom i odsutnost zbog smanjenja bolesti</a:t>
            </a:r>
          </a:p>
          <a:p>
            <a:endParaRPr lang="hr-HR" dirty="0"/>
          </a:p>
          <a:p>
            <a:endParaRPr lang="hr-HR" dirty="0"/>
          </a:p>
        </p:txBody>
      </p:sp>
    </p:spTree>
    <p:extLst>
      <p:ext uri="{BB962C8B-B14F-4D97-AF65-F5344CB8AC3E}">
        <p14:creationId xmlns:p14="http://schemas.microsoft.com/office/powerpoint/2010/main" val="4053328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A96032E-AFB4-4EDD-847A-15AF667F1A48}"/>
              </a:ext>
            </a:extLst>
          </p:cNvPr>
          <p:cNvSpPr>
            <a:spLocks noGrp="1"/>
          </p:cNvSpPr>
          <p:nvPr>
            <p:ph type="title"/>
          </p:nvPr>
        </p:nvSpPr>
        <p:spPr/>
        <p:txBody>
          <a:bodyPr>
            <a:normAutofit fontScale="90000"/>
          </a:bodyPr>
          <a:lstStyle/>
          <a:p>
            <a:r>
              <a:rPr lang="en-US" dirty="0"/>
              <a:t>Successful succession management to preserve micro-businesses </a:t>
            </a:r>
            <a:br>
              <a:rPr lang="hr-HR" dirty="0"/>
            </a:br>
            <a:r>
              <a:rPr lang="en-US" dirty="0"/>
              <a:t>ICRE BTP, small business support association, France</a:t>
            </a:r>
            <a:endParaRPr lang="hr-HR" dirty="0"/>
          </a:p>
        </p:txBody>
      </p:sp>
      <p:sp>
        <p:nvSpPr>
          <p:cNvPr id="3" name="Rezervirano mjesto sadržaja 2">
            <a:extLst>
              <a:ext uri="{FF2B5EF4-FFF2-40B4-BE49-F238E27FC236}">
                <a16:creationId xmlns:a16="http://schemas.microsoft.com/office/drawing/2014/main" id="{00DEF417-7E99-4340-9362-2295304F5DAE}"/>
              </a:ext>
            </a:extLst>
          </p:cNvPr>
          <p:cNvSpPr>
            <a:spLocks noGrp="1"/>
          </p:cNvSpPr>
          <p:nvPr>
            <p:ph idx="1"/>
          </p:nvPr>
        </p:nvSpPr>
        <p:spPr/>
        <p:txBody>
          <a:bodyPr/>
          <a:lstStyle/>
          <a:p>
            <a:r>
              <a:rPr lang="hr-HR" dirty="0"/>
              <a:t>U Francuskoj je ICRE BTP (mreža udruga osnovanih kako bi pomogla u stvaranju poslovanja i planiranju preuzimanja u sektoru građevine i javnih radova) pionirski pristup za olakšavanje procesa prijenosa postojećih tvrtki na nove vlasnike u slučaju umirovljenja vlasnika poduzeća. Poseban fokus stavlja na pripremu kandidata koji žele preuzeti posao i pruža terensku podršku za identificiranje i unaprijed odabir kandidata za preuzimanje poduzeća. ICRE BTP igra važnu ulogu u olakšavanju razmjene između strana u procesu koji je često vrlo emocionalan. Mreža također pruža trenersku podršku stjecatelju i pomaže (ako je potrebno) u pronalaženju potrebnih sredstava. ICRE BTP relativno je nov i njegove aktivnosti su u fazi razvoja. Uspješnost ovih novih ili stečenih tvrtki nakon tri godine vrlo je visoka, ukupno 92% (procjenjuje se na 98% samo za preuzimanja poduzeća).</a:t>
            </a:r>
          </a:p>
          <a:p>
            <a:endParaRPr lang="hr-HR" dirty="0"/>
          </a:p>
          <a:p>
            <a:endParaRPr lang="hr-HR" dirty="0"/>
          </a:p>
        </p:txBody>
      </p:sp>
    </p:spTree>
    <p:extLst>
      <p:ext uri="{BB962C8B-B14F-4D97-AF65-F5344CB8AC3E}">
        <p14:creationId xmlns:p14="http://schemas.microsoft.com/office/powerpoint/2010/main" val="379528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1ABD7ED-3244-4FE1-8118-D069B96C0406}"/>
              </a:ext>
            </a:extLst>
          </p:cNvPr>
          <p:cNvSpPr>
            <a:spLocks noGrp="1"/>
          </p:cNvSpPr>
          <p:nvPr>
            <p:ph type="title"/>
          </p:nvPr>
        </p:nvSpPr>
        <p:spPr/>
        <p:txBody>
          <a:bodyPr/>
          <a:lstStyle/>
          <a:p>
            <a:r>
              <a:rPr lang="hr-HR" dirty="0"/>
              <a:t>Praksa poslodavaca za aktivno starenje“ </a:t>
            </a:r>
          </a:p>
        </p:txBody>
      </p:sp>
      <p:sp>
        <p:nvSpPr>
          <p:cNvPr id="3" name="Rezervirano mjesto sadržaja 2">
            <a:extLst>
              <a:ext uri="{FF2B5EF4-FFF2-40B4-BE49-F238E27FC236}">
                <a16:creationId xmlns:a16="http://schemas.microsoft.com/office/drawing/2014/main" id="{5ABB5224-16A7-4279-862D-C3AC94368B5D}"/>
              </a:ext>
            </a:extLst>
          </p:cNvPr>
          <p:cNvSpPr>
            <a:spLocks noGrp="1"/>
          </p:cNvSpPr>
          <p:nvPr>
            <p:ph idx="1"/>
          </p:nvPr>
        </p:nvSpPr>
        <p:spPr/>
        <p:txBody>
          <a:bodyPr>
            <a:normAutofit lnSpcReduction="10000"/>
          </a:bodyPr>
          <a:lstStyle/>
          <a:p>
            <a:r>
              <a:rPr lang="hr-HR" dirty="0"/>
              <a:t>Završni sažeti rad projekta europskih organizacija poslodavaca (BUSINESSEUROPE,  CEEP and UEAPME) o politikama upravljanja starenjem u poduzećima u Europi</a:t>
            </a:r>
          </a:p>
          <a:p>
            <a:r>
              <a:rPr lang="hr-HR" dirty="0"/>
              <a:t>Objavljeno: prosinac2012</a:t>
            </a:r>
          </a:p>
          <a:p>
            <a:r>
              <a:rPr lang="hr-HR" dirty="0"/>
              <a:t>Ovaj je rad predstavljen kao „stručno izvješće”. Predstavlja stavove pojedinaca uključenih u njegovu pripremu i ne predstavlja stavove, pojedinačno ili kolektivno, organizacija koje su bile odgovorne za njegovo puštanje u rad, niti Europske komisije.</a:t>
            </a:r>
          </a:p>
          <a:p>
            <a:endParaRPr lang="hr-HR" dirty="0"/>
          </a:p>
          <a:p>
            <a:endParaRPr lang="hr-HR" dirty="0"/>
          </a:p>
          <a:p>
            <a:endParaRPr lang="hr-HR" dirty="0"/>
          </a:p>
          <a:p>
            <a:r>
              <a:rPr lang="hr-HR" dirty="0"/>
              <a:t>https://www.businesseurope.eu/sites/buseur/files/media/imported/2012-01417-E.pdf</a:t>
            </a:r>
          </a:p>
          <a:p>
            <a:endParaRPr lang="hr-HR" dirty="0"/>
          </a:p>
        </p:txBody>
      </p:sp>
    </p:spTree>
    <p:extLst>
      <p:ext uri="{BB962C8B-B14F-4D97-AF65-F5344CB8AC3E}">
        <p14:creationId xmlns:p14="http://schemas.microsoft.com/office/powerpoint/2010/main" val="1399010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F429424-0A3B-4053-A466-A2E9A0EF462D}"/>
              </a:ext>
            </a:extLst>
          </p:cNvPr>
          <p:cNvSpPr>
            <a:spLocks noGrp="1"/>
          </p:cNvSpPr>
          <p:nvPr>
            <p:ph type="title"/>
          </p:nvPr>
        </p:nvSpPr>
        <p:spPr>
          <a:xfrm>
            <a:off x="685801" y="609601"/>
            <a:ext cx="10131425" cy="1282810"/>
          </a:xfrm>
        </p:spPr>
        <p:txBody>
          <a:bodyPr>
            <a:normAutofit/>
          </a:bodyPr>
          <a:lstStyle/>
          <a:p>
            <a:r>
              <a:rPr lang="hr-HR" sz="2800" dirty="0"/>
              <a:t>VAŽNOST MAPIRANJA GDJE SE NALAZITE I GDJE ĆETE BITI</a:t>
            </a:r>
            <a:br>
              <a:rPr lang="hr-HR" sz="2800" dirty="0"/>
            </a:br>
            <a:r>
              <a:rPr lang="en-US" sz="2800" dirty="0"/>
              <a:t>BVG, public transport sector, Germany</a:t>
            </a:r>
            <a:endParaRPr lang="hr-HR" sz="2800" dirty="0"/>
          </a:p>
        </p:txBody>
      </p:sp>
      <p:sp>
        <p:nvSpPr>
          <p:cNvPr id="3" name="Rezervirano mjesto sadržaja 2">
            <a:extLst>
              <a:ext uri="{FF2B5EF4-FFF2-40B4-BE49-F238E27FC236}">
                <a16:creationId xmlns:a16="http://schemas.microsoft.com/office/drawing/2014/main" id="{52BFC219-2960-4544-A378-93A91BBE8AB1}"/>
              </a:ext>
            </a:extLst>
          </p:cNvPr>
          <p:cNvSpPr>
            <a:spLocks noGrp="1"/>
          </p:cNvSpPr>
          <p:nvPr>
            <p:ph idx="1"/>
          </p:nvPr>
        </p:nvSpPr>
        <p:spPr>
          <a:xfrm>
            <a:off x="685801" y="1963973"/>
            <a:ext cx="10131425" cy="3827228"/>
          </a:xfrm>
        </p:spPr>
        <p:txBody>
          <a:bodyPr>
            <a:normAutofit lnSpcReduction="10000"/>
          </a:bodyPr>
          <a:lstStyle/>
          <a:p>
            <a:r>
              <a:rPr lang="hr-HR" dirty="0"/>
              <a:t>u </a:t>
            </a:r>
            <a:r>
              <a:rPr lang="en-US" dirty="0"/>
              <a:t>BVG</a:t>
            </a:r>
            <a:r>
              <a:rPr lang="hr-HR" dirty="0"/>
              <a:t>-U</a:t>
            </a:r>
            <a:r>
              <a:rPr lang="en-US" dirty="0"/>
              <a:t>,   </a:t>
            </a:r>
            <a:r>
              <a:rPr lang="hr-HR" dirty="0"/>
              <a:t>mapiranje i planiranje radne snage smatra se kritičnom točkom u upravljanju demografskim promjenama i uspješnom planiranju.</a:t>
            </a:r>
          </a:p>
          <a:p>
            <a:r>
              <a:rPr lang="hr-HR" dirty="0"/>
              <a:t>Svake godine, svaki odjel kompanije priprema mapu starosti i kompetencija svog tima. Ovo mapa se zatim kombinira s planom osobnog razvoja in dizajnom treninga kako bi se osiguralo da kompanija zadovolji buduće potrebe za vještinama i osigura da se ne pojave problemi nedostatka radne snage, vještina i kompetencija </a:t>
            </a:r>
          </a:p>
          <a:p>
            <a:r>
              <a:rPr lang="hr-HR" dirty="0"/>
              <a:t>Suradnja s lokalnim školama i </a:t>
            </a:r>
            <a:r>
              <a:rPr lang="hr-HR" dirty="0" err="1"/>
              <a:t>fakultetimakako</a:t>
            </a:r>
            <a:r>
              <a:rPr lang="hr-HR" dirty="0"/>
              <a:t> bi se potaklo mlade ljude na naukovanje  u kompaniji.</a:t>
            </a:r>
          </a:p>
          <a:p>
            <a:r>
              <a:rPr lang="hr-HR" dirty="0"/>
              <a:t>Praćenje individualnih karijera i osobnih planova </a:t>
            </a:r>
            <a:r>
              <a:rPr lang="hr-HR" dirty="0" err="1"/>
              <a:t>randika</a:t>
            </a:r>
            <a:r>
              <a:rPr lang="hr-HR" dirty="0"/>
              <a:t> omogućava učinkovito sukcesivno planiranje i smanjuje gubitak </a:t>
            </a:r>
            <a:r>
              <a:rPr lang="hr-HR" dirty="0" err="1"/>
              <a:t>korporatuvnog</a:t>
            </a:r>
            <a:r>
              <a:rPr lang="hr-HR" dirty="0"/>
              <a:t> znanja.</a:t>
            </a:r>
          </a:p>
          <a:p>
            <a:r>
              <a:rPr lang="hr-HR" dirty="0"/>
              <a:t>Kombiniranje analiza o internim demografskim kretanjima s analizom demografskog profila regije i šire poboljšava vještine i buduće planiranje usluge</a:t>
            </a:r>
            <a:r>
              <a:rPr lang="hr-HR" dirty="0">
                <a:hlinkClick r:id="rId2"/>
              </a:rPr>
              <a:t>https://www.businesseurope.eu/sites/buseur/files/media/imported/2012-01417-E.pdf</a:t>
            </a:r>
            <a:endParaRPr lang="hr-HR" dirty="0"/>
          </a:p>
          <a:p>
            <a:endParaRPr lang="hr-HR" dirty="0"/>
          </a:p>
        </p:txBody>
      </p:sp>
    </p:spTree>
    <p:extLst>
      <p:ext uri="{BB962C8B-B14F-4D97-AF65-F5344CB8AC3E}">
        <p14:creationId xmlns:p14="http://schemas.microsoft.com/office/powerpoint/2010/main" val="2887849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EFE36AB-78F7-4C30-AD97-DA782F21E3A2}"/>
              </a:ext>
            </a:extLst>
          </p:cNvPr>
          <p:cNvSpPr>
            <a:spLocks noGrp="1"/>
          </p:cNvSpPr>
          <p:nvPr>
            <p:ph type="title"/>
          </p:nvPr>
        </p:nvSpPr>
        <p:spPr>
          <a:xfrm>
            <a:off x="604299" y="174930"/>
            <a:ext cx="10212927" cy="1890938"/>
          </a:xfrm>
        </p:spPr>
        <p:txBody>
          <a:bodyPr>
            <a:normAutofit fontScale="90000"/>
          </a:bodyPr>
          <a:lstStyle/>
          <a:p>
            <a:r>
              <a:rPr lang="hr-HR" sz="2700" dirty="0">
                <a:latin typeface="Arial" panose="020B0604020202020204" pitchFamily="34" charset="0"/>
              </a:rPr>
              <a:t>V</a:t>
            </a:r>
            <a:r>
              <a:rPr lang="en-US" sz="2700" dirty="0" err="1">
                <a:latin typeface="Arial" panose="020B0604020202020204" pitchFamily="34" charset="0"/>
              </a:rPr>
              <a:t>aluing</a:t>
            </a:r>
            <a:r>
              <a:rPr lang="en-US" sz="2700" dirty="0">
                <a:latin typeface="Arial" panose="020B0604020202020204" pitchFamily="34" charset="0"/>
              </a:rPr>
              <a:t> age –recruitment initiatives aimed at older workers</a:t>
            </a:r>
            <a:br>
              <a:rPr lang="hr-HR" sz="2700" dirty="0">
                <a:latin typeface="Arial" panose="020B0604020202020204" pitchFamily="34" charset="0"/>
              </a:rPr>
            </a:br>
            <a:r>
              <a:rPr lang="en-US" sz="2700" dirty="0">
                <a:latin typeface="Arial" panose="020B0604020202020204" pitchFamily="34" charset="0"/>
              </a:rPr>
              <a:t>DAIKIN</a:t>
            </a:r>
            <a:r>
              <a:rPr lang="hr-HR" sz="2700" dirty="0">
                <a:latin typeface="Arial" panose="020B0604020202020204" pitchFamily="34" charset="0"/>
              </a:rPr>
              <a:t> </a:t>
            </a:r>
            <a:r>
              <a:rPr lang="en-US" sz="2700" dirty="0">
                <a:latin typeface="Arial" panose="020B0604020202020204" pitchFamily="34" charset="0"/>
              </a:rPr>
              <a:t>Europe, Manufacture of heating, ventilation and air conditioning</a:t>
            </a:r>
            <a:r>
              <a:rPr lang="hr-HR" sz="2700" dirty="0">
                <a:latin typeface="Arial" panose="020B0604020202020204" pitchFamily="34" charset="0"/>
              </a:rPr>
              <a:t> </a:t>
            </a:r>
            <a:r>
              <a:rPr lang="en-US" sz="2700" dirty="0">
                <a:latin typeface="Arial" panose="020B0604020202020204" pitchFamily="34" charset="0"/>
              </a:rPr>
              <a:t>equipment,</a:t>
            </a:r>
            <a:r>
              <a:rPr lang="hr-HR" sz="2700" dirty="0">
                <a:latin typeface="Arial" panose="020B0604020202020204" pitchFamily="34" charset="0"/>
              </a:rPr>
              <a:t> </a:t>
            </a:r>
            <a:r>
              <a:rPr lang="en-US" sz="2700" dirty="0">
                <a:latin typeface="Arial" panose="020B0604020202020204" pitchFamily="34" charset="0"/>
              </a:rPr>
              <a:t>Belgium</a:t>
            </a:r>
            <a:br>
              <a:rPr lang="hr-HR" dirty="0">
                <a:latin typeface="Arial" panose="020B0604020202020204" pitchFamily="34" charset="0"/>
              </a:rPr>
            </a:br>
            <a:endParaRPr lang="hr-HR" dirty="0"/>
          </a:p>
        </p:txBody>
      </p:sp>
      <p:sp>
        <p:nvSpPr>
          <p:cNvPr id="3" name="Rezervirano mjesto sadržaja 2">
            <a:extLst>
              <a:ext uri="{FF2B5EF4-FFF2-40B4-BE49-F238E27FC236}">
                <a16:creationId xmlns:a16="http://schemas.microsoft.com/office/drawing/2014/main" id="{AD2CDA96-0681-40BA-8A24-FAD385460AA4}"/>
              </a:ext>
            </a:extLst>
          </p:cNvPr>
          <p:cNvSpPr>
            <a:spLocks noGrp="1"/>
          </p:cNvSpPr>
          <p:nvPr>
            <p:ph idx="1"/>
          </p:nvPr>
        </p:nvSpPr>
        <p:spPr>
          <a:xfrm>
            <a:off x="453225" y="2003729"/>
            <a:ext cx="10364002" cy="3787471"/>
          </a:xfrm>
        </p:spPr>
        <p:txBody>
          <a:bodyPr>
            <a:normAutofit fontScale="25000" lnSpcReduction="20000"/>
          </a:bodyPr>
          <a:lstStyle/>
          <a:p>
            <a:endParaRPr lang="hr-HR" sz="2500" dirty="0">
              <a:effectLst/>
              <a:latin typeface="Arial" panose="020B0604020202020204" pitchFamily="34" charset="0"/>
            </a:endParaRPr>
          </a:p>
          <a:p>
            <a:endParaRPr lang="hr-HR" sz="6400" dirty="0">
              <a:latin typeface="Arial" panose="020B0604020202020204" pitchFamily="34" charset="0"/>
            </a:endParaRPr>
          </a:p>
          <a:p>
            <a:r>
              <a:rPr lang="hr-HR" sz="5600" dirty="0">
                <a:effectLst/>
                <a:latin typeface="Arial" panose="020B0604020202020204" pitchFamily="34" charset="0"/>
              </a:rPr>
              <a:t>Kako bi prepoznao specifične vještine i kompetencije starijih radnika, </a:t>
            </a:r>
            <a:r>
              <a:rPr lang="hr-HR" sz="5600" dirty="0" err="1">
                <a:effectLst/>
                <a:latin typeface="Arial" panose="020B0604020202020204" pitchFamily="34" charset="0"/>
              </a:rPr>
              <a:t>DaikineEurope</a:t>
            </a:r>
            <a:r>
              <a:rPr lang="hr-HR" sz="5600" dirty="0">
                <a:latin typeface="Arial" panose="020B0604020202020204" pitchFamily="34" charset="0"/>
              </a:rPr>
              <a:t> je </a:t>
            </a:r>
            <a:r>
              <a:rPr lang="hr-HR" sz="5600" dirty="0">
                <a:effectLst/>
                <a:latin typeface="Arial" panose="020B0604020202020204" pitchFamily="34" charset="0"/>
              </a:rPr>
              <a:t>neko provodio kampanje zapošljavanja starijih radnika.</a:t>
            </a:r>
          </a:p>
          <a:p>
            <a:r>
              <a:rPr lang="hr-HR" sz="5600" dirty="0">
                <a:effectLst/>
                <a:latin typeface="Arial" panose="020B0604020202020204" pitchFamily="34" charset="0"/>
              </a:rPr>
              <a:t>Starijim radnicima (najčešće dugotrajno nezaposlenima) ponuđeni su sezonski ugovori kako bi pokrili ljetne periode kada je kompanija imala pojačane poslovne zahtjeve</a:t>
            </a:r>
          </a:p>
          <a:p>
            <a:r>
              <a:rPr lang="hr-HR" sz="5600" dirty="0">
                <a:effectLst/>
                <a:latin typeface="Arial" panose="020B0604020202020204" pitchFamily="34" charset="0"/>
              </a:rPr>
              <a:t>Nakon sezone zadržan je značajan broj radnika. Za one </a:t>
            </a:r>
            <a:r>
              <a:rPr lang="hr-HR" sz="5600" dirty="0">
                <a:latin typeface="Arial" panose="020B0604020202020204" pitchFamily="34" charset="0"/>
              </a:rPr>
              <a:t>kojima </a:t>
            </a:r>
            <a:r>
              <a:rPr lang="hr-HR" sz="5600" dirty="0">
                <a:effectLst/>
                <a:latin typeface="Arial" panose="020B0604020202020204" pitchFamily="34" charset="0"/>
              </a:rPr>
              <a:t>DAIKIN nije mogao ponuditi stalan ugovor, </a:t>
            </a:r>
            <a:r>
              <a:rPr lang="hr-HR" sz="5600" dirty="0" err="1">
                <a:effectLst/>
                <a:latin typeface="Arial" panose="020B0604020202020204" pitchFamily="34" charset="0"/>
              </a:rPr>
              <a:t>Daikin</a:t>
            </a:r>
            <a:r>
              <a:rPr lang="hr-HR" sz="5600" dirty="0">
                <a:effectLst/>
                <a:latin typeface="Arial" panose="020B0604020202020204" pitchFamily="34" charset="0"/>
              </a:rPr>
              <a:t> je ugovorio) preuzimanje tih radnika kako bi </a:t>
            </a:r>
            <a:r>
              <a:rPr lang="hr-HR" sz="5600" dirty="0">
                <a:latin typeface="Arial" panose="020B0604020202020204" pitchFamily="34" charset="0"/>
              </a:rPr>
              <a:t>tim radnicima </a:t>
            </a:r>
            <a:r>
              <a:rPr lang="hr-HR" sz="5600" dirty="0">
                <a:effectLst/>
                <a:latin typeface="Arial" panose="020B0604020202020204" pitchFamily="34" charset="0"/>
              </a:rPr>
              <a:t>omogućio privremenu rad i naknadni potencijalni povratak u DAIKIN.</a:t>
            </a:r>
          </a:p>
          <a:p>
            <a:r>
              <a:rPr lang="hr-HR" sz="5600" dirty="0">
                <a:latin typeface="Arial" panose="020B0604020202020204" pitchFamily="34" charset="0"/>
              </a:rPr>
              <a:t>Zn</a:t>
            </a:r>
            <a:r>
              <a:rPr lang="hr-HR" sz="5600" dirty="0">
                <a:effectLst/>
                <a:latin typeface="Arial" panose="020B0604020202020204" pitchFamily="34" charset="0"/>
              </a:rPr>
              <a:t>ačaj broj tih radnika je i ostao. Za one za koje nije bilo stalnog posla u </a:t>
            </a:r>
            <a:r>
              <a:rPr lang="hr-HR" sz="5600" dirty="0" err="1">
                <a:effectLst/>
                <a:latin typeface="Arial" panose="020B0604020202020204" pitchFamily="34" charset="0"/>
              </a:rPr>
              <a:t>Daikinu</a:t>
            </a:r>
            <a:r>
              <a:rPr lang="hr-HR" sz="5600" dirty="0">
                <a:effectLst/>
                <a:latin typeface="Arial" panose="020B0604020202020204" pitchFamily="34" charset="0"/>
              </a:rPr>
              <a:t>, kompanija je dogovorila s drugim lokalnim poslodavcem koji također zapošljava sezonski, privremeno zapošljavanje s potencijalnom mogućnošću povratka u </a:t>
            </a:r>
            <a:r>
              <a:rPr lang="hr-HR" sz="5600" dirty="0" err="1">
                <a:effectLst/>
                <a:latin typeface="Arial" panose="020B0604020202020204" pitchFamily="34" charset="0"/>
              </a:rPr>
              <a:t>Daikin</a:t>
            </a:r>
            <a:r>
              <a:rPr lang="hr-HR" sz="5600" dirty="0">
                <a:effectLst/>
                <a:latin typeface="Arial" panose="020B0604020202020204" pitchFamily="34" charset="0"/>
              </a:rPr>
              <a:t>.</a:t>
            </a:r>
          </a:p>
          <a:p>
            <a:r>
              <a:rPr lang="hr-HR" sz="5600" dirty="0">
                <a:effectLst/>
                <a:latin typeface="Arial" panose="020B0604020202020204" pitchFamily="34" charset="0"/>
              </a:rPr>
              <a:t>Obuka je omogućena svim radnicima. Naime, obuka  zajedno sa stjecanjem radnog iskustva, također dugoročno povećava </a:t>
            </a:r>
            <a:r>
              <a:rPr lang="hr-HR" sz="5600" dirty="0" err="1">
                <a:effectLst/>
                <a:latin typeface="Arial" panose="020B0604020202020204" pitchFamily="34" charset="0"/>
              </a:rPr>
              <a:t>zapošljivost</a:t>
            </a:r>
            <a:r>
              <a:rPr lang="hr-HR" sz="5600" dirty="0">
                <a:effectLst/>
                <a:latin typeface="Arial" panose="020B0604020202020204" pitchFamily="34" charset="0"/>
              </a:rPr>
              <a:t>.</a:t>
            </a:r>
          </a:p>
          <a:p>
            <a:r>
              <a:rPr lang="hr-HR" sz="5600" dirty="0">
                <a:effectLst/>
                <a:latin typeface="Arial" panose="020B0604020202020204" pitchFamily="34" charset="0"/>
              </a:rPr>
              <a:t>U tijeku je istraživanje kako bi se procijenilo koji su radni zadaci posebno teški i kako se oni mogu modificirati kako bi se olakšao fizički teret tih  radnih zadataka. </a:t>
            </a:r>
          </a:p>
          <a:p>
            <a:r>
              <a:rPr lang="hr-HR" sz="5600" dirty="0">
                <a:effectLst/>
                <a:latin typeface="Arial" panose="020B0604020202020204" pitchFamily="34" charset="0"/>
              </a:rPr>
              <a:t>Polugodišnje rasprave o učinku između osoblja i linijskih menadžera osiguravaju da se redovito raspravlja o potrebi ažuriranja obuke i težnjama ka budućoj karijeri te poduzimaju neophodni koraci kako bi se osigurala trajna prilagodljivost i </a:t>
            </a:r>
            <a:r>
              <a:rPr lang="hr-HR" sz="5600" dirty="0" err="1">
                <a:effectLst/>
                <a:latin typeface="Arial" panose="020B0604020202020204" pitchFamily="34" charset="0"/>
              </a:rPr>
              <a:t>zapošljivost</a:t>
            </a:r>
            <a:r>
              <a:rPr lang="hr-HR" sz="5600" dirty="0">
                <a:effectLst/>
                <a:latin typeface="Arial" panose="020B0604020202020204" pitchFamily="34" charset="0"/>
              </a:rPr>
              <a:t>. Postoje i planovi za pomoć pojedincima da duže vrijeme izbivaju s radnog mjesta zbog lošeg zdravlja, kako bi se osiguralo da se mogu ponovno integrirati. Nadalje, tvrtka je  planirala provesti niz radionica za menadžere i osoblje kako bi procijenila koje će mjere biti potrebne kako bi se omogućilo i motiviralo ljude da rade duže (barem do dobi za umirovljenje).</a:t>
            </a:r>
          </a:p>
          <a:p>
            <a:endParaRPr lang="hr-HR" dirty="0">
              <a:effectLst/>
              <a:latin typeface="Arial" panose="020B0604020202020204" pitchFamily="34" charset="0"/>
            </a:endParaRPr>
          </a:p>
          <a:p>
            <a:endParaRPr lang="hr-HR" dirty="0">
              <a:effectLst/>
              <a:latin typeface="Arial" panose="020B0604020202020204" pitchFamily="34" charset="0"/>
            </a:endParaRPr>
          </a:p>
          <a:p>
            <a:endParaRPr lang="hr-HR" dirty="0">
              <a:effectLst/>
              <a:latin typeface="Arial" panose="020B0604020202020204" pitchFamily="34" charset="0"/>
            </a:endParaRPr>
          </a:p>
        </p:txBody>
      </p:sp>
    </p:spTree>
    <p:extLst>
      <p:ext uri="{BB962C8B-B14F-4D97-AF65-F5344CB8AC3E}">
        <p14:creationId xmlns:p14="http://schemas.microsoft.com/office/powerpoint/2010/main" val="3875608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8D482F4-709E-4DE5-A427-DB63792B1C35}"/>
              </a:ext>
            </a:extLst>
          </p:cNvPr>
          <p:cNvSpPr>
            <a:spLocks noGrp="1"/>
          </p:cNvSpPr>
          <p:nvPr>
            <p:ph type="title"/>
          </p:nvPr>
        </p:nvSpPr>
        <p:spPr/>
        <p:txBody>
          <a:bodyPr>
            <a:normAutofit fontScale="90000"/>
          </a:bodyPr>
          <a:lstStyle/>
          <a:p>
            <a:r>
              <a:rPr lang="en-US" dirty="0">
                <a:effectLst/>
                <a:latin typeface="Arial" panose="020B0604020202020204" pitchFamily="34" charset="0"/>
              </a:rPr>
              <a:t>Supporting the recruitment of older workers through co-operation and awareness raising</a:t>
            </a:r>
            <a:endParaRPr lang="hr-HR" dirty="0"/>
          </a:p>
        </p:txBody>
      </p:sp>
      <p:sp>
        <p:nvSpPr>
          <p:cNvPr id="3" name="Rezervirano mjesto sadržaja 2">
            <a:extLst>
              <a:ext uri="{FF2B5EF4-FFF2-40B4-BE49-F238E27FC236}">
                <a16:creationId xmlns:a16="http://schemas.microsoft.com/office/drawing/2014/main" id="{F83BA920-AF70-48CD-A44D-04A5E3427531}"/>
              </a:ext>
            </a:extLst>
          </p:cNvPr>
          <p:cNvSpPr>
            <a:spLocks noGrp="1"/>
          </p:cNvSpPr>
          <p:nvPr>
            <p:ph idx="1"/>
          </p:nvPr>
        </p:nvSpPr>
        <p:spPr/>
        <p:txBody>
          <a:bodyPr/>
          <a:lstStyle/>
          <a:p>
            <a:pPr marL="0" indent="0">
              <a:buNone/>
            </a:pPr>
            <a:r>
              <a:rPr lang="hr-HR" dirty="0"/>
              <a:t>UNIZO, Federacija samozaposlenih i malih i srednjih poduzeća, </a:t>
            </a:r>
            <a:r>
              <a:rPr lang="hr-HR" dirty="0" err="1"/>
              <a:t>BelgijaUNIZO</a:t>
            </a:r>
            <a:r>
              <a:rPr lang="hr-HR" dirty="0"/>
              <a:t>, belgijska Federacija samozaposlenih i malih i srednjih poduzeća, u partnerstvu s Flamanskom javnom službom za zapošljavanje (VDAB) i drugim akterima olakšava zapošljavanje starijih radnika u MSP (također podržava zapošljavanje osoba s invaliditetom i radnika koji nisu iz EU).</a:t>
            </a:r>
          </a:p>
          <a:p>
            <a:pPr marL="0" indent="0">
              <a:buNone/>
            </a:pPr>
            <a:r>
              <a:rPr lang="hr-HR" dirty="0"/>
              <a:t>Uz to, UNIZO pruža besplatnu uslugu malim i srednjim poduzećima u vezi sa zapošljavanjem starijih radnika, izradom planova raznolikosti i podizanjem svijesti</a:t>
            </a:r>
          </a:p>
          <a:p>
            <a:pPr marL="0" indent="0">
              <a:buNone/>
            </a:pPr>
            <a:endParaRPr lang="hr-HR" dirty="0"/>
          </a:p>
          <a:p>
            <a:pPr marL="0" indent="0">
              <a:buNone/>
            </a:pPr>
            <a:endParaRPr lang="hr-HR" dirty="0"/>
          </a:p>
        </p:txBody>
      </p:sp>
    </p:spTree>
    <p:extLst>
      <p:ext uri="{BB962C8B-B14F-4D97-AF65-F5344CB8AC3E}">
        <p14:creationId xmlns:p14="http://schemas.microsoft.com/office/powerpoint/2010/main" val="819664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510823A-CA09-4CDD-929E-2C07C2F0B325}"/>
              </a:ext>
            </a:extLst>
          </p:cNvPr>
          <p:cNvSpPr>
            <a:spLocks noGrp="1"/>
          </p:cNvSpPr>
          <p:nvPr>
            <p:ph type="title"/>
          </p:nvPr>
        </p:nvSpPr>
        <p:spPr>
          <a:xfrm>
            <a:off x="685801" y="506233"/>
            <a:ext cx="10131425" cy="1456267"/>
          </a:xfrm>
        </p:spPr>
        <p:txBody>
          <a:bodyPr>
            <a:normAutofit/>
          </a:bodyPr>
          <a:lstStyle/>
          <a:p>
            <a:r>
              <a:rPr lang="en-US" sz="2400" dirty="0">
                <a:latin typeface="Arial" panose="020B0604020202020204" pitchFamily="34" charset="0"/>
              </a:rPr>
              <a:t>Dual jobs allow for extended working lives</a:t>
            </a:r>
            <a:br>
              <a:rPr lang="hr-HR" sz="2400" dirty="0">
                <a:latin typeface="Arial" panose="020B0604020202020204" pitchFamily="34" charset="0"/>
              </a:rPr>
            </a:br>
            <a:r>
              <a:rPr lang="en-US" sz="2400" dirty="0">
                <a:latin typeface="Arial" panose="020B0604020202020204" pitchFamily="34" charset="0"/>
              </a:rPr>
              <a:t>BOGESTRA, public transport sector, Germany </a:t>
            </a:r>
            <a:endParaRPr lang="hr-HR" sz="2400" dirty="0"/>
          </a:p>
        </p:txBody>
      </p:sp>
      <p:sp>
        <p:nvSpPr>
          <p:cNvPr id="3" name="Rezervirano mjesto sadržaja 2">
            <a:extLst>
              <a:ext uri="{FF2B5EF4-FFF2-40B4-BE49-F238E27FC236}">
                <a16:creationId xmlns:a16="http://schemas.microsoft.com/office/drawing/2014/main" id="{5916FFD1-6B3B-4E38-9791-4AEBAD29CFC8}"/>
              </a:ext>
            </a:extLst>
          </p:cNvPr>
          <p:cNvSpPr>
            <a:spLocks noGrp="1"/>
          </p:cNvSpPr>
          <p:nvPr>
            <p:ph idx="1"/>
          </p:nvPr>
        </p:nvSpPr>
        <p:spPr>
          <a:xfrm>
            <a:off x="685801" y="2142067"/>
            <a:ext cx="10199535" cy="4449564"/>
          </a:xfrm>
        </p:spPr>
        <p:txBody>
          <a:bodyPr>
            <a:normAutofit fontScale="92500" lnSpcReduction="20000"/>
          </a:bodyPr>
          <a:lstStyle/>
          <a:p>
            <a:r>
              <a:rPr lang="hr-HR" dirty="0"/>
              <a:t>U tvrtki BOGESTRA upravljanje zdravljem integrirano je u šire organizacijsko upravljanje kako bi se osiguralo da su radni uvjeti i procesi dizajnirani tako da minimaliziraju rizike po zdravlje i sigurnost. Ključni prioriteti su prevencija, rano otkrivanje i reintegracija. Kao dio ovog procesa, naglasak je stavljen na kontinuirano poboljšanje dizajna radnog mjesta. To uključuje, na primjer, sudjelovanje vozača u dizajniranju novih prijevoznih sredstava kako bi se osiguralo da vozačeva sjedala nude najveću moguću udobnost i fleksibilnost. Uvažavajući činjenicu da su pojedini poslovi teško obavljati pojedincima tijekom radnog vijeka i do dobi za umirovljenje, BOGESTRA je razvio koncept „dualnih poslova“ koji omogućavaju pojedinim zaposlenicima da svoj posao kombiniraju s drugim poslovima održavanja ili administracije ako iz zdravstvenih razloga ne mogu obavljati svoj primarni posao u punom radnom vremenu. Jedan od primjera je uspostavljena priznata obuka (naukovanje) za vozače (</a:t>
            </a:r>
            <a:r>
              <a:rPr lang="hr-HR" dirty="0" err="1"/>
              <a:t>Fachkraft</a:t>
            </a:r>
            <a:r>
              <a:rPr lang="hr-HR" dirty="0"/>
              <a:t> im </a:t>
            </a:r>
            <a:r>
              <a:rPr lang="hr-HR" dirty="0" err="1"/>
              <a:t>Fahrbetrieb</a:t>
            </a:r>
            <a:r>
              <a:rPr lang="hr-HR" dirty="0"/>
              <a:t>) koji prolaze obuku za vožnju autobusa i vlakova / tramvaja, kao i vještine za rad u održavanju vozila i općoj administraciji. Izazov za tvrtku je stvoriti obrazac rada koji omogućuje redovitu rotaciju između ovih područja rada. U drugoj inicijativi, vozačko osoblje potiče se da se odluči za fiksne "zdrave" obrasce smjene.</a:t>
            </a:r>
          </a:p>
          <a:p>
            <a:r>
              <a:rPr lang="hr-HR" dirty="0"/>
              <a:t>Istraživanje je pokazalo da pomicanje unaprijed, koje uključuje dva uzastopna dana odmora, dovodi do smanjenih faktora stresa koji mogu utjecati na zdravlje. Zajedno s kontinuiranim poboljšanjima na području zdravlja i sigurnosti na svim radnim mjestima, ovaj pristup može omogućiti nekim pojedincima da produže svoj radni vijek do dobi za umirovljenje, gdje bi prethodno mogli biti prinuđeni u prijevremenu mirovinu iz zdravstvenih razloga. Tvrtka također nudi inicijative za promicanje zdravlja poput nordijskog hodanja, joge, </a:t>
            </a:r>
            <a:r>
              <a:rPr lang="hr-HR" dirty="0" err="1"/>
              <a:t>Qi</a:t>
            </a:r>
            <a:r>
              <a:rPr lang="hr-HR" dirty="0"/>
              <a:t>-gonga i drugih sportova, kao i seminara o zdravoj prehrani, zaustavljanju pušenja i važnosti pripreme za zdravo starenje.</a:t>
            </a:r>
          </a:p>
        </p:txBody>
      </p:sp>
    </p:spTree>
    <p:extLst>
      <p:ext uri="{BB962C8B-B14F-4D97-AF65-F5344CB8AC3E}">
        <p14:creationId xmlns:p14="http://schemas.microsoft.com/office/powerpoint/2010/main" val="295958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A1C5225-6DA1-423E-BB20-B87166CD7638}"/>
              </a:ext>
            </a:extLst>
          </p:cNvPr>
          <p:cNvSpPr>
            <a:spLocks noGrp="1"/>
          </p:cNvSpPr>
          <p:nvPr>
            <p:ph type="title"/>
          </p:nvPr>
        </p:nvSpPr>
        <p:spPr/>
        <p:txBody>
          <a:bodyPr>
            <a:normAutofit fontScale="90000"/>
          </a:bodyPr>
          <a:lstStyle/>
          <a:p>
            <a:r>
              <a:rPr lang="en-US" dirty="0"/>
              <a:t>Adapting workplaces to suit individual </a:t>
            </a:r>
            <a:r>
              <a:rPr lang="en-US" dirty="0" err="1"/>
              <a:t>needsCase</a:t>
            </a:r>
            <a:r>
              <a:rPr lang="en-US" dirty="0"/>
              <a:t> example: ŠKODA, vehicle manufacture, Czech Republic</a:t>
            </a:r>
            <a:endParaRPr lang="hr-HR" dirty="0"/>
          </a:p>
        </p:txBody>
      </p:sp>
      <p:sp>
        <p:nvSpPr>
          <p:cNvPr id="3" name="Rezervirano mjesto sadržaja 2">
            <a:extLst>
              <a:ext uri="{FF2B5EF4-FFF2-40B4-BE49-F238E27FC236}">
                <a16:creationId xmlns:a16="http://schemas.microsoft.com/office/drawing/2014/main" id="{BF9E6048-B6DB-433D-BB4C-400324B8203D}"/>
              </a:ext>
            </a:extLst>
          </p:cNvPr>
          <p:cNvSpPr>
            <a:spLocks noGrp="1"/>
          </p:cNvSpPr>
          <p:nvPr>
            <p:ph idx="1"/>
          </p:nvPr>
        </p:nvSpPr>
        <p:spPr/>
        <p:txBody>
          <a:bodyPr/>
          <a:lstStyle/>
          <a:p>
            <a:r>
              <a:rPr lang="hr-HR" dirty="0"/>
              <a:t>​​u okviru svojih inicijativa za društvenu odgovorno poslovanje, Škoda jamči svim radnicima koji su u tvrtki više od 30 godina da, u slučaju kada više ne mogu u potpunosti obavljati svoj posao zbog zdravstvenih ograničenja, njihovo će radno mjesto biti prilagođeno njihovim potrebama ili će (gdje god je to moguće) biti premješteno na drugi posao unutar tvrtke. Za određeni broj pojedinaca dostupna su takozvana „zaštićena radna mjesta“ koja nude prilagođeno radno okruženje u skladu s njihovim potrebama. Zajedno sa širem opredjeljenjem tvrtke za poboljšanje zdravlja i sigurnosti i promicanje zdravlja, ove mjere osmišljene su kako bi zaposlenicima omogućile produženje radnog vijeka do umirovljenja. Ostale mjere uključuju četrnaestodnevni rehabilitacijski / kurativni boravak na odabranim i preventivnim programima rehabilitacije, kako bi se smanjio rizik od izostanka i osiguralo da stariji održavaju dobar zdravstveni standard.</a:t>
            </a:r>
          </a:p>
        </p:txBody>
      </p:sp>
    </p:spTree>
    <p:extLst>
      <p:ext uri="{BB962C8B-B14F-4D97-AF65-F5344CB8AC3E}">
        <p14:creationId xmlns:p14="http://schemas.microsoft.com/office/powerpoint/2010/main" val="3901545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07EE167-6806-4D0C-AA9C-5BA68F5EA438}"/>
              </a:ext>
            </a:extLst>
          </p:cNvPr>
          <p:cNvSpPr>
            <a:spLocks noGrp="1"/>
          </p:cNvSpPr>
          <p:nvPr>
            <p:ph type="title"/>
          </p:nvPr>
        </p:nvSpPr>
        <p:spPr/>
        <p:txBody>
          <a:bodyPr>
            <a:normAutofit fontScale="90000"/>
          </a:bodyPr>
          <a:lstStyle/>
          <a:p>
            <a:r>
              <a:rPr lang="en-US" dirty="0"/>
              <a:t>Working healthier –working </a:t>
            </a:r>
            <a:r>
              <a:rPr lang="en-US" dirty="0" err="1"/>
              <a:t>betterCase</a:t>
            </a:r>
            <a:r>
              <a:rPr lang="en-US" dirty="0"/>
              <a:t>  example:  HOPPEN  </a:t>
            </a:r>
            <a:r>
              <a:rPr lang="en-US" dirty="0" err="1"/>
              <a:t>Innenausbau</a:t>
            </a:r>
            <a:r>
              <a:rPr lang="en-US" dirty="0"/>
              <a:t>,  joinery,  building  and  electrical  installation services, Germany</a:t>
            </a:r>
            <a:endParaRPr lang="hr-HR" dirty="0"/>
          </a:p>
        </p:txBody>
      </p:sp>
      <p:sp>
        <p:nvSpPr>
          <p:cNvPr id="3" name="Rezervirano mjesto sadržaja 2">
            <a:extLst>
              <a:ext uri="{FF2B5EF4-FFF2-40B4-BE49-F238E27FC236}">
                <a16:creationId xmlns:a16="http://schemas.microsoft.com/office/drawing/2014/main" id="{35193EA8-F658-424C-BF33-7DA429148730}"/>
              </a:ext>
            </a:extLst>
          </p:cNvPr>
          <p:cNvSpPr>
            <a:spLocks noGrp="1"/>
          </p:cNvSpPr>
          <p:nvPr>
            <p:ph idx="1"/>
          </p:nvPr>
        </p:nvSpPr>
        <p:spPr/>
        <p:txBody>
          <a:bodyPr/>
          <a:lstStyle/>
          <a:p>
            <a:r>
              <a:rPr lang="hr-HR" dirty="0"/>
              <a:t>Ozbiljnim preispitivanjem radnih procesa i dizajna radnih zadataka, u </a:t>
            </a:r>
            <a:r>
              <a:rPr lang="hr-HR" dirty="0" err="1"/>
              <a:t>Hoppen</a:t>
            </a:r>
            <a:r>
              <a:rPr lang="hr-HR" dirty="0"/>
              <a:t> </a:t>
            </a:r>
            <a:r>
              <a:rPr lang="hr-HR" dirty="0" err="1"/>
              <a:t>Innenausbau</a:t>
            </a:r>
            <a:r>
              <a:rPr lang="hr-HR" dirty="0"/>
              <a:t>, maloj tvrtki koja pruža usluge stolarije, zgrada i elektroinstalacija, bilo je moguće ne samo poboljšati i racionalizirati tijek rada u stolarskoj radionici, već istodobno poboljšati ergonomiju fleksibilnih i prilagodljivih radnih zadataka kako bi se smanjilo ne samo fizičko već i psihološko opterećenje. Projekt je uključivao vanjske savjetnike koji su u početku radili s osobljem kako bi razmotrili trenutni proces i zabrinutost zaposlenika. Rješenja su razvijena i naknadno dogovorena i implementirana zajedno s upravom. Projekt je mogao imati koristi od financiranja iz Europske unije i pružanja savjeta od strane strukovnog udruženja. Sljedeći inovativni aspekt </a:t>
            </a:r>
            <a:r>
              <a:rPr lang="hr-HR" dirty="0" err="1"/>
              <a:t>Hoppenove</a:t>
            </a:r>
            <a:r>
              <a:rPr lang="hr-HR" dirty="0"/>
              <a:t> prakse je uloga KREATIVNIH PARTNERA, što je suradnja srednjih stolarskih tvrtki u cijeloj Njemačkoj. Članovi kreativnih partnera redovito se sastaju kako bi razmijenili iskustva i konstruktivno kritizirali međusobne prakse</a:t>
            </a:r>
          </a:p>
          <a:p>
            <a:endParaRPr lang="hr-HR" dirty="0"/>
          </a:p>
          <a:p>
            <a:endParaRPr lang="hr-HR" dirty="0"/>
          </a:p>
        </p:txBody>
      </p:sp>
    </p:spTree>
    <p:extLst>
      <p:ext uri="{BB962C8B-B14F-4D97-AF65-F5344CB8AC3E}">
        <p14:creationId xmlns:p14="http://schemas.microsoft.com/office/powerpoint/2010/main" val="1313344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09F2FFD-5FCB-4BF3-8595-13464F072285}"/>
              </a:ext>
            </a:extLst>
          </p:cNvPr>
          <p:cNvSpPr>
            <a:spLocks noGrp="1"/>
          </p:cNvSpPr>
          <p:nvPr>
            <p:ph type="title"/>
          </p:nvPr>
        </p:nvSpPr>
        <p:spPr/>
        <p:txBody>
          <a:bodyPr>
            <a:normAutofit fontScale="90000"/>
          </a:bodyPr>
          <a:lstStyle/>
          <a:p>
            <a:r>
              <a:rPr lang="en-US" dirty="0"/>
              <a:t>Health and safety and health promotion as twin strategies to enhance </a:t>
            </a:r>
            <a:r>
              <a:rPr lang="en-US" dirty="0" err="1"/>
              <a:t>productivit</a:t>
            </a:r>
            <a:r>
              <a:rPr lang="hr-HR" dirty="0"/>
              <a:t>Y</a:t>
            </a:r>
            <a:br>
              <a:rPr lang="hr-HR" dirty="0"/>
            </a:br>
            <a:r>
              <a:rPr lang="en-US" dirty="0"/>
              <a:t> ESB, energy sector, Ireland</a:t>
            </a:r>
            <a:endParaRPr lang="hr-HR" dirty="0"/>
          </a:p>
        </p:txBody>
      </p:sp>
      <p:sp>
        <p:nvSpPr>
          <p:cNvPr id="3" name="Rezervirano mjesto sadržaja 2">
            <a:extLst>
              <a:ext uri="{FF2B5EF4-FFF2-40B4-BE49-F238E27FC236}">
                <a16:creationId xmlns:a16="http://schemas.microsoft.com/office/drawing/2014/main" id="{635CBA3F-21F1-4681-9B29-41989DE43D49}"/>
              </a:ext>
            </a:extLst>
          </p:cNvPr>
          <p:cNvSpPr>
            <a:spLocks noGrp="1"/>
          </p:cNvSpPr>
          <p:nvPr>
            <p:ph idx="1"/>
          </p:nvPr>
        </p:nvSpPr>
        <p:spPr/>
        <p:txBody>
          <a:bodyPr/>
          <a:lstStyle/>
          <a:p>
            <a:r>
              <a:rPr lang="hr-HR" dirty="0"/>
              <a:t>Osim što nudi redovite procjene zdravlja i sigurnosti u skladu s propisima, ESB pruža i preventivne mjere i mjere za promicanje zdravlja kako bi se riješili ključni uzroci odsutnosti povezane s bolešću (gripa, bolovi u leđima, bolesti srca i stres). </a:t>
            </a:r>
          </a:p>
          <a:p>
            <a:r>
              <a:rPr lang="hr-HR" dirty="0"/>
              <a:t>Kao rezultat toga, svi zaposlenici (i njihove obitelji) imaju pravo na godišnje subvencioniranje cjepiva protiv gripe, procjene zdravlja srca i preventivni pregled u cilju preveniranja raka crijeva. </a:t>
            </a:r>
          </a:p>
          <a:p>
            <a:r>
              <a:rPr lang="hr-HR" dirty="0"/>
              <a:t>tvrtka ima razne treninge (na primjer o upravljanju stresom) i ponude za fitnes, poput subvencioniranog članstva u teretani i internih sportskih aktivnosti i timova</a:t>
            </a:r>
          </a:p>
          <a:p>
            <a:endParaRPr lang="hr-HR" dirty="0"/>
          </a:p>
          <a:p>
            <a:endParaRPr lang="hr-HR" dirty="0"/>
          </a:p>
        </p:txBody>
      </p:sp>
    </p:spTree>
    <p:extLst>
      <p:ext uri="{BB962C8B-B14F-4D97-AF65-F5344CB8AC3E}">
        <p14:creationId xmlns:p14="http://schemas.microsoft.com/office/powerpoint/2010/main" val="31162665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beski">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TM03457452[[fn=Nebeski]]</Template>
  <TotalTime>139</TotalTime>
  <Words>1843</Words>
  <Application>Microsoft Office PowerPoint</Application>
  <PresentationFormat>Widescreen</PresentationFormat>
  <Paragraphs>51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Nebeski</vt:lpstr>
      <vt:lpstr>Prevladavanje generacijskog jaza kao konkurentska prednost </vt:lpstr>
      <vt:lpstr>Praksa poslodavaca za aktivno starenje“ </vt:lpstr>
      <vt:lpstr>VAŽNOST MAPIRANJA GDJE SE NALAZITE I GDJE ĆETE BITI BVG, public transport sector, Germany</vt:lpstr>
      <vt:lpstr>Valuing age –recruitment initiatives aimed at older workers DAIKIN Europe, Manufacture of heating, ventilation and air conditioning equipment, Belgium </vt:lpstr>
      <vt:lpstr>Supporting the recruitment of older workers through co-operation and awareness raising</vt:lpstr>
      <vt:lpstr>Dual jobs allow for extended working lives BOGESTRA, public transport sector, Germany </vt:lpstr>
      <vt:lpstr>Adapting workplaces to suit individual needsCase example: ŠKODA, vehicle manufacture, Czech Republic</vt:lpstr>
      <vt:lpstr>Working healthier –working betterCase  example:  HOPPEN  Innenausbau,  joinery,  building  and  electrical  installation services, Germany</vt:lpstr>
      <vt:lpstr>Health and safety and health promotion as twin strategies to enhance productivitY  ESB, energy sector, Ireland</vt:lpstr>
      <vt:lpstr>Regular skills updating as an important part of ensuring productivity and workforceengagement Kräuterhaus Sonnentor, food and drinks sector, Austria</vt:lpstr>
      <vt:lpstr>service provision through inter-generational learning City of Aarhus, local government sector, Denmark</vt:lpstr>
      <vt:lpstr>Successful succession management to preserve micro-businesses  ICRE BTP, small business support association, France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prezentacija</dc:title>
  <dc:creator>Milica Jovanović</dc:creator>
  <cp:lastModifiedBy>Biserka Sladović</cp:lastModifiedBy>
  <cp:revision>31</cp:revision>
  <dcterms:created xsi:type="dcterms:W3CDTF">2020-12-20T21:20:55Z</dcterms:created>
  <dcterms:modified xsi:type="dcterms:W3CDTF">2020-12-21T07:16:29Z</dcterms:modified>
</cp:coreProperties>
</file>