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1" r:id="rId4"/>
    <p:sldId id="260" r:id="rId5"/>
    <p:sldId id="262" r:id="rId6"/>
    <p:sldId id="257" r:id="rId7"/>
    <p:sldId id="259" r:id="rId8"/>
    <p:sldId id="314" r:id="rId9"/>
    <p:sldId id="308" r:id="rId10"/>
    <p:sldId id="310" r:id="rId11"/>
    <p:sldId id="315" r:id="rId12"/>
    <p:sldId id="316" r:id="rId13"/>
    <p:sldId id="317" r:id="rId14"/>
    <p:sldId id="305" r:id="rId15"/>
    <p:sldId id="320" r:id="rId16"/>
    <p:sldId id="318" r:id="rId17"/>
    <p:sldId id="321" r:id="rId18"/>
    <p:sldId id="322" r:id="rId19"/>
    <p:sldId id="313" r:id="rId20"/>
    <p:sldId id="319" r:id="rId21"/>
    <p:sldId id="30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 Tomić" initials="IT" lastIdx="2" clrIdx="0">
    <p:extLst>
      <p:ext uri="{19B8F6BF-5375-455C-9EA6-DF929625EA0E}">
        <p15:presenceInfo xmlns:p15="http://schemas.microsoft.com/office/powerpoint/2012/main" userId="S::iva.tomic@hup.hr::33005d76-f513-4809-9aed-1b7161b82da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tomic\Desktop\Biba_konf\Eurostat_podaci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tomic\Desktop\Biba_konf\Eurostat_podaci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omic\Desktop\Biba_konf\Eurostat_podaci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lineChart>
        <c:grouping val="standard"/>
        <c:varyColors val="0"/>
        <c:ser>
          <c:idx val="0"/>
          <c:order val="0"/>
          <c:tx>
            <c:strRef>
              <c:f>'employment rate'!$A$15</c:f>
              <c:strCache>
                <c:ptCount val="1"/>
                <c:pt idx="0">
                  <c:v>HR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78-4C48-AED1-9730CC41DBC9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78-4C48-AED1-9730CC41DBC9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78-4C48-AED1-9730CC41DBC9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78-4C48-AED1-9730CC41DBC9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D278-4C48-AED1-9730CC41DBC9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278-4C48-AED1-9730CC41DBC9}"/>
              </c:ext>
            </c:extLst>
          </c:dPt>
          <c:cat>
            <c:strRef>
              <c:f>'employment rate'!$B$12:$M$12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'employment rate'!$B$15:$M$15</c:f>
              <c:numCache>
                <c:formatCode>#.##00</c:formatCode>
                <c:ptCount val="12"/>
                <c:pt idx="0">
                  <c:v>64.900000000000006</c:v>
                </c:pt>
                <c:pt idx="1">
                  <c:v>64.2</c:v>
                </c:pt>
                <c:pt idx="2">
                  <c:v>62.1</c:v>
                </c:pt>
                <c:pt idx="3">
                  <c:v>59.8</c:v>
                </c:pt>
                <c:pt idx="4">
                  <c:v>58.1</c:v>
                </c:pt>
                <c:pt idx="5">
                  <c:v>57.2</c:v>
                </c:pt>
                <c:pt idx="6">
                  <c:v>59.2</c:v>
                </c:pt>
                <c:pt idx="7">
                  <c:v>60.6</c:v>
                </c:pt>
                <c:pt idx="8">
                  <c:v>61.4</c:v>
                </c:pt>
                <c:pt idx="9">
                  <c:v>63.6</c:v>
                </c:pt>
                <c:pt idx="10">
                  <c:v>65.2</c:v>
                </c:pt>
                <c:pt idx="11">
                  <c:v>66.7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278-4C48-AED1-9730CC41DBC9}"/>
            </c:ext>
          </c:extLst>
        </c:ser>
        <c:ser>
          <c:idx val="1"/>
          <c:order val="1"/>
          <c:tx>
            <c:strRef>
              <c:f>'employment rate'!$A$23</c:f>
              <c:strCache>
                <c:ptCount val="1"/>
                <c:pt idx="0">
                  <c:v>EU27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'employment rate'!$B$12:$M$12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'employment rate'!$B$23:$M$23</c:f>
              <c:numCache>
                <c:formatCode>#.##00</c:formatCode>
                <c:ptCount val="12"/>
                <c:pt idx="0">
                  <c:v>69.5</c:v>
                </c:pt>
                <c:pt idx="1">
                  <c:v>68.2</c:v>
                </c:pt>
                <c:pt idx="2">
                  <c:v>67.8</c:v>
                </c:pt>
                <c:pt idx="3">
                  <c:v>67.900000000000006</c:v>
                </c:pt>
                <c:pt idx="4">
                  <c:v>67.599999999999994</c:v>
                </c:pt>
                <c:pt idx="5">
                  <c:v>67.5</c:v>
                </c:pt>
                <c:pt idx="6">
                  <c:v>68.2</c:v>
                </c:pt>
                <c:pt idx="7">
                  <c:v>69</c:v>
                </c:pt>
                <c:pt idx="8">
                  <c:v>70.099999999999994</c:v>
                </c:pt>
                <c:pt idx="9">
                  <c:v>71.3</c:v>
                </c:pt>
                <c:pt idx="10">
                  <c:v>72.3</c:v>
                </c:pt>
                <c:pt idx="11">
                  <c:v>73.099999999999994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278-4C48-AED1-9730CC41DBC9}"/>
            </c:ext>
          </c:extLst>
        </c:ser>
        <c:ser>
          <c:idx val="2"/>
          <c:order val="2"/>
          <c:tx>
            <c:strRef>
              <c:f>'employment rate'!$A$30</c:f>
              <c:strCache>
                <c:ptCount val="1"/>
                <c:pt idx="0">
                  <c:v>SI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'employment rate'!$B$12:$M$12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'employment rate'!$B$30:$M$30</c:f>
              <c:numCache>
                <c:formatCode>#.##00</c:formatCode>
                <c:ptCount val="12"/>
                <c:pt idx="0">
                  <c:v>73</c:v>
                </c:pt>
                <c:pt idx="1">
                  <c:v>71.900000000000006</c:v>
                </c:pt>
                <c:pt idx="2">
                  <c:v>70.3</c:v>
                </c:pt>
                <c:pt idx="3">
                  <c:v>68.400000000000006</c:v>
                </c:pt>
                <c:pt idx="4">
                  <c:v>68.3</c:v>
                </c:pt>
                <c:pt idx="5">
                  <c:v>67.2</c:v>
                </c:pt>
                <c:pt idx="6">
                  <c:v>67.7</c:v>
                </c:pt>
                <c:pt idx="7">
                  <c:v>69.099999999999994</c:v>
                </c:pt>
                <c:pt idx="8">
                  <c:v>70.099999999999994</c:v>
                </c:pt>
                <c:pt idx="9">
                  <c:v>73.400000000000006</c:v>
                </c:pt>
                <c:pt idx="10">
                  <c:v>75.400000000000006</c:v>
                </c:pt>
                <c:pt idx="11">
                  <c:v>76.400000000000006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278-4C48-AED1-9730CC41DBC9}"/>
            </c:ext>
          </c:extLst>
        </c:ser>
        <c:ser>
          <c:idx val="3"/>
          <c:order val="3"/>
          <c:tx>
            <c:strRef>
              <c:f>'employment rate'!$A$40</c:f>
              <c:strCache>
                <c:ptCount val="1"/>
                <c:pt idx="0">
                  <c:v>DE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'employment rate'!$B$12:$M$12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'employment rate'!$B$40:$M$40</c:f>
              <c:numCache>
                <c:formatCode>#.##00</c:formatCode>
                <c:ptCount val="12"/>
                <c:pt idx="0">
                  <c:v>74</c:v>
                </c:pt>
                <c:pt idx="1">
                  <c:v>74.2</c:v>
                </c:pt>
                <c:pt idx="2">
                  <c:v>75</c:v>
                </c:pt>
                <c:pt idx="3">
                  <c:v>76.5</c:v>
                </c:pt>
                <c:pt idx="4">
                  <c:v>76.900000000000006</c:v>
                </c:pt>
                <c:pt idx="5">
                  <c:v>77.3</c:v>
                </c:pt>
                <c:pt idx="6">
                  <c:v>77.7</c:v>
                </c:pt>
                <c:pt idx="7">
                  <c:v>78</c:v>
                </c:pt>
                <c:pt idx="8">
                  <c:v>78.599999999999994</c:v>
                </c:pt>
                <c:pt idx="9">
                  <c:v>79.2</c:v>
                </c:pt>
                <c:pt idx="10">
                  <c:v>79.900000000000006</c:v>
                </c:pt>
                <c:pt idx="11">
                  <c:v>80.599999999999994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278-4C48-AED1-9730CC41DBC9}"/>
            </c:ext>
          </c:extLst>
        </c:ser>
        <c:ser>
          <c:idx val="4"/>
          <c:order val="4"/>
          <c:tx>
            <c:strRef>
              <c:f>'employment rate'!$A$13</c:f>
              <c:strCache>
                <c:ptCount val="1"/>
                <c:pt idx="0">
                  <c:v>EL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'employment rate'!$B$12:$M$12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'employment rate'!$B$13:$M$13</c:f>
              <c:numCache>
                <c:formatCode>#.##00</c:formatCode>
                <c:ptCount val="12"/>
                <c:pt idx="0">
                  <c:v>66.3</c:v>
                </c:pt>
                <c:pt idx="1">
                  <c:v>65.599999999999994</c:v>
                </c:pt>
                <c:pt idx="2">
                  <c:v>63.8</c:v>
                </c:pt>
                <c:pt idx="3">
                  <c:v>59.6</c:v>
                </c:pt>
                <c:pt idx="4">
                  <c:v>55</c:v>
                </c:pt>
                <c:pt idx="5">
                  <c:v>52.9</c:v>
                </c:pt>
                <c:pt idx="6">
                  <c:v>53.3</c:v>
                </c:pt>
                <c:pt idx="7">
                  <c:v>54.9</c:v>
                </c:pt>
                <c:pt idx="8">
                  <c:v>56.2</c:v>
                </c:pt>
                <c:pt idx="9">
                  <c:v>57.8</c:v>
                </c:pt>
                <c:pt idx="10">
                  <c:v>59.5</c:v>
                </c:pt>
                <c:pt idx="11">
                  <c:v>61.2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278-4C48-AED1-9730CC41D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8902957667719553"/>
          <c:h val="5.48045556805399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1784087595111217"/>
          <c:w val="0.91294688824954573"/>
          <c:h val="0.7093744090069549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'activity (2)'!$H$12</c:f>
              <c:strCache>
                <c:ptCount val="1"/>
                <c:pt idx="0">
                  <c:v>55-64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dPt>
            <c:idx val="25"/>
            <c:invertIfNegative val="0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6C-4AB1-A5D0-9E8206FF440B}"/>
              </c:ext>
            </c:extLst>
          </c:dPt>
          <c:cat>
            <c:strRef>
              <c:f>'activity (2)'!$G$13:$G$39</c:f>
              <c:strCache>
                <c:ptCount val="27"/>
                <c:pt idx="0">
                  <c:v>SE</c:v>
                </c:pt>
                <c:pt idx="1">
                  <c:v>EE</c:v>
                </c:pt>
                <c:pt idx="2">
                  <c:v>DE</c:v>
                </c:pt>
                <c:pt idx="3">
                  <c:v>DK</c:v>
                </c:pt>
                <c:pt idx="4">
                  <c:v>LT</c:v>
                </c:pt>
                <c:pt idx="5">
                  <c:v>LV</c:v>
                </c:pt>
                <c:pt idx="6">
                  <c:v>NL</c:v>
                </c:pt>
                <c:pt idx="7">
                  <c:v>FI</c:v>
                </c:pt>
                <c:pt idx="8">
                  <c:v>CZ</c:v>
                </c:pt>
                <c:pt idx="9">
                  <c:v>BG</c:v>
                </c:pt>
                <c:pt idx="10">
                  <c:v>CY</c:v>
                </c:pt>
                <c:pt idx="11">
                  <c:v>PT</c:v>
                </c:pt>
                <c:pt idx="12">
                  <c:v>IE</c:v>
                </c:pt>
                <c:pt idx="13">
                  <c:v>ES</c:v>
                </c:pt>
                <c:pt idx="14">
                  <c:v>SK</c:v>
                </c:pt>
                <c:pt idx="15">
                  <c:v>HU</c:v>
                </c:pt>
                <c:pt idx="16">
                  <c:v>IT</c:v>
                </c:pt>
                <c:pt idx="17">
                  <c:v>FR</c:v>
                </c:pt>
                <c:pt idx="18">
                  <c:v>AT</c:v>
                </c:pt>
                <c:pt idx="19">
                  <c:v>BE</c:v>
                </c:pt>
                <c:pt idx="20">
                  <c:v>MT</c:v>
                </c:pt>
                <c:pt idx="21">
                  <c:v>SI</c:v>
                </c:pt>
                <c:pt idx="22">
                  <c:v>PL</c:v>
                </c:pt>
                <c:pt idx="23">
                  <c:v>EL</c:v>
                </c:pt>
                <c:pt idx="24">
                  <c:v>RO</c:v>
                </c:pt>
                <c:pt idx="25">
                  <c:v>HR</c:v>
                </c:pt>
                <c:pt idx="26">
                  <c:v>LU</c:v>
                </c:pt>
              </c:strCache>
            </c:strRef>
          </c:cat>
          <c:val>
            <c:numRef>
              <c:f>'activity (2)'!$H$13:$H$39</c:f>
              <c:numCache>
                <c:formatCode>#.##00</c:formatCode>
                <c:ptCount val="27"/>
                <c:pt idx="0">
                  <c:v>81.5</c:v>
                </c:pt>
                <c:pt idx="1">
                  <c:v>75.5</c:v>
                </c:pt>
                <c:pt idx="2">
                  <c:v>74.7</c:v>
                </c:pt>
                <c:pt idx="3">
                  <c:v>73.8</c:v>
                </c:pt>
                <c:pt idx="4">
                  <c:v>73.400000000000006</c:v>
                </c:pt>
                <c:pt idx="5">
                  <c:v>72.099999999999994</c:v>
                </c:pt>
                <c:pt idx="6">
                  <c:v>72</c:v>
                </c:pt>
                <c:pt idx="7">
                  <c:v>71.5</c:v>
                </c:pt>
                <c:pt idx="8">
                  <c:v>68</c:v>
                </c:pt>
                <c:pt idx="9">
                  <c:v>66.900000000000006</c:v>
                </c:pt>
                <c:pt idx="10">
                  <c:v>65.3</c:v>
                </c:pt>
                <c:pt idx="11">
                  <c:v>64.400000000000006</c:v>
                </c:pt>
                <c:pt idx="12">
                  <c:v>64.099999999999994</c:v>
                </c:pt>
                <c:pt idx="13">
                  <c:v>61.6</c:v>
                </c:pt>
                <c:pt idx="14">
                  <c:v>59.8</c:v>
                </c:pt>
                <c:pt idx="15">
                  <c:v>58</c:v>
                </c:pt>
                <c:pt idx="16">
                  <c:v>57.4</c:v>
                </c:pt>
                <c:pt idx="17">
                  <c:v>56.9</c:v>
                </c:pt>
                <c:pt idx="18">
                  <c:v>56.4</c:v>
                </c:pt>
                <c:pt idx="19">
                  <c:v>54.3</c:v>
                </c:pt>
                <c:pt idx="20">
                  <c:v>51.8</c:v>
                </c:pt>
                <c:pt idx="21">
                  <c:v>50.9</c:v>
                </c:pt>
                <c:pt idx="22">
                  <c:v>50.7</c:v>
                </c:pt>
                <c:pt idx="23">
                  <c:v>49.8</c:v>
                </c:pt>
                <c:pt idx="24">
                  <c:v>48.9</c:v>
                </c:pt>
                <c:pt idx="25">
                  <c:v>45.5</c:v>
                </c:pt>
                <c:pt idx="2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6C-4AB1-A5D0-9E8206FF4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866192"/>
        <c:axId val="1535846640"/>
      </c:barChart>
      <c:lineChart>
        <c:grouping val="standard"/>
        <c:varyColors val="0"/>
        <c:ser>
          <c:idx val="3"/>
          <c:order val="1"/>
          <c:tx>
            <c:strRef>
              <c:f>'activity (2)'!$I$12</c:f>
              <c:strCache>
                <c:ptCount val="1"/>
                <c:pt idx="0">
                  <c:v>EU27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'activity (2)'!$G$13:$G$39</c:f>
              <c:strCache>
                <c:ptCount val="27"/>
                <c:pt idx="0">
                  <c:v>SE</c:v>
                </c:pt>
                <c:pt idx="1">
                  <c:v>EE</c:v>
                </c:pt>
                <c:pt idx="2">
                  <c:v>DE</c:v>
                </c:pt>
                <c:pt idx="3">
                  <c:v>DK</c:v>
                </c:pt>
                <c:pt idx="4">
                  <c:v>LT</c:v>
                </c:pt>
                <c:pt idx="5">
                  <c:v>LV</c:v>
                </c:pt>
                <c:pt idx="6">
                  <c:v>NL</c:v>
                </c:pt>
                <c:pt idx="7">
                  <c:v>FI</c:v>
                </c:pt>
                <c:pt idx="8">
                  <c:v>CZ</c:v>
                </c:pt>
                <c:pt idx="9">
                  <c:v>BG</c:v>
                </c:pt>
                <c:pt idx="10">
                  <c:v>CY</c:v>
                </c:pt>
                <c:pt idx="11">
                  <c:v>PT</c:v>
                </c:pt>
                <c:pt idx="12">
                  <c:v>IE</c:v>
                </c:pt>
                <c:pt idx="13">
                  <c:v>ES</c:v>
                </c:pt>
                <c:pt idx="14">
                  <c:v>SK</c:v>
                </c:pt>
                <c:pt idx="15">
                  <c:v>HU</c:v>
                </c:pt>
                <c:pt idx="16">
                  <c:v>IT</c:v>
                </c:pt>
                <c:pt idx="17">
                  <c:v>FR</c:v>
                </c:pt>
                <c:pt idx="18">
                  <c:v>AT</c:v>
                </c:pt>
                <c:pt idx="19">
                  <c:v>BE</c:v>
                </c:pt>
                <c:pt idx="20">
                  <c:v>MT</c:v>
                </c:pt>
                <c:pt idx="21">
                  <c:v>SI</c:v>
                </c:pt>
                <c:pt idx="22">
                  <c:v>PL</c:v>
                </c:pt>
                <c:pt idx="23">
                  <c:v>EL</c:v>
                </c:pt>
                <c:pt idx="24">
                  <c:v>RO</c:v>
                </c:pt>
                <c:pt idx="25">
                  <c:v>HR</c:v>
                </c:pt>
                <c:pt idx="26">
                  <c:v>LU</c:v>
                </c:pt>
              </c:strCache>
            </c:strRef>
          </c:cat>
          <c:val>
            <c:numRef>
              <c:f>'activity (2)'!$I$13:$I$39</c:f>
              <c:numCache>
                <c:formatCode>General</c:formatCode>
                <c:ptCount val="27"/>
                <c:pt idx="0">
                  <c:v>62.3</c:v>
                </c:pt>
                <c:pt idx="1">
                  <c:v>62.3</c:v>
                </c:pt>
                <c:pt idx="2">
                  <c:v>62.3</c:v>
                </c:pt>
                <c:pt idx="3">
                  <c:v>62.3</c:v>
                </c:pt>
                <c:pt idx="4">
                  <c:v>62.3</c:v>
                </c:pt>
                <c:pt idx="5">
                  <c:v>62.3</c:v>
                </c:pt>
                <c:pt idx="6">
                  <c:v>62.3</c:v>
                </c:pt>
                <c:pt idx="7">
                  <c:v>62.3</c:v>
                </c:pt>
                <c:pt idx="8">
                  <c:v>62.3</c:v>
                </c:pt>
                <c:pt idx="9">
                  <c:v>62.3</c:v>
                </c:pt>
                <c:pt idx="10">
                  <c:v>62.3</c:v>
                </c:pt>
                <c:pt idx="11">
                  <c:v>62.3</c:v>
                </c:pt>
                <c:pt idx="12">
                  <c:v>62.3</c:v>
                </c:pt>
                <c:pt idx="13">
                  <c:v>62.3</c:v>
                </c:pt>
                <c:pt idx="14">
                  <c:v>62.3</c:v>
                </c:pt>
                <c:pt idx="15">
                  <c:v>62.3</c:v>
                </c:pt>
                <c:pt idx="16">
                  <c:v>62.3</c:v>
                </c:pt>
                <c:pt idx="17">
                  <c:v>62.3</c:v>
                </c:pt>
                <c:pt idx="18">
                  <c:v>62.3</c:v>
                </c:pt>
                <c:pt idx="19">
                  <c:v>62.3</c:v>
                </c:pt>
                <c:pt idx="20">
                  <c:v>62.3</c:v>
                </c:pt>
                <c:pt idx="21">
                  <c:v>62.3</c:v>
                </c:pt>
                <c:pt idx="22">
                  <c:v>62.3</c:v>
                </c:pt>
                <c:pt idx="23">
                  <c:v>62.3</c:v>
                </c:pt>
                <c:pt idx="24">
                  <c:v>62.3</c:v>
                </c:pt>
                <c:pt idx="25">
                  <c:v>62.3</c:v>
                </c:pt>
                <c:pt idx="26">
                  <c:v>62.3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6C-4AB1-A5D0-9E8206FF4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2167092357217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97757720203819"/>
          <c:y val="0.89804121457658892"/>
          <c:w val="0.651441957471247"/>
          <c:h val="7.7125984251968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'activity (2)'!$L$12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B2-4416-BB49-77B36E9E2352}"/>
              </c:ext>
            </c:extLst>
          </c:dPt>
          <c:cat>
            <c:strRef>
              <c:f>'activity (2)'!$K$13:$K$39</c:f>
              <c:strCache>
                <c:ptCount val="27"/>
                <c:pt idx="0">
                  <c:v>EE</c:v>
                </c:pt>
                <c:pt idx="1">
                  <c:v>IE</c:v>
                </c:pt>
                <c:pt idx="2">
                  <c:v>PT</c:v>
                </c:pt>
                <c:pt idx="3">
                  <c:v>LV</c:v>
                </c:pt>
                <c:pt idx="4">
                  <c:v>SE</c:v>
                </c:pt>
                <c:pt idx="5">
                  <c:v>LT</c:v>
                </c:pt>
                <c:pt idx="6">
                  <c:v>CY</c:v>
                </c:pt>
                <c:pt idx="7">
                  <c:v>NL</c:v>
                </c:pt>
                <c:pt idx="8">
                  <c:v>DK</c:v>
                </c:pt>
                <c:pt idx="9">
                  <c:v>DE</c:v>
                </c:pt>
                <c:pt idx="10">
                  <c:v>RO</c:v>
                </c:pt>
                <c:pt idx="11">
                  <c:v>CZ</c:v>
                </c:pt>
                <c:pt idx="12">
                  <c:v>BG</c:v>
                </c:pt>
                <c:pt idx="13">
                  <c:v>FI</c:v>
                </c:pt>
                <c:pt idx="14">
                  <c:v>MT</c:v>
                </c:pt>
                <c:pt idx="15">
                  <c:v>PL</c:v>
                </c:pt>
                <c:pt idx="16">
                  <c:v>IT</c:v>
                </c:pt>
                <c:pt idx="17">
                  <c:v>AT</c:v>
                </c:pt>
                <c:pt idx="18">
                  <c:v>SK</c:v>
                </c:pt>
                <c:pt idx="19">
                  <c:v>HU</c:v>
                </c:pt>
                <c:pt idx="20">
                  <c:v>EL</c:v>
                </c:pt>
                <c:pt idx="21">
                  <c:v>HR</c:v>
                </c:pt>
                <c:pt idx="22">
                  <c:v>FR</c:v>
                </c:pt>
                <c:pt idx="23">
                  <c:v>SI</c:v>
                </c:pt>
                <c:pt idx="24">
                  <c:v>BE</c:v>
                </c:pt>
                <c:pt idx="25">
                  <c:v>ES</c:v>
                </c:pt>
                <c:pt idx="26">
                  <c:v>LU</c:v>
                </c:pt>
              </c:strCache>
            </c:strRef>
          </c:cat>
          <c:val>
            <c:numRef>
              <c:f>'activity (2)'!$L$13:$L$39</c:f>
              <c:numCache>
                <c:formatCode>#.##00</c:formatCode>
                <c:ptCount val="27"/>
                <c:pt idx="0">
                  <c:v>14.5</c:v>
                </c:pt>
                <c:pt idx="1">
                  <c:v>12.2</c:v>
                </c:pt>
                <c:pt idx="2">
                  <c:v>11.7</c:v>
                </c:pt>
                <c:pt idx="3">
                  <c:v>10.6</c:v>
                </c:pt>
                <c:pt idx="4">
                  <c:v>10.4</c:v>
                </c:pt>
                <c:pt idx="5">
                  <c:v>9.8000000000000007</c:v>
                </c:pt>
                <c:pt idx="6">
                  <c:v>9.4</c:v>
                </c:pt>
                <c:pt idx="7">
                  <c:v>9.4</c:v>
                </c:pt>
                <c:pt idx="8">
                  <c:v>8.6999999999999993</c:v>
                </c:pt>
                <c:pt idx="9">
                  <c:v>7.8</c:v>
                </c:pt>
                <c:pt idx="10">
                  <c:v>7.6</c:v>
                </c:pt>
                <c:pt idx="11">
                  <c:v>7.2</c:v>
                </c:pt>
                <c:pt idx="12">
                  <c:v>6.7</c:v>
                </c:pt>
                <c:pt idx="13">
                  <c:v>6.6</c:v>
                </c:pt>
                <c:pt idx="14">
                  <c:v>6.1</c:v>
                </c:pt>
                <c:pt idx="15">
                  <c:v>5.5</c:v>
                </c:pt>
                <c:pt idx="16">
                  <c:v>5.0999999999999996</c:v>
                </c:pt>
                <c:pt idx="17">
                  <c:v>4.7</c:v>
                </c:pt>
                <c:pt idx="18">
                  <c:v>4.5999999999999996</c:v>
                </c:pt>
                <c:pt idx="19">
                  <c:v>4.2</c:v>
                </c:pt>
                <c:pt idx="20">
                  <c:v>4.0999999999999996</c:v>
                </c:pt>
                <c:pt idx="21">
                  <c:v>3.5</c:v>
                </c:pt>
                <c:pt idx="22">
                  <c:v>3.4</c:v>
                </c:pt>
                <c:pt idx="23">
                  <c:v>3.1</c:v>
                </c:pt>
                <c:pt idx="24">
                  <c:v>3</c:v>
                </c:pt>
                <c:pt idx="25">
                  <c:v>2.5</c:v>
                </c:pt>
                <c:pt idx="26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B2-4416-BB49-77B36E9E2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866192"/>
        <c:axId val="1535846640"/>
      </c:barChart>
      <c:lineChart>
        <c:grouping val="standard"/>
        <c:varyColors val="0"/>
        <c:ser>
          <c:idx val="0"/>
          <c:order val="1"/>
          <c:tx>
            <c:strRef>
              <c:f>'activity (2)'!$M$12</c:f>
              <c:strCache>
                <c:ptCount val="1"/>
                <c:pt idx="0">
                  <c:v>EU27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'activity (2)'!$K$13:$K$39</c:f>
              <c:strCache>
                <c:ptCount val="27"/>
                <c:pt idx="0">
                  <c:v>EE</c:v>
                </c:pt>
                <c:pt idx="1">
                  <c:v>IE</c:v>
                </c:pt>
                <c:pt idx="2">
                  <c:v>PT</c:v>
                </c:pt>
                <c:pt idx="3">
                  <c:v>LV</c:v>
                </c:pt>
                <c:pt idx="4">
                  <c:v>SE</c:v>
                </c:pt>
                <c:pt idx="5">
                  <c:v>LT</c:v>
                </c:pt>
                <c:pt idx="6">
                  <c:v>CY</c:v>
                </c:pt>
                <c:pt idx="7">
                  <c:v>NL</c:v>
                </c:pt>
                <c:pt idx="8">
                  <c:v>DK</c:v>
                </c:pt>
                <c:pt idx="9">
                  <c:v>DE</c:v>
                </c:pt>
                <c:pt idx="10">
                  <c:v>RO</c:v>
                </c:pt>
                <c:pt idx="11">
                  <c:v>CZ</c:v>
                </c:pt>
                <c:pt idx="12">
                  <c:v>BG</c:v>
                </c:pt>
                <c:pt idx="13">
                  <c:v>FI</c:v>
                </c:pt>
                <c:pt idx="14">
                  <c:v>MT</c:v>
                </c:pt>
                <c:pt idx="15">
                  <c:v>PL</c:v>
                </c:pt>
                <c:pt idx="16">
                  <c:v>IT</c:v>
                </c:pt>
                <c:pt idx="17">
                  <c:v>AT</c:v>
                </c:pt>
                <c:pt idx="18">
                  <c:v>SK</c:v>
                </c:pt>
                <c:pt idx="19">
                  <c:v>HU</c:v>
                </c:pt>
                <c:pt idx="20">
                  <c:v>EL</c:v>
                </c:pt>
                <c:pt idx="21">
                  <c:v>HR</c:v>
                </c:pt>
                <c:pt idx="22">
                  <c:v>FR</c:v>
                </c:pt>
                <c:pt idx="23">
                  <c:v>SI</c:v>
                </c:pt>
                <c:pt idx="24">
                  <c:v>BE</c:v>
                </c:pt>
                <c:pt idx="25">
                  <c:v>ES</c:v>
                </c:pt>
                <c:pt idx="26">
                  <c:v>LU</c:v>
                </c:pt>
              </c:strCache>
            </c:strRef>
          </c:cat>
          <c:val>
            <c:numRef>
              <c:f>'activity (2)'!$M$13:$M$39</c:f>
              <c:numCache>
                <c:formatCode>#.##00</c:formatCode>
                <c:ptCount val="27"/>
                <c:pt idx="0">
                  <c:v>5.9</c:v>
                </c:pt>
                <c:pt idx="1">
                  <c:v>5.9</c:v>
                </c:pt>
                <c:pt idx="2">
                  <c:v>5.9</c:v>
                </c:pt>
                <c:pt idx="3">
                  <c:v>5.9</c:v>
                </c:pt>
                <c:pt idx="4">
                  <c:v>5.9</c:v>
                </c:pt>
                <c:pt idx="5">
                  <c:v>5.9</c:v>
                </c:pt>
                <c:pt idx="6">
                  <c:v>5.9</c:v>
                </c:pt>
                <c:pt idx="7">
                  <c:v>5.9</c:v>
                </c:pt>
                <c:pt idx="8">
                  <c:v>5.9</c:v>
                </c:pt>
                <c:pt idx="9">
                  <c:v>5.9</c:v>
                </c:pt>
                <c:pt idx="10">
                  <c:v>5.9</c:v>
                </c:pt>
                <c:pt idx="11">
                  <c:v>5.9</c:v>
                </c:pt>
                <c:pt idx="12">
                  <c:v>5.9</c:v>
                </c:pt>
                <c:pt idx="13">
                  <c:v>5.9</c:v>
                </c:pt>
                <c:pt idx="14">
                  <c:v>5.9</c:v>
                </c:pt>
                <c:pt idx="15">
                  <c:v>5.9</c:v>
                </c:pt>
                <c:pt idx="16">
                  <c:v>5.9</c:v>
                </c:pt>
                <c:pt idx="17">
                  <c:v>5.9</c:v>
                </c:pt>
                <c:pt idx="18">
                  <c:v>5.9</c:v>
                </c:pt>
                <c:pt idx="19">
                  <c:v>5.9</c:v>
                </c:pt>
                <c:pt idx="20">
                  <c:v>5.9</c:v>
                </c:pt>
                <c:pt idx="21">
                  <c:v>5.9</c:v>
                </c:pt>
                <c:pt idx="22">
                  <c:v>5.9</c:v>
                </c:pt>
                <c:pt idx="23">
                  <c:v>5.9</c:v>
                </c:pt>
                <c:pt idx="24">
                  <c:v>5.9</c:v>
                </c:pt>
                <c:pt idx="25">
                  <c:v>5.9</c:v>
                </c:pt>
                <c:pt idx="26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B2-4416-BB49-77B36E9E2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2167092357217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49891148447904"/>
          <c:y val="0.91568873392349159"/>
          <c:w val="0.49497476290485459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1784087595111217"/>
          <c:w val="0.91294688824954573"/>
          <c:h val="0.7093744090069549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lineChart>
        <c:grouping val="standard"/>
        <c:varyColors val="0"/>
        <c:ser>
          <c:idx val="4"/>
          <c:order val="0"/>
          <c:tx>
            <c:strRef>
              <c:f>'activity (3)'!$B$34</c:f>
              <c:strCache>
                <c:ptCount val="1"/>
                <c:pt idx="0">
                  <c:v>15-24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(3)'!$A$35:$A$46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(3)'!$B$35:$B$46</c:f>
              <c:numCache>
                <c:formatCode>#.##00</c:formatCode>
                <c:ptCount val="12"/>
                <c:pt idx="0">
                  <c:v>43.1</c:v>
                </c:pt>
                <c:pt idx="1">
                  <c:v>42.4</c:v>
                </c:pt>
                <c:pt idx="2">
                  <c:v>40.700000000000003</c:v>
                </c:pt>
                <c:pt idx="3">
                  <c:v>37.799999999999997</c:v>
                </c:pt>
                <c:pt idx="4">
                  <c:v>34.6</c:v>
                </c:pt>
                <c:pt idx="5">
                  <c:v>34.700000000000003</c:v>
                </c:pt>
                <c:pt idx="6">
                  <c:v>38.5</c:v>
                </c:pt>
                <c:pt idx="7">
                  <c:v>38.200000000000003</c:v>
                </c:pt>
                <c:pt idx="8">
                  <c:v>41.9</c:v>
                </c:pt>
                <c:pt idx="9">
                  <c:v>40.9</c:v>
                </c:pt>
                <c:pt idx="10">
                  <c:v>37.9</c:v>
                </c:pt>
                <c:pt idx="11">
                  <c:v>38.799999999999997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B5-48D6-954D-AC7A759FFBAB}"/>
            </c:ext>
          </c:extLst>
        </c:ser>
        <c:ser>
          <c:idx val="0"/>
          <c:order val="1"/>
          <c:tx>
            <c:strRef>
              <c:f>'activity (3)'!$C$34</c:f>
              <c:strCache>
                <c:ptCount val="1"/>
                <c:pt idx="0">
                  <c:v>25-54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(3)'!$A$35:$A$46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(3)'!$C$35:$C$46</c:f>
              <c:numCache>
                <c:formatCode>#.##00</c:formatCode>
                <c:ptCount val="12"/>
                <c:pt idx="0">
                  <c:v>86.9</c:v>
                </c:pt>
                <c:pt idx="1">
                  <c:v>84.5</c:v>
                </c:pt>
                <c:pt idx="2">
                  <c:v>84.1</c:v>
                </c:pt>
                <c:pt idx="3">
                  <c:v>85.4</c:v>
                </c:pt>
                <c:pt idx="4">
                  <c:v>85.2</c:v>
                </c:pt>
                <c:pt idx="5">
                  <c:v>84.7</c:v>
                </c:pt>
                <c:pt idx="6">
                  <c:v>86.6</c:v>
                </c:pt>
                <c:pt idx="7">
                  <c:v>86.9</c:v>
                </c:pt>
                <c:pt idx="8">
                  <c:v>85.2</c:v>
                </c:pt>
                <c:pt idx="9">
                  <c:v>86.7</c:v>
                </c:pt>
                <c:pt idx="10">
                  <c:v>86.4</c:v>
                </c:pt>
                <c:pt idx="11">
                  <c:v>86.9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B5-48D6-954D-AC7A759FFBAB}"/>
            </c:ext>
          </c:extLst>
        </c:ser>
        <c:ser>
          <c:idx val="1"/>
          <c:order val="2"/>
          <c:tx>
            <c:strRef>
              <c:f>'activity (3)'!$D$34</c:f>
              <c:strCache>
                <c:ptCount val="1"/>
                <c:pt idx="0">
                  <c:v>55-64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(3)'!$A$35:$A$46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(3)'!$D$35:$D$46</c:f>
              <c:numCache>
                <c:formatCode>#.##00</c:formatCode>
                <c:ptCount val="12"/>
                <c:pt idx="0">
                  <c:v>52.1</c:v>
                </c:pt>
                <c:pt idx="1">
                  <c:v>52.7</c:v>
                </c:pt>
                <c:pt idx="2">
                  <c:v>54.4</c:v>
                </c:pt>
                <c:pt idx="3">
                  <c:v>54.2</c:v>
                </c:pt>
                <c:pt idx="4">
                  <c:v>53.9</c:v>
                </c:pt>
                <c:pt idx="5">
                  <c:v>51</c:v>
                </c:pt>
                <c:pt idx="6">
                  <c:v>52.1</c:v>
                </c:pt>
                <c:pt idx="7">
                  <c:v>55</c:v>
                </c:pt>
                <c:pt idx="8">
                  <c:v>50.7</c:v>
                </c:pt>
                <c:pt idx="9">
                  <c:v>52.8</c:v>
                </c:pt>
                <c:pt idx="10">
                  <c:v>53.4</c:v>
                </c:pt>
                <c:pt idx="11">
                  <c:v>54.2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B5-48D6-954D-AC7A759FFBAB}"/>
            </c:ext>
          </c:extLst>
        </c:ser>
        <c:ser>
          <c:idx val="2"/>
          <c:order val="3"/>
          <c:tx>
            <c:strRef>
              <c:f>'activity (3)'!$E$34</c:f>
              <c:strCache>
                <c:ptCount val="1"/>
                <c:pt idx="0">
                  <c:v>65+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(3)'!$A$35:$A$46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(3)'!$E$35:$E$46</c:f>
              <c:numCache>
                <c:formatCode>#.##00</c:formatCode>
                <c:ptCount val="12"/>
                <c:pt idx="0">
                  <c:v>7.3</c:v>
                </c:pt>
                <c:pt idx="1">
                  <c:v>8.4</c:v>
                </c:pt>
                <c:pt idx="2">
                  <c:v>7</c:v>
                </c:pt>
                <c:pt idx="3">
                  <c:v>7.2</c:v>
                </c:pt>
                <c:pt idx="4">
                  <c:v>7.1</c:v>
                </c:pt>
                <c:pt idx="5">
                  <c:v>5.8</c:v>
                </c:pt>
                <c:pt idx="6">
                  <c:v>4.0999999999999996</c:v>
                </c:pt>
                <c:pt idx="7">
                  <c:v>4.5999999999999996</c:v>
                </c:pt>
                <c:pt idx="8">
                  <c:v>4.5999999999999996</c:v>
                </c:pt>
                <c:pt idx="9">
                  <c:v>4</c:v>
                </c:pt>
                <c:pt idx="10">
                  <c:v>4.3</c:v>
                </c:pt>
                <c:pt idx="11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B5-48D6-954D-AC7A759FF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(muškarci)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7562380038387713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lineChart>
        <c:grouping val="standard"/>
        <c:varyColors val="0"/>
        <c:ser>
          <c:idx val="4"/>
          <c:order val="0"/>
          <c:tx>
            <c:strRef>
              <c:f>'activity (3)'!$B$34</c:f>
              <c:strCache>
                <c:ptCount val="1"/>
                <c:pt idx="0">
                  <c:v>15-24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(3)'!$A$57:$A$68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(3)'!$B$57:$B$68</c:f>
              <c:numCache>
                <c:formatCode>#.##00</c:formatCode>
                <c:ptCount val="12"/>
                <c:pt idx="0">
                  <c:v>29.9</c:v>
                </c:pt>
                <c:pt idx="1">
                  <c:v>30</c:v>
                </c:pt>
                <c:pt idx="2">
                  <c:v>30.7</c:v>
                </c:pt>
                <c:pt idx="3">
                  <c:v>26.9</c:v>
                </c:pt>
                <c:pt idx="4">
                  <c:v>25.3</c:v>
                </c:pt>
                <c:pt idx="5">
                  <c:v>24.8</c:v>
                </c:pt>
                <c:pt idx="6">
                  <c:v>28.5</c:v>
                </c:pt>
                <c:pt idx="7">
                  <c:v>28</c:v>
                </c:pt>
                <c:pt idx="8">
                  <c:v>32.299999999999997</c:v>
                </c:pt>
                <c:pt idx="9">
                  <c:v>30.2</c:v>
                </c:pt>
                <c:pt idx="10">
                  <c:v>28.8</c:v>
                </c:pt>
                <c:pt idx="11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F9-4712-A2C2-091394853DC3}"/>
            </c:ext>
          </c:extLst>
        </c:ser>
        <c:ser>
          <c:idx val="0"/>
          <c:order val="1"/>
          <c:tx>
            <c:strRef>
              <c:f>'activity (3)'!$C$34</c:f>
              <c:strCache>
                <c:ptCount val="1"/>
                <c:pt idx="0">
                  <c:v>25-54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(3)'!$A$57:$A$68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(3)'!$C$57:$C$68</c:f>
              <c:numCache>
                <c:formatCode>#.##00</c:formatCode>
                <c:ptCount val="12"/>
                <c:pt idx="0">
                  <c:v>76.900000000000006</c:v>
                </c:pt>
                <c:pt idx="1">
                  <c:v>77.8</c:v>
                </c:pt>
                <c:pt idx="2">
                  <c:v>77.400000000000006</c:v>
                </c:pt>
                <c:pt idx="3">
                  <c:v>75.8</c:v>
                </c:pt>
                <c:pt idx="4">
                  <c:v>76.599999999999994</c:v>
                </c:pt>
                <c:pt idx="5">
                  <c:v>76.8</c:v>
                </c:pt>
                <c:pt idx="6">
                  <c:v>81.5</c:v>
                </c:pt>
                <c:pt idx="7">
                  <c:v>82.1</c:v>
                </c:pt>
                <c:pt idx="8">
                  <c:v>78.8</c:v>
                </c:pt>
                <c:pt idx="9">
                  <c:v>79.900000000000006</c:v>
                </c:pt>
                <c:pt idx="10">
                  <c:v>80.3</c:v>
                </c:pt>
                <c:pt idx="11">
                  <c:v>80.2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F9-4712-A2C2-091394853DC3}"/>
            </c:ext>
          </c:extLst>
        </c:ser>
        <c:ser>
          <c:idx val="1"/>
          <c:order val="2"/>
          <c:tx>
            <c:strRef>
              <c:f>'activity (3)'!$D$34</c:f>
              <c:strCache>
                <c:ptCount val="1"/>
                <c:pt idx="0">
                  <c:v>55-64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(3)'!$A$57:$A$68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(3)'!$D$57:$D$68</c:f>
              <c:numCache>
                <c:formatCode>#.##00</c:formatCode>
                <c:ptCount val="12"/>
                <c:pt idx="0">
                  <c:v>27.6</c:v>
                </c:pt>
                <c:pt idx="1">
                  <c:v>31.8</c:v>
                </c:pt>
                <c:pt idx="2">
                  <c:v>30.2</c:v>
                </c:pt>
                <c:pt idx="3">
                  <c:v>29.6</c:v>
                </c:pt>
                <c:pt idx="4">
                  <c:v>30.6</c:v>
                </c:pt>
                <c:pt idx="5">
                  <c:v>33.4</c:v>
                </c:pt>
                <c:pt idx="6">
                  <c:v>30.6</c:v>
                </c:pt>
                <c:pt idx="7">
                  <c:v>34.4</c:v>
                </c:pt>
                <c:pt idx="8">
                  <c:v>34.200000000000003</c:v>
                </c:pt>
                <c:pt idx="9">
                  <c:v>35</c:v>
                </c:pt>
                <c:pt idx="10">
                  <c:v>36.700000000000003</c:v>
                </c:pt>
                <c:pt idx="11">
                  <c:v>37.5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F9-4712-A2C2-091394853DC3}"/>
            </c:ext>
          </c:extLst>
        </c:ser>
        <c:ser>
          <c:idx val="2"/>
          <c:order val="3"/>
          <c:tx>
            <c:strRef>
              <c:f>'activity (3)'!$E$34</c:f>
              <c:strCache>
                <c:ptCount val="1"/>
                <c:pt idx="0">
                  <c:v>65+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'activity (3)'!$A$57:$A$68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(3)'!$E$57:$E$68</c:f>
              <c:numCache>
                <c:formatCode>#.##00</c:formatCode>
                <c:ptCount val="12"/>
                <c:pt idx="0">
                  <c:v>5.0999999999999996</c:v>
                </c:pt>
                <c:pt idx="1">
                  <c:v>5</c:v>
                </c:pt>
                <c:pt idx="2">
                  <c:v>4.4000000000000004</c:v>
                </c:pt>
                <c:pt idx="3">
                  <c:v>4.3</c:v>
                </c:pt>
                <c:pt idx="4">
                  <c:v>3.6</c:v>
                </c:pt>
                <c:pt idx="5">
                  <c:v>2.7</c:v>
                </c:pt>
                <c:pt idx="6">
                  <c:v>2.6</c:v>
                </c:pt>
                <c:pt idx="7">
                  <c:v>2.5</c:v>
                </c:pt>
                <c:pt idx="8">
                  <c:v>1.8</c:v>
                </c:pt>
                <c:pt idx="9">
                  <c:v>2</c:v>
                </c:pt>
                <c:pt idx="10">
                  <c:v>2</c:v>
                </c:pt>
                <c:pt idx="11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F9-4712-A2C2-091394853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(žene)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7562380038387713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lineChart>
        <c:grouping val="standard"/>
        <c:varyColors val="0"/>
        <c:ser>
          <c:idx val="4"/>
          <c:order val="0"/>
          <c:tx>
            <c:strRef>
              <c:f>employment!$A$13</c:f>
              <c:strCache>
                <c:ptCount val="1"/>
                <c:pt idx="0">
                  <c:v>EU27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employment!$B$13:$M$13</c:f>
              <c:numCache>
                <c:formatCode>#.##00</c:formatCode>
                <c:ptCount val="12"/>
                <c:pt idx="0" formatCode="#,##0">
                  <c:v>43.6</c:v>
                </c:pt>
                <c:pt idx="1">
                  <c:v>44.1</c:v>
                </c:pt>
                <c:pt idx="2">
                  <c:v>44.7</c:v>
                </c:pt>
                <c:pt idx="3">
                  <c:v>45.9</c:v>
                </c:pt>
                <c:pt idx="4">
                  <c:v>47.4</c:v>
                </c:pt>
                <c:pt idx="5">
                  <c:v>48.8</c:v>
                </c:pt>
                <c:pt idx="6">
                  <c:v>50.5</c:v>
                </c:pt>
                <c:pt idx="7">
                  <c:v>52.1</c:v>
                </c:pt>
                <c:pt idx="8">
                  <c:v>54.2</c:v>
                </c:pt>
                <c:pt idx="9">
                  <c:v>56.1</c:v>
                </c:pt>
                <c:pt idx="10">
                  <c:v>57.8</c:v>
                </c:pt>
                <c:pt idx="11">
                  <c:v>59.1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99-448E-B0F9-CD393971D60F}"/>
            </c:ext>
          </c:extLst>
        </c:ser>
        <c:ser>
          <c:idx val="0"/>
          <c:order val="1"/>
          <c:tx>
            <c:strRef>
              <c:f>employment!$A$24</c:f>
              <c:strCache>
                <c:ptCount val="1"/>
                <c:pt idx="0">
                  <c:v>Hrvatska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employment!$B$24:$M$24</c:f>
              <c:numCache>
                <c:formatCode>#.##00</c:formatCode>
                <c:ptCount val="12"/>
                <c:pt idx="0">
                  <c:v>37.1</c:v>
                </c:pt>
                <c:pt idx="1">
                  <c:v>39.4</c:v>
                </c:pt>
                <c:pt idx="2">
                  <c:v>39.1</c:v>
                </c:pt>
                <c:pt idx="3">
                  <c:v>38.200000000000003</c:v>
                </c:pt>
                <c:pt idx="4">
                  <c:v>37.5</c:v>
                </c:pt>
                <c:pt idx="5">
                  <c:v>37.799999999999997</c:v>
                </c:pt>
                <c:pt idx="6">
                  <c:v>36.200000000000003</c:v>
                </c:pt>
                <c:pt idx="7">
                  <c:v>39.200000000000003</c:v>
                </c:pt>
                <c:pt idx="8">
                  <c:v>38.1</c:v>
                </c:pt>
                <c:pt idx="9">
                  <c:v>40.299999999999997</c:v>
                </c:pt>
                <c:pt idx="10">
                  <c:v>42.8</c:v>
                </c:pt>
                <c:pt idx="11">
                  <c:v>43.9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99-448E-B0F9-CD393971D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ax val="6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(55-64)</a:t>
                </a:r>
              </a:p>
            </c:rich>
          </c:tx>
          <c:layout>
            <c:manualLayout>
              <c:xMode val="edge"/>
              <c:yMode val="edge"/>
              <c:x val="1.2019284537609384E-2"/>
              <c:y val="2.1340691788526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7562380038387713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805950913766288E-2"/>
          <c:y val="0.10886206296905421"/>
          <c:w val="0.91294688824954573"/>
          <c:h val="0.70039573336161265"/>
        </c:manualLayout>
      </c:layout>
      <c:lineChart>
        <c:grouping val="standard"/>
        <c:varyColors val="0"/>
        <c:ser>
          <c:idx val="4"/>
          <c:order val="0"/>
          <c:tx>
            <c:strRef>
              <c:f>employment!$A$51</c:f>
              <c:strCache>
                <c:ptCount val="1"/>
                <c:pt idx="0">
                  <c:v>EU27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employment!$B$50:$M$50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employment!$B$51:$M$51</c:f>
              <c:numCache>
                <c:formatCode>#.##00</c:formatCode>
                <c:ptCount val="12"/>
                <c:pt idx="0" formatCode="#,##0">
                  <c:v>4.4000000000000004</c:v>
                </c:pt>
                <c:pt idx="1">
                  <c:v>4.3</c:v>
                </c:pt>
                <c:pt idx="2">
                  <c:v>4.2</c:v>
                </c:pt>
                <c:pt idx="3">
                  <c:v>4.3</c:v>
                </c:pt>
                <c:pt idx="4">
                  <c:v>4.5</c:v>
                </c:pt>
                <c:pt idx="5">
                  <c:v>4.5</c:v>
                </c:pt>
                <c:pt idx="6">
                  <c:v>4.7</c:v>
                </c:pt>
                <c:pt idx="7">
                  <c:v>4.7</c:v>
                </c:pt>
                <c:pt idx="8">
                  <c:v>4.9000000000000004</c:v>
                </c:pt>
                <c:pt idx="9">
                  <c:v>5.2</c:v>
                </c:pt>
                <c:pt idx="10">
                  <c:v>5.5</c:v>
                </c:pt>
                <c:pt idx="11" formatCode="#,##0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FE-4034-A2B0-9E2805AD580B}"/>
            </c:ext>
          </c:extLst>
        </c:ser>
        <c:ser>
          <c:idx val="0"/>
          <c:order val="1"/>
          <c:tx>
            <c:strRef>
              <c:f>employment!$A$62</c:f>
              <c:strCache>
                <c:ptCount val="1"/>
                <c:pt idx="0">
                  <c:v>Hrvatska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employment!$B$50:$M$50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employment!$B$62:$M$62</c:f>
              <c:numCache>
                <c:formatCode>#.##00</c:formatCode>
                <c:ptCount val="12"/>
                <c:pt idx="0" formatCode="#,##0">
                  <c:v>5.9</c:v>
                </c:pt>
                <c:pt idx="1">
                  <c:v>6.3</c:v>
                </c:pt>
                <c:pt idx="2">
                  <c:v>5.4</c:v>
                </c:pt>
                <c:pt idx="3">
                  <c:v>5.4</c:v>
                </c:pt>
                <c:pt idx="4">
                  <c:v>4.9000000000000004</c:v>
                </c:pt>
                <c:pt idx="5">
                  <c:v>3.9</c:v>
                </c:pt>
                <c:pt idx="6">
                  <c:v>3</c:v>
                </c:pt>
                <c:pt idx="7">
                  <c:v>3.3</c:v>
                </c:pt>
                <c:pt idx="8">
                  <c:v>2.9</c:v>
                </c:pt>
                <c:pt idx="9">
                  <c:v>2.7</c:v>
                </c:pt>
                <c:pt idx="10">
                  <c:v>2.9</c:v>
                </c:pt>
                <c:pt idx="11" formatCode="#,##0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FE-4034-A2B0-9E2805AD58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(65+)</a:t>
                </a:r>
              </a:p>
            </c:rich>
          </c:tx>
          <c:layout>
            <c:manualLayout>
              <c:xMode val="edge"/>
              <c:yMode val="edge"/>
              <c:x val="1.2019284537609384E-2"/>
              <c:y val="2.1340691788526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7562380038387713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1784087595111217"/>
          <c:w val="0.91294688824954573"/>
          <c:h val="0.7093744090069549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2954493932019"/>
          <c:y val="6.421927727784027E-2"/>
          <c:w val="0.87163782550213853"/>
          <c:h val="0.69008366141732291"/>
        </c:manualLayout>
      </c:layout>
      <c:lineChart>
        <c:grouping val="standard"/>
        <c:varyColors val="0"/>
        <c:ser>
          <c:idx val="2"/>
          <c:order val="0"/>
          <c:tx>
            <c:strRef>
              <c:f>HZMO!$F$1</c:f>
              <c:strCache>
                <c:ptCount val="1"/>
                <c:pt idx="0">
                  <c:v>Udio u ukupnom broju osiguranika (%)</c:v>
                </c:pt>
              </c:strCache>
            </c:strRef>
          </c:tx>
          <c:spPr>
            <a:ln w="31750">
              <a:solidFill>
                <a:schemeClr val="accent5"/>
              </a:solidFill>
            </a:ln>
            <a:effectLst/>
          </c:spPr>
          <c:marker>
            <c:symbol val="none"/>
          </c:marker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00-6689-4955-8852-E60ABEA2B4EE}"/>
              </c:ext>
            </c:extLst>
          </c:dPt>
          <c:cat>
            <c:numRef>
              <c:f>HZMO!$A$2:$A$56</c:f>
              <c:numCache>
                <c:formatCode>[$-41A]mmm\-yy;@</c:formatCode>
                <c:ptCount val="55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  <c:pt idx="24">
                  <c:v>43191</c:v>
                </c:pt>
                <c:pt idx="25">
                  <c:v>43221</c:v>
                </c:pt>
                <c:pt idx="26">
                  <c:v>43252</c:v>
                </c:pt>
                <c:pt idx="27">
                  <c:v>43282</c:v>
                </c:pt>
                <c:pt idx="28">
                  <c:v>43313</c:v>
                </c:pt>
                <c:pt idx="29">
                  <c:v>43344</c:v>
                </c:pt>
                <c:pt idx="30">
                  <c:v>43374</c:v>
                </c:pt>
                <c:pt idx="31">
                  <c:v>43405</c:v>
                </c:pt>
                <c:pt idx="32">
                  <c:v>43435</c:v>
                </c:pt>
                <c:pt idx="33">
                  <c:v>43466</c:v>
                </c:pt>
                <c:pt idx="34">
                  <c:v>43497</c:v>
                </c:pt>
                <c:pt idx="35">
                  <c:v>43525</c:v>
                </c:pt>
                <c:pt idx="36">
                  <c:v>43556</c:v>
                </c:pt>
                <c:pt idx="37">
                  <c:v>43586</c:v>
                </c:pt>
                <c:pt idx="38">
                  <c:v>43617</c:v>
                </c:pt>
                <c:pt idx="39">
                  <c:v>43647</c:v>
                </c:pt>
                <c:pt idx="40">
                  <c:v>43678</c:v>
                </c:pt>
                <c:pt idx="41">
                  <c:v>43709</c:v>
                </c:pt>
                <c:pt idx="42">
                  <c:v>43739</c:v>
                </c:pt>
                <c:pt idx="43">
                  <c:v>43770</c:v>
                </c:pt>
                <c:pt idx="44">
                  <c:v>43800</c:v>
                </c:pt>
                <c:pt idx="45">
                  <c:v>43831</c:v>
                </c:pt>
                <c:pt idx="46">
                  <c:v>43862</c:v>
                </c:pt>
                <c:pt idx="47">
                  <c:v>43891</c:v>
                </c:pt>
                <c:pt idx="48">
                  <c:v>43922</c:v>
                </c:pt>
                <c:pt idx="49">
                  <c:v>43952</c:v>
                </c:pt>
                <c:pt idx="50">
                  <c:v>43983</c:v>
                </c:pt>
                <c:pt idx="51">
                  <c:v>44013</c:v>
                </c:pt>
                <c:pt idx="52">
                  <c:v>44044</c:v>
                </c:pt>
                <c:pt idx="53">
                  <c:v>44075</c:v>
                </c:pt>
                <c:pt idx="54">
                  <c:v>44105</c:v>
                </c:pt>
              </c:numCache>
            </c:numRef>
          </c:cat>
          <c:val>
            <c:numRef>
              <c:f>HZMO!$F$2:$F$56</c:f>
              <c:numCache>
                <c:formatCode>#,#00</c:formatCode>
                <c:ptCount val="55"/>
                <c:pt idx="0">
                  <c:v>0.1678834885830261</c:v>
                </c:pt>
                <c:pt idx="1">
                  <c:v>0.1737464155491531</c:v>
                </c:pt>
                <c:pt idx="2">
                  <c:v>0.18059645531922275</c:v>
                </c:pt>
                <c:pt idx="3">
                  <c:v>0.18858919065522944</c:v>
                </c:pt>
                <c:pt idx="4">
                  <c:v>0.18935320965008939</c:v>
                </c:pt>
                <c:pt idx="5">
                  <c:v>0.19216728561861948</c:v>
                </c:pt>
                <c:pt idx="6">
                  <c:v>0.19398536242659045</c:v>
                </c:pt>
                <c:pt idx="7">
                  <c:v>0.19837674283235313</c:v>
                </c:pt>
                <c:pt idx="8">
                  <c:v>0.19955728002177495</c:v>
                </c:pt>
                <c:pt idx="9">
                  <c:v>0.20650173503315888</c:v>
                </c:pt>
                <c:pt idx="10">
                  <c:v>0.21282781395232381</c:v>
                </c:pt>
                <c:pt idx="11">
                  <c:v>0.21831174090184099</c:v>
                </c:pt>
                <c:pt idx="12">
                  <c:v>0.22503262668164625</c:v>
                </c:pt>
                <c:pt idx="13">
                  <c:v>0.23209416771962491</c:v>
                </c:pt>
                <c:pt idx="14">
                  <c:v>0.23828924709119959</c:v>
                </c:pt>
                <c:pt idx="15">
                  <c:v>0.23211351891535884</c:v>
                </c:pt>
                <c:pt idx="16">
                  <c:v>0.22976239094480524</c:v>
                </c:pt>
                <c:pt idx="17">
                  <c:v>0.24249772658381327</c:v>
                </c:pt>
                <c:pt idx="18">
                  <c:v>0.25146386460255077</c:v>
                </c:pt>
                <c:pt idx="19">
                  <c:v>0.25347348186816554</c:v>
                </c:pt>
                <c:pt idx="20">
                  <c:v>0.25599236361762767</c:v>
                </c:pt>
                <c:pt idx="21">
                  <c:v>0.2638511647922453</c:v>
                </c:pt>
                <c:pt idx="22">
                  <c:v>0.27212859229072989</c:v>
                </c:pt>
                <c:pt idx="23">
                  <c:v>0.27849204649010706</c:v>
                </c:pt>
                <c:pt idx="24">
                  <c:v>0.28986158102354359</c:v>
                </c:pt>
                <c:pt idx="25">
                  <c:v>0.30202357745011837</c:v>
                </c:pt>
                <c:pt idx="26">
                  <c:v>0.31174006525510006</c:v>
                </c:pt>
                <c:pt idx="27">
                  <c:v>0.31773644759395231</c:v>
                </c:pt>
                <c:pt idx="28">
                  <c:v>0.32087029413217188</c:v>
                </c:pt>
                <c:pt idx="29">
                  <c:v>0.32550063096050807</c:v>
                </c:pt>
                <c:pt idx="30">
                  <c:v>0.32611753315146635</c:v>
                </c:pt>
                <c:pt idx="31">
                  <c:v>0.33266533066132264</c:v>
                </c:pt>
                <c:pt idx="32">
                  <c:v>0.34096217960969188</c:v>
                </c:pt>
                <c:pt idx="33">
                  <c:v>0.36761764564699106</c:v>
                </c:pt>
                <c:pt idx="34">
                  <c:v>0.41327111819394746</c:v>
                </c:pt>
                <c:pt idx="35">
                  <c:v>0.54356293044116744</c:v>
                </c:pt>
                <c:pt idx="36">
                  <c:v>0.6098251403244852</c:v>
                </c:pt>
                <c:pt idx="37">
                  <c:v>0.65805358345791187</c:v>
                </c:pt>
                <c:pt idx="38">
                  <c:v>0.68920162928444895</c:v>
                </c:pt>
                <c:pt idx="39">
                  <c:v>0.72219219510061516</c:v>
                </c:pt>
                <c:pt idx="40">
                  <c:v>0.74267634253995429</c:v>
                </c:pt>
                <c:pt idx="41">
                  <c:v>0.7372250068740398</c:v>
                </c:pt>
                <c:pt idx="42">
                  <c:v>0.74889271637834953</c:v>
                </c:pt>
                <c:pt idx="43">
                  <c:v>0.75390570301369586</c:v>
                </c:pt>
                <c:pt idx="44">
                  <c:v>0.76411216211318722</c:v>
                </c:pt>
                <c:pt idx="45">
                  <c:v>0.78232391212650809</c:v>
                </c:pt>
                <c:pt idx="46">
                  <c:v>0.81201923326296355</c:v>
                </c:pt>
                <c:pt idx="47">
                  <c:v>0.77808752831058137</c:v>
                </c:pt>
                <c:pt idx="48">
                  <c:v>0.7898250021373282</c:v>
                </c:pt>
                <c:pt idx="49">
                  <c:v>0.81015821843950042</c:v>
                </c:pt>
                <c:pt idx="50">
                  <c:v>0.8364615503372117</c:v>
                </c:pt>
                <c:pt idx="51">
                  <c:v>0.86474558169758031</c:v>
                </c:pt>
                <c:pt idx="52">
                  <c:v>0.86982319730172042</c:v>
                </c:pt>
                <c:pt idx="53">
                  <c:v>0.85263676369864116</c:v>
                </c:pt>
                <c:pt idx="54">
                  <c:v>0.86481418409223643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89-4955-8852-E60ABEA2B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7397743"/>
        <c:axId val="1"/>
      </c:lineChart>
      <c:dateAx>
        <c:axId val="14773977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HZMO.</a:t>
                </a:r>
              </a:p>
            </c:rich>
          </c:tx>
          <c:layout>
            <c:manualLayout>
              <c:xMode val="edge"/>
              <c:yMode val="edge"/>
              <c:x val="1.4832167092357219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[$-41A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7739774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161761891862077"/>
          <c:y val="0.89608828587469691"/>
          <c:w val="0.72161591125485514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85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1784087595111217"/>
          <c:w val="0.91294688824954573"/>
          <c:h val="0.709374409006954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393-4C1A-86CD-A5B3D973173E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393-4C1A-86CD-A5B3D973173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393-4C1A-86CD-A5B3D973173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393-4C1A-86CD-A5B3D973173E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393-4C1A-86CD-A5B3D973173E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393-4C1A-86CD-A5B3D973173E}"/>
              </c:ext>
            </c:extLst>
          </c:dPt>
          <c:cat>
            <c:strRef>
              <c:f>'employment rate'!$A$13:$A$41</c:f>
              <c:strCache>
                <c:ptCount val="29"/>
                <c:pt idx="0">
                  <c:v>EL</c:v>
                </c:pt>
                <c:pt idx="1">
                  <c:v>IT</c:v>
                </c:pt>
                <c:pt idx="2">
                  <c:v>HR</c:v>
                </c:pt>
                <c:pt idx="3">
                  <c:v>ES</c:v>
                </c:pt>
                <c:pt idx="4">
                  <c:v>BE</c:v>
                </c:pt>
                <c:pt idx="5">
                  <c:v>RO</c:v>
                </c:pt>
                <c:pt idx="6">
                  <c:v>FR</c:v>
                </c:pt>
                <c:pt idx="7">
                  <c:v>EA19</c:v>
                </c:pt>
                <c:pt idx="8">
                  <c:v>LU</c:v>
                </c:pt>
                <c:pt idx="9">
                  <c:v>PL</c:v>
                </c:pt>
                <c:pt idx="10">
                  <c:v>EU27</c:v>
                </c:pt>
                <c:pt idx="11">
                  <c:v>SK</c:v>
                </c:pt>
                <c:pt idx="12">
                  <c:v>BG</c:v>
                </c:pt>
                <c:pt idx="13">
                  <c:v>IE</c:v>
                </c:pt>
                <c:pt idx="14">
                  <c:v>HU</c:v>
                </c:pt>
                <c:pt idx="15">
                  <c:v>CY</c:v>
                </c:pt>
                <c:pt idx="16">
                  <c:v>PT</c:v>
                </c:pt>
                <c:pt idx="17">
                  <c:v>SI</c:v>
                </c:pt>
                <c:pt idx="18">
                  <c:v>MT</c:v>
                </c:pt>
                <c:pt idx="19">
                  <c:v>AT</c:v>
                </c:pt>
                <c:pt idx="20">
                  <c:v>FI</c:v>
                </c:pt>
                <c:pt idx="21">
                  <c:v>LV</c:v>
                </c:pt>
                <c:pt idx="22">
                  <c:v>LT</c:v>
                </c:pt>
                <c:pt idx="23">
                  <c:v>DK</c:v>
                </c:pt>
                <c:pt idx="24">
                  <c:v>NL</c:v>
                </c:pt>
                <c:pt idx="25">
                  <c:v>EE</c:v>
                </c:pt>
                <c:pt idx="26">
                  <c:v>CZ</c:v>
                </c:pt>
                <c:pt idx="27">
                  <c:v>DE</c:v>
                </c:pt>
                <c:pt idx="28">
                  <c:v>SE</c:v>
                </c:pt>
              </c:strCache>
            </c:strRef>
          </c:cat>
          <c:val>
            <c:numRef>
              <c:f>'employment rate'!$M$13:$M$41</c:f>
              <c:numCache>
                <c:formatCode>#.##00</c:formatCode>
                <c:ptCount val="29"/>
                <c:pt idx="0">
                  <c:v>61.2</c:v>
                </c:pt>
                <c:pt idx="1">
                  <c:v>63.5</c:v>
                </c:pt>
                <c:pt idx="2">
                  <c:v>66.7</c:v>
                </c:pt>
                <c:pt idx="3">
                  <c:v>68</c:v>
                </c:pt>
                <c:pt idx="4">
                  <c:v>70.5</c:v>
                </c:pt>
                <c:pt idx="5">
                  <c:v>70.900000000000006</c:v>
                </c:pt>
                <c:pt idx="6">
                  <c:v>71.599999999999994</c:v>
                </c:pt>
                <c:pt idx="7">
                  <c:v>72.599999999999994</c:v>
                </c:pt>
                <c:pt idx="8">
                  <c:v>72.8</c:v>
                </c:pt>
                <c:pt idx="9">
                  <c:v>73</c:v>
                </c:pt>
                <c:pt idx="10">
                  <c:v>73.099999999999994</c:v>
                </c:pt>
                <c:pt idx="11">
                  <c:v>73.400000000000006</c:v>
                </c:pt>
                <c:pt idx="12">
                  <c:v>75</c:v>
                </c:pt>
                <c:pt idx="13">
                  <c:v>75.099999999999994</c:v>
                </c:pt>
                <c:pt idx="14">
                  <c:v>75.3</c:v>
                </c:pt>
                <c:pt idx="15">
                  <c:v>75.7</c:v>
                </c:pt>
                <c:pt idx="16">
                  <c:v>76.099999999999994</c:v>
                </c:pt>
                <c:pt idx="17">
                  <c:v>76.400000000000006</c:v>
                </c:pt>
                <c:pt idx="18">
                  <c:v>76.8</c:v>
                </c:pt>
                <c:pt idx="19">
                  <c:v>76.8</c:v>
                </c:pt>
                <c:pt idx="20">
                  <c:v>77.2</c:v>
                </c:pt>
                <c:pt idx="21">
                  <c:v>77.400000000000006</c:v>
                </c:pt>
                <c:pt idx="22">
                  <c:v>78.2</c:v>
                </c:pt>
                <c:pt idx="23">
                  <c:v>78.3</c:v>
                </c:pt>
                <c:pt idx="24">
                  <c:v>80.099999999999994</c:v>
                </c:pt>
                <c:pt idx="25">
                  <c:v>80.2</c:v>
                </c:pt>
                <c:pt idx="26">
                  <c:v>80.3</c:v>
                </c:pt>
                <c:pt idx="27">
                  <c:v>80.599999999999994</c:v>
                </c:pt>
                <c:pt idx="28">
                  <c:v>82.1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393-4C1A-86CD-A5B3D9731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610804058146575E-2"/>
          <c:y val="6.421927727784027E-2"/>
          <c:w val="0.88176512360802928"/>
          <c:h val="0.69008366141732291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HZMO!$B$1</c:f>
              <c:strCache>
                <c:ptCount val="1"/>
                <c:pt idx="0">
                  <c:v>Muškarci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dPt>
            <c:idx val="2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0E6-4551-8256-998338985474}"/>
              </c:ext>
            </c:extLst>
          </c:dPt>
          <c:cat>
            <c:numRef>
              <c:f>HZMO!$A$2:$A$56</c:f>
              <c:numCache>
                <c:formatCode>[$-41A]mmm\-yy;@</c:formatCode>
                <c:ptCount val="55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  <c:pt idx="24">
                  <c:v>43191</c:v>
                </c:pt>
                <c:pt idx="25">
                  <c:v>43221</c:v>
                </c:pt>
                <c:pt idx="26">
                  <c:v>43252</c:v>
                </c:pt>
                <c:pt idx="27">
                  <c:v>43282</c:v>
                </c:pt>
                <c:pt idx="28">
                  <c:v>43313</c:v>
                </c:pt>
                <c:pt idx="29">
                  <c:v>43344</c:v>
                </c:pt>
                <c:pt idx="30">
                  <c:v>43374</c:v>
                </c:pt>
                <c:pt idx="31">
                  <c:v>43405</c:v>
                </c:pt>
                <c:pt idx="32">
                  <c:v>43435</c:v>
                </c:pt>
                <c:pt idx="33">
                  <c:v>43466</c:v>
                </c:pt>
                <c:pt idx="34">
                  <c:v>43497</c:v>
                </c:pt>
                <c:pt idx="35">
                  <c:v>43525</c:v>
                </c:pt>
                <c:pt idx="36">
                  <c:v>43556</c:v>
                </c:pt>
                <c:pt idx="37">
                  <c:v>43586</c:v>
                </c:pt>
                <c:pt idx="38">
                  <c:v>43617</c:v>
                </c:pt>
                <c:pt idx="39">
                  <c:v>43647</c:v>
                </c:pt>
                <c:pt idx="40">
                  <c:v>43678</c:v>
                </c:pt>
                <c:pt idx="41">
                  <c:v>43709</c:v>
                </c:pt>
                <c:pt idx="42">
                  <c:v>43739</c:v>
                </c:pt>
                <c:pt idx="43">
                  <c:v>43770</c:v>
                </c:pt>
                <c:pt idx="44">
                  <c:v>43800</c:v>
                </c:pt>
                <c:pt idx="45">
                  <c:v>43831</c:v>
                </c:pt>
                <c:pt idx="46">
                  <c:v>43862</c:v>
                </c:pt>
                <c:pt idx="47">
                  <c:v>43891</c:v>
                </c:pt>
                <c:pt idx="48">
                  <c:v>43922</c:v>
                </c:pt>
                <c:pt idx="49">
                  <c:v>43952</c:v>
                </c:pt>
                <c:pt idx="50">
                  <c:v>43983</c:v>
                </c:pt>
                <c:pt idx="51">
                  <c:v>44013</c:v>
                </c:pt>
                <c:pt idx="52">
                  <c:v>44044</c:v>
                </c:pt>
                <c:pt idx="53">
                  <c:v>44075</c:v>
                </c:pt>
                <c:pt idx="54">
                  <c:v>44105</c:v>
                </c:pt>
              </c:numCache>
            </c:numRef>
          </c:cat>
          <c:val>
            <c:numRef>
              <c:f>HZMO!$B$2:$B$56</c:f>
              <c:numCache>
                <c:formatCode>#,##0</c:formatCode>
                <c:ptCount val="55"/>
                <c:pt idx="0">
                  <c:v>1436</c:v>
                </c:pt>
                <c:pt idx="1">
                  <c:v>1499</c:v>
                </c:pt>
                <c:pt idx="2">
                  <c:v>1571</c:v>
                </c:pt>
                <c:pt idx="3">
                  <c:v>1638</c:v>
                </c:pt>
                <c:pt idx="4">
                  <c:v>1651</c:v>
                </c:pt>
                <c:pt idx="5">
                  <c:v>1668</c:v>
                </c:pt>
                <c:pt idx="6">
                  <c:v>1675</c:v>
                </c:pt>
                <c:pt idx="7">
                  <c:v>1716</c:v>
                </c:pt>
                <c:pt idx="8">
                  <c:v>1695</c:v>
                </c:pt>
                <c:pt idx="9">
                  <c:v>1749</c:v>
                </c:pt>
                <c:pt idx="10">
                  <c:v>1805</c:v>
                </c:pt>
                <c:pt idx="11">
                  <c:v>1872</c:v>
                </c:pt>
                <c:pt idx="12">
                  <c:v>1982</c:v>
                </c:pt>
                <c:pt idx="13">
                  <c:v>2082</c:v>
                </c:pt>
                <c:pt idx="14">
                  <c:v>2151</c:v>
                </c:pt>
                <c:pt idx="15">
                  <c:v>2097</c:v>
                </c:pt>
                <c:pt idx="16">
                  <c:v>2068</c:v>
                </c:pt>
                <c:pt idx="17">
                  <c:v>2208</c:v>
                </c:pt>
                <c:pt idx="18">
                  <c:v>2289</c:v>
                </c:pt>
                <c:pt idx="19">
                  <c:v>2290</c:v>
                </c:pt>
                <c:pt idx="20">
                  <c:v>2283</c:v>
                </c:pt>
                <c:pt idx="21">
                  <c:v>2338</c:v>
                </c:pt>
                <c:pt idx="22">
                  <c:v>2432</c:v>
                </c:pt>
                <c:pt idx="23">
                  <c:v>2523</c:v>
                </c:pt>
                <c:pt idx="24">
                  <c:v>2656</c:v>
                </c:pt>
                <c:pt idx="25">
                  <c:v>2822</c:v>
                </c:pt>
                <c:pt idx="26">
                  <c:v>2914</c:v>
                </c:pt>
                <c:pt idx="27">
                  <c:v>2979</c:v>
                </c:pt>
                <c:pt idx="28">
                  <c:v>3021</c:v>
                </c:pt>
                <c:pt idx="29">
                  <c:v>3088</c:v>
                </c:pt>
                <c:pt idx="30">
                  <c:v>3081</c:v>
                </c:pt>
                <c:pt idx="31">
                  <c:v>3142</c:v>
                </c:pt>
                <c:pt idx="32">
                  <c:v>3189</c:v>
                </c:pt>
                <c:pt idx="33">
                  <c:v>3471</c:v>
                </c:pt>
                <c:pt idx="34">
                  <c:v>3980</c:v>
                </c:pt>
                <c:pt idx="35">
                  <c:v>5116</c:v>
                </c:pt>
                <c:pt idx="36">
                  <c:v>5775</c:v>
                </c:pt>
                <c:pt idx="37">
                  <c:v>6336</c:v>
                </c:pt>
                <c:pt idx="38">
                  <c:v>6632</c:v>
                </c:pt>
                <c:pt idx="39">
                  <c:v>6931</c:v>
                </c:pt>
                <c:pt idx="40">
                  <c:v>7133</c:v>
                </c:pt>
                <c:pt idx="41">
                  <c:v>7156</c:v>
                </c:pt>
                <c:pt idx="42">
                  <c:v>7224</c:v>
                </c:pt>
                <c:pt idx="43">
                  <c:v>7246</c:v>
                </c:pt>
                <c:pt idx="44">
                  <c:v>7272</c:v>
                </c:pt>
                <c:pt idx="45">
                  <c:v>7378</c:v>
                </c:pt>
                <c:pt idx="46">
                  <c:v>7691</c:v>
                </c:pt>
                <c:pt idx="47">
                  <c:v>7341</c:v>
                </c:pt>
                <c:pt idx="48">
                  <c:v>7626</c:v>
                </c:pt>
                <c:pt idx="49">
                  <c:v>7823</c:v>
                </c:pt>
                <c:pt idx="50">
                  <c:v>8093</c:v>
                </c:pt>
                <c:pt idx="51">
                  <c:v>8348</c:v>
                </c:pt>
                <c:pt idx="52">
                  <c:v>8403</c:v>
                </c:pt>
                <c:pt idx="53">
                  <c:v>8356</c:v>
                </c:pt>
                <c:pt idx="54" formatCode="General">
                  <c:v>8472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E6-4551-8256-998338985474}"/>
            </c:ext>
          </c:extLst>
        </c:ser>
        <c:ser>
          <c:idx val="3"/>
          <c:order val="1"/>
          <c:tx>
            <c:strRef>
              <c:f>HZMO!$C$1</c:f>
              <c:strCache>
                <c:ptCount val="1"/>
                <c:pt idx="0">
                  <c:v>Žene</c:v>
                </c:pt>
              </c:strCache>
            </c:strRef>
          </c:tx>
          <c:spPr>
            <a:solidFill>
              <a:schemeClr val="accent2"/>
            </a:solidFill>
            <a:ln w="25400" cap="rnd">
              <a:noFill/>
              <a:round/>
            </a:ln>
            <a:effectLst/>
          </c:spPr>
          <c:invertIfNegative val="0"/>
          <c:cat>
            <c:numRef>
              <c:f>HZMO!$A$2:$A$56</c:f>
              <c:numCache>
                <c:formatCode>[$-41A]mmm\-yy;@</c:formatCode>
                <c:ptCount val="55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  <c:pt idx="24">
                  <c:v>43191</c:v>
                </c:pt>
                <c:pt idx="25">
                  <c:v>43221</c:v>
                </c:pt>
                <c:pt idx="26">
                  <c:v>43252</c:v>
                </c:pt>
                <c:pt idx="27">
                  <c:v>43282</c:v>
                </c:pt>
                <c:pt idx="28">
                  <c:v>43313</c:v>
                </c:pt>
                <c:pt idx="29">
                  <c:v>43344</c:v>
                </c:pt>
                <c:pt idx="30">
                  <c:v>43374</c:v>
                </c:pt>
                <c:pt idx="31">
                  <c:v>43405</c:v>
                </c:pt>
                <c:pt idx="32">
                  <c:v>43435</c:v>
                </c:pt>
                <c:pt idx="33">
                  <c:v>43466</c:v>
                </c:pt>
                <c:pt idx="34">
                  <c:v>43497</c:v>
                </c:pt>
                <c:pt idx="35">
                  <c:v>43525</c:v>
                </c:pt>
                <c:pt idx="36">
                  <c:v>43556</c:v>
                </c:pt>
                <c:pt idx="37">
                  <c:v>43586</c:v>
                </c:pt>
                <c:pt idx="38">
                  <c:v>43617</c:v>
                </c:pt>
                <c:pt idx="39">
                  <c:v>43647</c:v>
                </c:pt>
                <c:pt idx="40">
                  <c:v>43678</c:v>
                </c:pt>
                <c:pt idx="41">
                  <c:v>43709</c:v>
                </c:pt>
                <c:pt idx="42">
                  <c:v>43739</c:v>
                </c:pt>
                <c:pt idx="43">
                  <c:v>43770</c:v>
                </c:pt>
                <c:pt idx="44">
                  <c:v>43800</c:v>
                </c:pt>
                <c:pt idx="45">
                  <c:v>43831</c:v>
                </c:pt>
                <c:pt idx="46">
                  <c:v>43862</c:v>
                </c:pt>
                <c:pt idx="47">
                  <c:v>43891</c:v>
                </c:pt>
                <c:pt idx="48">
                  <c:v>43922</c:v>
                </c:pt>
                <c:pt idx="49">
                  <c:v>43952</c:v>
                </c:pt>
                <c:pt idx="50">
                  <c:v>43983</c:v>
                </c:pt>
                <c:pt idx="51">
                  <c:v>44013</c:v>
                </c:pt>
                <c:pt idx="52">
                  <c:v>44044</c:v>
                </c:pt>
                <c:pt idx="53">
                  <c:v>44075</c:v>
                </c:pt>
                <c:pt idx="54">
                  <c:v>44105</c:v>
                </c:pt>
              </c:numCache>
            </c:numRef>
          </c:cat>
          <c:val>
            <c:numRef>
              <c:f>HZMO!$C$2:$C$56</c:f>
              <c:numCache>
                <c:formatCode>#,##0</c:formatCode>
                <c:ptCount val="55"/>
                <c:pt idx="0">
                  <c:v>998</c:v>
                </c:pt>
                <c:pt idx="1">
                  <c:v>1067</c:v>
                </c:pt>
                <c:pt idx="2">
                  <c:v>1136</c:v>
                </c:pt>
                <c:pt idx="3">
                  <c:v>1199</c:v>
                </c:pt>
                <c:pt idx="4">
                  <c:v>1193</c:v>
                </c:pt>
                <c:pt idx="5">
                  <c:v>1193</c:v>
                </c:pt>
                <c:pt idx="6">
                  <c:v>1169</c:v>
                </c:pt>
                <c:pt idx="7">
                  <c:v>1174</c:v>
                </c:pt>
                <c:pt idx="8">
                  <c:v>1179</c:v>
                </c:pt>
                <c:pt idx="9">
                  <c:v>1211</c:v>
                </c:pt>
                <c:pt idx="10">
                  <c:v>1255</c:v>
                </c:pt>
                <c:pt idx="11">
                  <c:v>1298</c:v>
                </c:pt>
                <c:pt idx="12">
                  <c:v>1339</c:v>
                </c:pt>
                <c:pt idx="13">
                  <c:v>1408</c:v>
                </c:pt>
                <c:pt idx="14">
                  <c:v>1484</c:v>
                </c:pt>
                <c:pt idx="15">
                  <c:v>1459</c:v>
                </c:pt>
                <c:pt idx="16">
                  <c:v>1437</c:v>
                </c:pt>
                <c:pt idx="17">
                  <c:v>1464</c:v>
                </c:pt>
                <c:pt idx="18">
                  <c:v>1473</c:v>
                </c:pt>
                <c:pt idx="19">
                  <c:v>1476</c:v>
                </c:pt>
                <c:pt idx="20">
                  <c:v>1493</c:v>
                </c:pt>
                <c:pt idx="21">
                  <c:v>1537</c:v>
                </c:pt>
                <c:pt idx="22">
                  <c:v>1580</c:v>
                </c:pt>
                <c:pt idx="23">
                  <c:v>1624</c:v>
                </c:pt>
                <c:pt idx="24">
                  <c:v>1733</c:v>
                </c:pt>
                <c:pt idx="25">
                  <c:v>1829</c:v>
                </c:pt>
                <c:pt idx="26">
                  <c:v>1933</c:v>
                </c:pt>
                <c:pt idx="27">
                  <c:v>1989</c:v>
                </c:pt>
                <c:pt idx="28">
                  <c:v>1982</c:v>
                </c:pt>
                <c:pt idx="29">
                  <c:v>1947</c:v>
                </c:pt>
                <c:pt idx="30">
                  <c:v>1904</c:v>
                </c:pt>
                <c:pt idx="31">
                  <c:v>1921</c:v>
                </c:pt>
                <c:pt idx="32">
                  <c:v>1949</c:v>
                </c:pt>
                <c:pt idx="33">
                  <c:v>2043</c:v>
                </c:pt>
                <c:pt idx="34">
                  <c:v>2249</c:v>
                </c:pt>
                <c:pt idx="35">
                  <c:v>3153</c:v>
                </c:pt>
                <c:pt idx="36">
                  <c:v>3650</c:v>
                </c:pt>
                <c:pt idx="37">
                  <c:v>4048</c:v>
                </c:pt>
                <c:pt idx="38">
                  <c:v>4351</c:v>
                </c:pt>
                <c:pt idx="39">
                  <c:v>4627</c:v>
                </c:pt>
                <c:pt idx="40">
                  <c:v>4716</c:v>
                </c:pt>
                <c:pt idx="41">
                  <c:v>4534</c:v>
                </c:pt>
                <c:pt idx="42">
                  <c:v>4507</c:v>
                </c:pt>
                <c:pt idx="43">
                  <c:v>4491</c:v>
                </c:pt>
                <c:pt idx="44">
                  <c:v>4535</c:v>
                </c:pt>
                <c:pt idx="45">
                  <c:v>4659</c:v>
                </c:pt>
                <c:pt idx="46">
                  <c:v>4833</c:v>
                </c:pt>
                <c:pt idx="47">
                  <c:v>4563</c:v>
                </c:pt>
                <c:pt idx="48">
                  <c:v>4384</c:v>
                </c:pt>
                <c:pt idx="49">
                  <c:v>4521</c:v>
                </c:pt>
                <c:pt idx="50">
                  <c:v>4802</c:v>
                </c:pt>
                <c:pt idx="51">
                  <c:v>5093</c:v>
                </c:pt>
                <c:pt idx="52">
                  <c:v>5113</c:v>
                </c:pt>
                <c:pt idx="53">
                  <c:v>4852</c:v>
                </c:pt>
                <c:pt idx="54" formatCode="General">
                  <c:v>4884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E6-4551-8256-9983389854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7397743"/>
        <c:axId val="1"/>
      </c:barChart>
      <c:dateAx>
        <c:axId val="14773977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HZMO.</a:t>
                </a:r>
              </a:p>
            </c:rich>
          </c:tx>
          <c:layout>
            <c:manualLayout>
              <c:xMode val="edge"/>
              <c:yMode val="edge"/>
              <c:x val="1.4832167092357219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[$-41A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7739774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8533377665603707"/>
          <c:y val="0.90501687289088861"/>
          <c:w val="0.30904892166790093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85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9.8478226399905666E-2"/>
          <c:w val="0.91294688824954573"/>
          <c:h val="0.728737147457137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83-4C85-8C42-DD0DB9D1649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83-4C85-8C42-DD0DB9D1649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83-4C85-8C42-DD0DB9D16498}"/>
              </c:ext>
            </c:extLst>
          </c:dPt>
          <c:cat>
            <c:strRef>
              <c:f>Data!$A$10:$A$38</c:f>
              <c:strCache>
                <c:ptCount val="29"/>
                <c:pt idx="0">
                  <c:v>IT</c:v>
                </c:pt>
                <c:pt idx="1">
                  <c:v>HR</c:v>
                </c:pt>
                <c:pt idx="2">
                  <c:v>EL</c:v>
                </c:pt>
                <c:pt idx="3">
                  <c:v>BE</c:v>
                </c:pt>
                <c:pt idx="4">
                  <c:v>PL</c:v>
                </c:pt>
                <c:pt idx="5">
                  <c:v>RO</c:v>
                </c:pt>
                <c:pt idx="6">
                  <c:v>LU</c:v>
                </c:pt>
                <c:pt idx="7">
                  <c:v>BG</c:v>
                </c:pt>
                <c:pt idx="8">
                  <c:v>SK</c:v>
                </c:pt>
                <c:pt idx="9">
                  <c:v>HU</c:v>
                </c:pt>
                <c:pt idx="10">
                  <c:v>ES</c:v>
                </c:pt>
                <c:pt idx="11">
                  <c:v>FR</c:v>
                </c:pt>
                <c:pt idx="12">
                  <c:v>EU27</c:v>
                </c:pt>
                <c:pt idx="13">
                  <c:v>SI</c:v>
                </c:pt>
                <c:pt idx="14">
                  <c:v>EA19</c:v>
                </c:pt>
                <c:pt idx="15">
                  <c:v>CZ</c:v>
                </c:pt>
                <c:pt idx="16">
                  <c:v>MT</c:v>
                </c:pt>
                <c:pt idx="17">
                  <c:v>LV</c:v>
                </c:pt>
                <c:pt idx="18">
                  <c:v>LT</c:v>
                </c:pt>
                <c:pt idx="19">
                  <c:v>IE</c:v>
                </c:pt>
                <c:pt idx="20">
                  <c:v>CY</c:v>
                </c:pt>
                <c:pt idx="21">
                  <c:v>AT</c:v>
                </c:pt>
                <c:pt idx="22">
                  <c:v>PT</c:v>
                </c:pt>
                <c:pt idx="23">
                  <c:v>FI</c:v>
                </c:pt>
                <c:pt idx="24">
                  <c:v>EE</c:v>
                </c:pt>
                <c:pt idx="25">
                  <c:v>DE</c:v>
                </c:pt>
                <c:pt idx="26">
                  <c:v>DK</c:v>
                </c:pt>
                <c:pt idx="27">
                  <c:v>NL</c:v>
                </c:pt>
                <c:pt idx="28">
                  <c:v>SE</c:v>
                </c:pt>
              </c:strCache>
            </c:strRef>
          </c:cat>
          <c:val>
            <c:numRef>
              <c:f>Data!$M$10:$M$38</c:f>
              <c:numCache>
                <c:formatCode>#.##00</c:formatCode>
                <c:ptCount val="29"/>
                <c:pt idx="0">
                  <c:v>32</c:v>
                </c:pt>
                <c:pt idx="1">
                  <c:v>32.5</c:v>
                </c:pt>
                <c:pt idx="2">
                  <c:v>33.200000000000003</c:v>
                </c:pt>
                <c:pt idx="3">
                  <c:v>33.6</c:v>
                </c:pt>
                <c:pt idx="4">
                  <c:v>33.6</c:v>
                </c:pt>
                <c:pt idx="5">
                  <c:v>33.799999999999997</c:v>
                </c:pt>
                <c:pt idx="6">
                  <c:v>33.9</c:v>
                </c:pt>
                <c:pt idx="7">
                  <c:v>34</c:v>
                </c:pt>
                <c:pt idx="8">
                  <c:v>34.200000000000003</c:v>
                </c:pt>
                <c:pt idx="9">
                  <c:v>34.4</c:v>
                </c:pt>
                <c:pt idx="10">
                  <c:v>35.299999999999997</c:v>
                </c:pt>
                <c:pt idx="11">
                  <c:v>35.4</c:v>
                </c:pt>
                <c:pt idx="12">
                  <c:v>35.9</c:v>
                </c:pt>
                <c:pt idx="13">
                  <c:v>35.9</c:v>
                </c:pt>
                <c:pt idx="14">
                  <c:v>36.1</c:v>
                </c:pt>
                <c:pt idx="15">
                  <c:v>36.299999999999997</c:v>
                </c:pt>
                <c:pt idx="16">
                  <c:v>36.5</c:v>
                </c:pt>
                <c:pt idx="17">
                  <c:v>36.799999999999997</c:v>
                </c:pt>
                <c:pt idx="18">
                  <c:v>37.1</c:v>
                </c:pt>
                <c:pt idx="19">
                  <c:v>37.4</c:v>
                </c:pt>
                <c:pt idx="20">
                  <c:v>37.5</c:v>
                </c:pt>
                <c:pt idx="21">
                  <c:v>37.6</c:v>
                </c:pt>
                <c:pt idx="22">
                  <c:v>38.200000000000003</c:v>
                </c:pt>
                <c:pt idx="23">
                  <c:v>38.9</c:v>
                </c:pt>
                <c:pt idx="24">
                  <c:v>39</c:v>
                </c:pt>
                <c:pt idx="25">
                  <c:v>39.1</c:v>
                </c:pt>
                <c:pt idx="26">
                  <c:v>40</c:v>
                </c:pt>
                <c:pt idx="27">
                  <c:v>41</c:v>
                </c:pt>
                <c:pt idx="28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83-4C85-8C42-DD0DB9D16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broj godina</a:t>
                </a:r>
              </a:p>
            </c:rich>
          </c:tx>
          <c:layout>
            <c:manualLayout>
              <c:xMode val="edge"/>
              <c:yMode val="edge"/>
              <c:x val="4.807692307692308E-3"/>
              <c:y val="2.136571312424331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9613483830996"/>
          <c:y val="6.7400277601214184E-2"/>
          <c:w val="0.83728748909355633"/>
          <c:h val="0.79917394180752133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rgbClr val="C00000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5B8-42A3-B6AE-945BBDA04C82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Data!$M$10:$M$38</c:f>
              <c:numCache>
                <c:formatCode>#.##00</c:formatCode>
                <c:ptCount val="29"/>
                <c:pt idx="0">
                  <c:v>32</c:v>
                </c:pt>
                <c:pt idx="1">
                  <c:v>32.5</c:v>
                </c:pt>
                <c:pt idx="2">
                  <c:v>33.200000000000003</c:v>
                </c:pt>
                <c:pt idx="3">
                  <c:v>33.6</c:v>
                </c:pt>
                <c:pt idx="4">
                  <c:v>33.6</c:v>
                </c:pt>
                <c:pt idx="5">
                  <c:v>33.799999999999997</c:v>
                </c:pt>
                <c:pt idx="6">
                  <c:v>33.9</c:v>
                </c:pt>
                <c:pt idx="7">
                  <c:v>34</c:v>
                </c:pt>
                <c:pt idx="8">
                  <c:v>34.200000000000003</c:v>
                </c:pt>
                <c:pt idx="9">
                  <c:v>34.4</c:v>
                </c:pt>
                <c:pt idx="10">
                  <c:v>35.299999999999997</c:v>
                </c:pt>
                <c:pt idx="11">
                  <c:v>35.4</c:v>
                </c:pt>
                <c:pt idx="12">
                  <c:v>35.9</c:v>
                </c:pt>
                <c:pt idx="13">
                  <c:v>35.9</c:v>
                </c:pt>
                <c:pt idx="14">
                  <c:v>36.1</c:v>
                </c:pt>
                <c:pt idx="15">
                  <c:v>36.299999999999997</c:v>
                </c:pt>
                <c:pt idx="16">
                  <c:v>36.5</c:v>
                </c:pt>
                <c:pt idx="17">
                  <c:v>36.799999999999997</c:v>
                </c:pt>
                <c:pt idx="18">
                  <c:v>37.1</c:v>
                </c:pt>
                <c:pt idx="19">
                  <c:v>37.4</c:v>
                </c:pt>
                <c:pt idx="20">
                  <c:v>37.5</c:v>
                </c:pt>
                <c:pt idx="21">
                  <c:v>37.6</c:v>
                </c:pt>
                <c:pt idx="22">
                  <c:v>38.200000000000003</c:v>
                </c:pt>
                <c:pt idx="23">
                  <c:v>38.9</c:v>
                </c:pt>
                <c:pt idx="24">
                  <c:v>39</c:v>
                </c:pt>
                <c:pt idx="25">
                  <c:v>39.1</c:v>
                </c:pt>
                <c:pt idx="26">
                  <c:v>40</c:v>
                </c:pt>
                <c:pt idx="27">
                  <c:v>41</c:v>
                </c:pt>
                <c:pt idx="28">
                  <c:v>42</c:v>
                </c:pt>
              </c:numCache>
            </c:numRef>
          </c:xVal>
          <c:yVal>
            <c:numRef>
              <c:f>Data!$N$10:$N$38</c:f>
              <c:numCache>
                <c:formatCode>General</c:formatCode>
                <c:ptCount val="29"/>
                <c:pt idx="0">
                  <c:v>63.5</c:v>
                </c:pt>
                <c:pt idx="1">
                  <c:v>66.7</c:v>
                </c:pt>
                <c:pt idx="2">
                  <c:v>61.2</c:v>
                </c:pt>
                <c:pt idx="3">
                  <c:v>70.5</c:v>
                </c:pt>
                <c:pt idx="4">
                  <c:v>73</c:v>
                </c:pt>
                <c:pt idx="5">
                  <c:v>70.900000000000006</c:v>
                </c:pt>
                <c:pt idx="6">
                  <c:v>72.8</c:v>
                </c:pt>
                <c:pt idx="7">
                  <c:v>75</c:v>
                </c:pt>
                <c:pt idx="8">
                  <c:v>73.400000000000006</c:v>
                </c:pt>
                <c:pt idx="9">
                  <c:v>75.3</c:v>
                </c:pt>
                <c:pt idx="10">
                  <c:v>68</c:v>
                </c:pt>
                <c:pt idx="11">
                  <c:v>71.599999999999994</c:v>
                </c:pt>
                <c:pt idx="12">
                  <c:v>73.099999999999994</c:v>
                </c:pt>
                <c:pt idx="13">
                  <c:v>76.400000000000006</c:v>
                </c:pt>
                <c:pt idx="14">
                  <c:v>72.599999999999994</c:v>
                </c:pt>
                <c:pt idx="15">
                  <c:v>80.3</c:v>
                </c:pt>
                <c:pt idx="16">
                  <c:v>76.8</c:v>
                </c:pt>
                <c:pt idx="17">
                  <c:v>77.400000000000006</c:v>
                </c:pt>
                <c:pt idx="18">
                  <c:v>78.2</c:v>
                </c:pt>
                <c:pt idx="19">
                  <c:v>75.099999999999994</c:v>
                </c:pt>
                <c:pt idx="20">
                  <c:v>75.7</c:v>
                </c:pt>
                <c:pt idx="21">
                  <c:v>76.8</c:v>
                </c:pt>
                <c:pt idx="22">
                  <c:v>76.099999999999994</c:v>
                </c:pt>
                <c:pt idx="23">
                  <c:v>77.2</c:v>
                </c:pt>
                <c:pt idx="24">
                  <c:v>80.2</c:v>
                </c:pt>
                <c:pt idx="25">
                  <c:v>80.599999999999994</c:v>
                </c:pt>
                <c:pt idx="26">
                  <c:v>78.3</c:v>
                </c:pt>
                <c:pt idx="27">
                  <c:v>80.099999999999994</c:v>
                </c:pt>
                <c:pt idx="28">
                  <c:v>82.1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5B8-42A3-B6AE-945BBDA04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5881584"/>
        <c:axId val="1535872432"/>
      </c:scatterChart>
      <c:valAx>
        <c:axId val="1535881584"/>
        <c:scaling>
          <c:orientation val="minMax"/>
          <c:max val="44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Očekivano trajanje radnog vijeka</a:t>
                </a:r>
              </a:p>
            </c:rich>
          </c:tx>
          <c:layout>
            <c:manualLayout>
              <c:xMode val="edge"/>
              <c:yMode val="edge"/>
              <c:x val="0.57005874140248836"/>
              <c:y val="0.953363774338751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72432"/>
        <c:crosses val="autoZero"/>
        <c:crossBetween val="midCat"/>
        <c:majorUnit val="2"/>
      </c:valAx>
      <c:valAx>
        <c:axId val="1535872432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Stopa zaposlenosti (20-64, %)</a:t>
                </a:r>
              </a:p>
            </c:rich>
          </c:tx>
          <c:layout>
            <c:manualLayout>
              <c:xMode val="edge"/>
              <c:yMode val="edge"/>
              <c:x val="1.4262826298977103E-2"/>
              <c:y val="7.34488707857152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81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lineChart>
        <c:grouping val="standard"/>
        <c:varyColors val="0"/>
        <c:ser>
          <c:idx val="0"/>
          <c:order val="0"/>
          <c:tx>
            <c:strRef>
              <c:f>unemployment!$A$32</c:f>
              <c:strCache>
                <c:ptCount val="1"/>
                <c:pt idx="0">
                  <c:v>HR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6-4E96-8938-3AAC1FB12302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106-4E96-8938-3AAC1FB12302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6-4E96-8938-3AAC1FB12302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106-4E96-8938-3AAC1FB12302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4106-4E96-8938-3AAC1FB12302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4106-4E96-8938-3AAC1FB12302}"/>
              </c:ext>
            </c:extLst>
          </c:dPt>
          <c:cat>
            <c:strRef>
              <c:f>unemployment!$B$12:$M$12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unemployment!$B$32:$M$32</c:f>
              <c:numCache>
                <c:formatCode>#.##00</c:formatCode>
                <c:ptCount val="12"/>
                <c:pt idx="0">
                  <c:v>8.6</c:v>
                </c:pt>
                <c:pt idx="1">
                  <c:v>9.1999999999999993</c:v>
                </c:pt>
                <c:pt idx="2">
                  <c:v>11.7</c:v>
                </c:pt>
                <c:pt idx="3">
                  <c:v>13.7</c:v>
                </c:pt>
                <c:pt idx="4">
                  <c:v>16</c:v>
                </c:pt>
                <c:pt idx="5">
                  <c:v>17.3</c:v>
                </c:pt>
                <c:pt idx="6">
                  <c:v>17.3</c:v>
                </c:pt>
                <c:pt idx="7">
                  <c:v>16.2</c:v>
                </c:pt>
                <c:pt idx="8">
                  <c:v>13.1</c:v>
                </c:pt>
                <c:pt idx="9">
                  <c:v>11.2</c:v>
                </c:pt>
                <c:pt idx="10">
                  <c:v>8.5</c:v>
                </c:pt>
                <c:pt idx="11">
                  <c:v>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106-4E96-8938-3AAC1FB12302}"/>
            </c:ext>
          </c:extLst>
        </c:ser>
        <c:ser>
          <c:idx val="1"/>
          <c:order val="1"/>
          <c:tx>
            <c:strRef>
              <c:f>unemployment!$A$33</c:f>
              <c:strCache>
                <c:ptCount val="1"/>
                <c:pt idx="0">
                  <c:v>EU27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unemployment!$B$12:$M$12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unemployment!$B$33:$M$33</c:f>
              <c:numCache>
                <c:formatCode>#.##00</c:formatCode>
                <c:ptCount val="12"/>
                <c:pt idx="0">
                  <c:v>7.2</c:v>
                </c:pt>
                <c:pt idx="1">
                  <c:v>9.1</c:v>
                </c:pt>
                <c:pt idx="2">
                  <c:v>9.8000000000000007</c:v>
                </c:pt>
                <c:pt idx="3">
                  <c:v>9.9</c:v>
                </c:pt>
                <c:pt idx="4">
                  <c:v>10.8</c:v>
                </c:pt>
                <c:pt idx="5">
                  <c:v>11.4</c:v>
                </c:pt>
                <c:pt idx="6">
                  <c:v>10.9</c:v>
                </c:pt>
                <c:pt idx="7">
                  <c:v>10.1</c:v>
                </c:pt>
                <c:pt idx="8">
                  <c:v>9.1</c:v>
                </c:pt>
                <c:pt idx="9">
                  <c:v>8.1999999999999993</c:v>
                </c:pt>
                <c:pt idx="10">
                  <c:v>7.3</c:v>
                </c:pt>
                <c:pt idx="11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106-4E96-8938-3AAC1FB12302}"/>
            </c:ext>
          </c:extLst>
        </c:ser>
        <c:ser>
          <c:idx val="2"/>
          <c:order val="2"/>
          <c:tx>
            <c:strRef>
              <c:f>unemployment!$A$23</c:f>
              <c:strCache>
                <c:ptCount val="1"/>
                <c:pt idx="0">
                  <c:v>SI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unemployment!$B$12:$M$12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unemployment!$B$23:$M$23</c:f>
              <c:numCache>
                <c:formatCode>#.##00</c:formatCode>
                <c:ptCount val="12"/>
                <c:pt idx="0">
                  <c:v>4.4000000000000004</c:v>
                </c:pt>
                <c:pt idx="1">
                  <c:v>5.9</c:v>
                </c:pt>
                <c:pt idx="2">
                  <c:v>7.3</c:v>
                </c:pt>
                <c:pt idx="3">
                  <c:v>8.1999999999999993</c:v>
                </c:pt>
                <c:pt idx="4">
                  <c:v>8.9</c:v>
                </c:pt>
                <c:pt idx="5">
                  <c:v>10.1</c:v>
                </c:pt>
                <c:pt idx="6">
                  <c:v>9.6999999999999993</c:v>
                </c:pt>
                <c:pt idx="7">
                  <c:v>9</c:v>
                </c:pt>
                <c:pt idx="8">
                  <c:v>8</c:v>
                </c:pt>
                <c:pt idx="9">
                  <c:v>6.6</c:v>
                </c:pt>
                <c:pt idx="10">
                  <c:v>5.0999999999999996</c:v>
                </c:pt>
                <c:pt idx="11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106-4E96-8938-3AAC1FB12302}"/>
            </c:ext>
          </c:extLst>
        </c:ser>
        <c:ser>
          <c:idx val="3"/>
          <c:order val="3"/>
          <c:tx>
            <c:strRef>
              <c:f>unemployment!$A$14</c:f>
              <c:strCache>
                <c:ptCount val="1"/>
                <c:pt idx="0">
                  <c:v>DE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unemployment!$B$12:$M$12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unemployment!$B$14:$M$14</c:f>
              <c:numCache>
                <c:formatCode>#.##00</c:formatCode>
                <c:ptCount val="12"/>
                <c:pt idx="0">
                  <c:v>7.5</c:v>
                </c:pt>
                <c:pt idx="1">
                  <c:v>7.8</c:v>
                </c:pt>
                <c:pt idx="2">
                  <c:v>7</c:v>
                </c:pt>
                <c:pt idx="3">
                  <c:v>5.8</c:v>
                </c:pt>
                <c:pt idx="4">
                  <c:v>5.4</c:v>
                </c:pt>
                <c:pt idx="5">
                  <c:v>5.2</c:v>
                </c:pt>
                <c:pt idx="6">
                  <c:v>5</c:v>
                </c:pt>
                <c:pt idx="7">
                  <c:v>4.5999999999999996</c:v>
                </c:pt>
                <c:pt idx="8">
                  <c:v>4.0999999999999996</c:v>
                </c:pt>
                <c:pt idx="9">
                  <c:v>3.8</c:v>
                </c:pt>
                <c:pt idx="10">
                  <c:v>3.4</c:v>
                </c:pt>
                <c:pt idx="11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106-4E96-8938-3AAC1FB12302}"/>
            </c:ext>
          </c:extLst>
        </c:ser>
        <c:ser>
          <c:idx val="4"/>
          <c:order val="4"/>
          <c:tx>
            <c:strRef>
              <c:f>unemployment!$A$41</c:f>
              <c:strCache>
                <c:ptCount val="1"/>
                <c:pt idx="0">
                  <c:v>EL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unemployment!$B$12:$M$12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unemployment!$B$41:$M$41</c:f>
              <c:numCache>
                <c:formatCode>#.##00</c:formatCode>
                <c:ptCount val="12"/>
                <c:pt idx="0">
                  <c:v>7.8</c:v>
                </c:pt>
                <c:pt idx="1">
                  <c:v>9.6</c:v>
                </c:pt>
                <c:pt idx="2">
                  <c:v>12.7</c:v>
                </c:pt>
                <c:pt idx="3">
                  <c:v>17.899999999999999</c:v>
                </c:pt>
                <c:pt idx="4">
                  <c:v>24.5</c:v>
                </c:pt>
                <c:pt idx="5">
                  <c:v>27.5</c:v>
                </c:pt>
                <c:pt idx="6">
                  <c:v>26.5</c:v>
                </c:pt>
                <c:pt idx="7">
                  <c:v>24.9</c:v>
                </c:pt>
                <c:pt idx="8">
                  <c:v>23.6</c:v>
                </c:pt>
                <c:pt idx="9">
                  <c:v>21.5</c:v>
                </c:pt>
                <c:pt idx="10">
                  <c:v>19.3</c:v>
                </c:pt>
                <c:pt idx="11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106-4E96-8938-3AAC1FB12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4029803376306"/>
          <c:y val="0.89162401574803152"/>
          <c:w val="0.78902957667719553"/>
          <c:h val="5.48045556805399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466136543475722"/>
          <c:w val="0.91294688824954573"/>
          <c:h val="0.722553931170465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FA-438B-9648-7359B9AD445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FA-438B-9648-7359B9AD445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FA-438B-9648-7359B9AD445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FFA-438B-9648-7359B9AD445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FFA-438B-9648-7359B9AD445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FFA-438B-9648-7359B9AD4455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FFA-438B-9648-7359B9AD4455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FFA-438B-9648-7359B9AD4455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FFA-438B-9648-7359B9AD4455}"/>
              </c:ext>
            </c:extLst>
          </c:dPt>
          <c:cat>
            <c:strRef>
              <c:f>unemployment!$A$13:$A$41</c:f>
              <c:strCache>
                <c:ptCount val="29"/>
                <c:pt idx="0">
                  <c:v>CZ</c:v>
                </c:pt>
                <c:pt idx="1">
                  <c:v>DE</c:v>
                </c:pt>
                <c:pt idx="2">
                  <c:v>PL</c:v>
                </c:pt>
                <c:pt idx="3">
                  <c:v>HU</c:v>
                </c:pt>
                <c:pt idx="4">
                  <c:v>NL</c:v>
                </c:pt>
                <c:pt idx="5">
                  <c:v>MT</c:v>
                </c:pt>
                <c:pt idx="6">
                  <c:v>RO</c:v>
                </c:pt>
                <c:pt idx="7">
                  <c:v>BG</c:v>
                </c:pt>
                <c:pt idx="8">
                  <c:v>EE</c:v>
                </c:pt>
                <c:pt idx="9">
                  <c:v>AT</c:v>
                </c:pt>
                <c:pt idx="10">
                  <c:v>SI</c:v>
                </c:pt>
                <c:pt idx="11">
                  <c:v>DK</c:v>
                </c:pt>
                <c:pt idx="12">
                  <c:v>IE</c:v>
                </c:pt>
                <c:pt idx="13">
                  <c:v>BE</c:v>
                </c:pt>
                <c:pt idx="14">
                  <c:v>LU</c:v>
                </c:pt>
                <c:pt idx="15">
                  <c:v>SK</c:v>
                </c:pt>
                <c:pt idx="16">
                  <c:v>LV</c:v>
                </c:pt>
                <c:pt idx="17">
                  <c:v>LT</c:v>
                </c:pt>
                <c:pt idx="18">
                  <c:v>PT</c:v>
                </c:pt>
                <c:pt idx="19">
                  <c:v>HR</c:v>
                </c:pt>
                <c:pt idx="20">
                  <c:v>EU27</c:v>
                </c:pt>
                <c:pt idx="21">
                  <c:v>FI</c:v>
                </c:pt>
                <c:pt idx="22">
                  <c:v>SE</c:v>
                </c:pt>
                <c:pt idx="23">
                  <c:v>CY</c:v>
                </c:pt>
                <c:pt idx="24">
                  <c:v>EA19</c:v>
                </c:pt>
                <c:pt idx="25">
                  <c:v>FR</c:v>
                </c:pt>
                <c:pt idx="26">
                  <c:v>IT</c:v>
                </c:pt>
                <c:pt idx="27">
                  <c:v>ES</c:v>
                </c:pt>
                <c:pt idx="28">
                  <c:v>EL</c:v>
                </c:pt>
              </c:strCache>
            </c:strRef>
          </c:cat>
          <c:val>
            <c:numRef>
              <c:f>unemployment!$M$13:$M$41</c:f>
              <c:numCache>
                <c:formatCode>#.##00</c:formatCode>
                <c:ptCount val="29"/>
                <c:pt idx="0">
                  <c:v>2</c:v>
                </c:pt>
                <c:pt idx="1">
                  <c:v>3.1</c:v>
                </c:pt>
                <c:pt idx="2">
                  <c:v>3.3</c:v>
                </c:pt>
                <c:pt idx="3">
                  <c:v>3.4</c:v>
                </c:pt>
                <c:pt idx="4">
                  <c:v>3.4</c:v>
                </c:pt>
                <c:pt idx="5">
                  <c:v>3.6</c:v>
                </c:pt>
                <c:pt idx="6">
                  <c:v>3.9</c:v>
                </c:pt>
                <c:pt idx="7">
                  <c:v>4.2</c:v>
                </c:pt>
                <c:pt idx="8">
                  <c:v>4.4000000000000004</c:v>
                </c:pt>
                <c:pt idx="9">
                  <c:v>4.5</c:v>
                </c:pt>
                <c:pt idx="10">
                  <c:v>4.5</c:v>
                </c:pt>
                <c:pt idx="11">
                  <c:v>5</c:v>
                </c:pt>
                <c:pt idx="12">
                  <c:v>5</c:v>
                </c:pt>
                <c:pt idx="13">
                  <c:v>5.4</c:v>
                </c:pt>
                <c:pt idx="14">
                  <c:v>5.6</c:v>
                </c:pt>
                <c:pt idx="15">
                  <c:v>5.8</c:v>
                </c:pt>
                <c:pt idx="16">
                  <c:v>6.3</c:v>
                </c:pt>
                <c:pt idx="17">
                  <c:v>6.3</c:v>
                </c:pt>
                <c:pt idx="18">
                  <c:v>6.5</c:v>
                </c:pt>
                <c:pt idx="19">
                  <c:v>6.6</c:v>
                </c:pt>
                <c:pt idx="20">
                  <c:v>6.7</c:v>
                </c:pt>
                <c:pt idx="21">
                  <c:v>6.7</c:v>
                </c:pt>
                <c:pt idx="22">
                  <c:v>6.8</c:v>
                </c:pt>
                <c:pt idx="23">
                  <c:v>7.1</c:v>
                </c:pt>
                <c:pt idx="24">
                  <c:v>7.6</c:v>
                </c:pt>
                <c:pt idx="25">
                  <c:v>8.5</c:v>
                </c:pt>
                <c:pt idx="26">
                  <c:v>10</c:v>
                </c:pt>
                <c:pt idx="27">
                  <c:v>14.1</c:v>
                </c:pt>
                <c:pt idx="28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FFA-438B-9648-7359B9AD4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1784087595111217"/>
          <c:w val="0.91294688824954573"/>
          <c:h val="0.7093744090069549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1920048455306E-3"/>
              <c:y val="0.93173944166070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tickLblSkip val="1"/>
        <c:noMultiLvlLbl val="0"/>
      </c:catAx>
      <c:valAx>
        <c:axId val="153584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%, 2019.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'activity rate (1)'!$E$11:$G$11</c:f>
              <c:strCache>
                <c:ptCount val="1"/>
                <c:pt idx="0">
                  <c:v>HR</c:v>
                </c:pt>
              </c:strCache>
            </c:strRef>
          </c:tx>
          <c:spPr>
            <a:solidFill>
              <a:schemeClr val="accent1"/>
            </a:solidFill>
            <a:ln w="22225">
              <a:noFill/>
            </a:ln>
            <a:effectLst/>
          </c:spPr>
          <c:invertIfNegative val="0"/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(1)'!$E$13:$E$24</c:f>
              <c:numCache>
                <c:formatCode>#.##00</c:formatCode>
                <c:ptCount val="12"/>
                <c:pt idx="0">
                  <c:v>65.8</c:v>
                </c:pt>
                <c:pt idx="1">
                  <c:v>65.599999999999994</c:v>
                </c:pt>
                <c:pt idx="2">
                  <c:v>65.099999999999994</c:v>
                </c:pt>
                <c:pt idx="3">
                  <c:v>64.099999999999994</c:v>
                </c:pt>
                <c:pt idx="4">
                  <c:v>63.9</c:v>
                </c:pt>
                <c:pt idx="5">
                  <c:v>63.7</c:v>
                </c:pt>
                <c:pt idx="6">
                  <c:v>66.099999999999994</c:v>
                </c:pt>
                <c:pt idx="7">
                  <c:v>66.900000000000006</c:v>
                </c:pt>
                <c:pt idx="8">
                  <c:v>65.599999999999994</c:v>
                </c:pt>
                <c:pt idx="9">
                  <c:v>66.400000000000006</c:v>
                </c:pt>
                <c:pt idx="10">
                  <c:v>66.3</c:v>
                </c:pt>
                <c:pt idx="11">
                  <c:v>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FF-4EF2-9675-C9F5AB345D0D}"/>
            </c:ext>
          </c:extLst>
        </c:ser>
        <c:ser>
          <c:idx val="1"/>
          <c:order val="1"/>
          <c:tx>
            <c:strRef>
              <c:f>'activity rate (1)'!$B$11:$D$11</c:f>
              <c:strCache>
                <c:ptCount val="1"/>
                <c:pt idx="0">
                  <c:v>EU27</c:v>
                </c:pt>
              </c:strCache>
            </c:strRef>
          </c:tx>
          <c:spPr>
            <a:solidFill>
              <a:schemeClr val="accent2"/>
            </a:solidFill>
            <a:ln w="22225">
              <a:noFill/>
            </a:ln>
            <a:effectLst/>
          </c:spPr>
          <c:invertIfNegative val="0"/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(1)'!$B$13:$B$24</c:f>
              <c:numCache>
                <c:formatCode>#.##00</c:formatCode>
                <c:ptCount val="12"/>
                <c:pt idx="0">
                  <c:v>70</c:v>
                </c:pt>
                <c:pt idx="1">
                  <c:v>70.099999999999994</c:v>
                </c:pt>
                <c:pt idx="2">
                  <c:v>70.3</c:v>
                </c:pt>
                <c:pt idx="3">
                  <c:v>70.5</c:v>
                </c:pt>
                <c:pt idx="4">
                  <c:v>71</c:v>
                </c:pt>
                <c:pt idx="5">
                  <c:v>71.3</c:v>
                </c:pt>
                <c:pt idx="6">
                  <c:v>71.599999999999994</c:v>
                </c:pt>
                <c:pt idx="7">
                  <c:v>71.900000000000006</c:v>
                </c:pt>
                <c:pt idx="8">
                  <c:v>72.3</c:v>
                </c:pt>
                <c:pt idx="9">
                  <c:v>72.7</c:v>
                </c:pt>
                <c:pt idx="10">
                  <c:v>73.099999999999994</c:v>
                </c:pt>
                <c:pt idx="11">
                  <c:v>73.400000000000006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FF-4EF2-9675-C9F5AB34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866192"/>
        <c:axId val="1535846640"/>
      </c:bar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2167092357217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%, 15-64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803799477080713"/>
          <c:y val="0.89162401574803152"/>
          <c:w val="0.21567367418803934"/>
          <c:h val="7.266169853768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10804058146575E-2"/>
          <c:y val="0.10886220030576986"/>
          <c:w val="0.91294688824954573"/>
          <c:h val="0.70039573336161265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'activity rate (1)'!$C$12</c:f>
              <c:strCache>
                <c:ptCount val="1"/>
                <c:pt idx="0">
                  <c:v>Muškarci - EU</c:v>
                </c:pt>
              </c:strCache>
            </c:strRef>
          </c:tx>
          <c:spPr>
            <a:solidFill>
              <a:schemeClr val="accent1"/>
            </a:solidFill>
            <a:ln w="22225">
              <a:noFill/>
            </a:ln>
            <a:effectLst/>
          </c:spPr>
          <c:invertIfNegative val="0"/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(1)'!$C$13:$C$24</c:f>
              <c:numCache>
                <c:formatCode>#.##00</c:formatCode>
                <c:ptCount val="12"/>
                <c:pt idx="0">
                  <c:v>77.2</c:v>
                </c:pt>
                <c:pt idx="1">
                  <c:v>77</c:v>
                </c:pt>
                <c:pt idx="2">
                  <c:v>77</c:v>
                </c:pt>
                <c:pt idx="3">
                  <c:v>76.900000000000006</c:v>
                </c:pt>
                <c:pt idx="4">
                  <c:v>77.2</c:v>
                </c:pt>
                <c:pt idx="5">
                  <c:v>77.3</c:v>
                </c:pt>
                <c:pt idx="6">
                  <c:v>77.5</c:v>
                </c:pt>
                <c:pt idx="7">
                  <c:v>77.7</c:v>
                </c:pt>
                <c:pt idx="8">
                  <c:v>77.900000000000006</c:v>
                </c:pt>
                <c:pt idx="9">
                  <c:v>78.3</c:v>
                </c:pt>
                <c:pt idx="10">
                  <c:v>78.7</c:v>
                </c:pt>
                <c:pt idx="11">
                  <c:v>78.900000000000006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C-43A2-8FDC-60F2F34704DB}"/>
            </c:ext>
          </c:extLst>
        </c:ser>
        <c:ser>
          <c:idx val="3"/>
          <c:order val="3"/>
          <c:tx>
            <c:strRef>
              <c:f>'activity rate (1)'!$D$12</c:f>
              <c:strCache>
                <c:ptCount val="1"/>
                <c:pt idx="0">
                  <c:v>Žene - EU</c:v>
                </c:pt>
              </c:strCache>
            </c:strRef>
          </c:tx>
          <c:spPr>
            <a:solidFill>
              <a:schemeClr val="accent2"/>
            </a:solidFill>
            <a:ln w="22225">
              <a:noFill/>
            </a:ln>
            <a:effectLst/>
          </c:spPr>
          <c:invertIfNegative val="0"/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(1)'!$D$13:$D$24</c:f>
              <c:numCache>
                <c:formatCode>#.##00</c:formatCode>
                <c:ptCount val="12"/>
                <c:pt idx="0">
                  <c:v>62.8</c:v>
                </c:pt>
                <c:pt idx="1">
                  <c:v>63.3</c:v>
                </c:pt>
                <c:pt idx="2">
                  <c:v>63.7</c:v>
                </c:pt>
                <c:pt idx="3">
                  <c:v>64.099999999999994</c:v>
                </c:pt>
                <c:pt idx="4">
                  <c:v>64.900000000000006</c:v>
                </c:pt>
                <c:pt idx="5">
                  <c:v>65.3</c:v>
                </c:pt>
                <c:pt idx="6">
                  <c:v>65.8</c:v>
                </c:pt>
                <c:pt idx="7">
                  <c:v>66.099999999999994</c:v>
                </c:pt>
                <c:pt idx="8">
                  <c:v>66.599999999999994</c:v>
                </c:pt>
                <c:pt idx="9">
                  <c:v>67.099999999999994</c:v>
                </c:pt>
                <c:pt idx="10">
                  <c:v>67.5</c:v>
                </c:pt>
                <c:pt idx="11">
                  <c:v>67.900000000000006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5C-43A2-8FDC-60F2F3470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866192"/>
        <c:axId val="1535846640"/>
      </c:barChart>
      <c:lineChart>
        <c:grouping val="standard"/>
        <c:varyColors val="0"/>
        <c:ser>
          <c:idx val="1"/>
          <c:order val="0"/>
          <c:tx>
            <c:strRef>
              <c:f>'activity rate (1)'!$F$12</c:f>
              <c:strCache>
                <c:ptCount val="1"/>
                <c:pt idx="0">
                  <c:v>Muškarci - HR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(1)'!$F$13:$F$24</c:f>
              <c:numCache>
                <c:formatCode>#.##00</c:formatCode>
                <c:ptCount val="12"/>
                <c:pt idx="0">
                  <c:v>72.5</c:v>
                </c:pt>
                <c:pt idx="1">
                  <c:v>71</c:v>
                </c:pt>
                <c:pt idx="2">
                  <c:v>70.599999999999994</c:v>
                </c:pt>
                <c:pt idx="3">
                  <c:v>70.7</c:v>
                </c:pt>
                <c:pt idx="4">
                  <c:v>69.8</c:v>
                </c:pt>
                <c:pt idx="5">
                  <c:v>68.900000000000006</c:v>
                </c:pt>
                <c:pt idx="6">
                  <c:v>70.900000000000006</c:v>
                </c:pt>
                <c:pt idx="7">
                  <c:v>71.599999999999994</c:v>
                </c:pt>
                <c:pt idx="8">
                  <c:v>70.3</c:v>
                </c:pt>
                <c:pt idx="9">
                  <c:v>71.5</c:v>
                </c:pt>
                <c:pt idx="10">
                  <c:v>70.900000000000006</c:v>
                </c:pt>
                <c:pt idx="11">
                  <c:v>71.5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5C-43A2-8FDC-60F2F34704DB}"/>
            </c:ext>
          </c:extLst>
        </c:ser>
        <c:ser>
          <c:idx val="2"/>
          <c:order val="1"/>
          <c:tx>
            <c:strRef>
              <c:f>'activity rate (1)'!$G$12</c:f>
              <c:strCache>
                <c:ptCount val="1"/>
                <c:pt idx="0">
                  <c:v>Žene - HR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'activity rate (1)'!$A$13:$A$24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strCache>
            </c:strRef>
          </c:cat>
          <c:val>
            <c:numRef>
              <c:f>'activity rate (1)'!$G$13:$G$24</c:f>
              <c:numCache>
                <c:formatCode>#.##00</c:formatCode>
                <c:ptCount val="12"/>
                <c:pt idx="0">
                  <c:v>59</c:v>
                </c:pt>
                <c:pt idx="1">
                  <c:v>60.3</c:v>
                </c:pt>
                <c:pt idx="2">
                  <c:v>59.6</c:v>
                </c:pt>
                <c:pt idx="3">
                  <c:v>57.6</c:v>
                </c:pt>
                <c:pt idx="4">
                  <c:v>58</c:v>
                </c:pt>
                <c:pt idx="5">
                  <c:v>58.5</c:v>
                </c:pt>
                <c:pt idx="6">
                  <c:v>61.3</c:v>
                </c:pt>
                <c:pt idx="7">
                  <c:v>62.3</c:v>
                </c:pt>
                <c:pt idx="8">
                  <c:v>60.9</c:v>
                </c:pt>
                <c:pt idx="9">
                  <c:v>61.4</c:v>
                </c:pt>
                <c:pt idx="10">
                  <c:v>61.7</c:v>
                </c:pt>
                <c:pt idx="11">
                  <c:v>61.6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5C-43A2-8FDC-60F2F3470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866192"/>
        <c:axId val="1535846640"/>
      </c:lineChart>
      <c:catAx>
        <c:axId val="153586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Izvor: Eurostat.</a:t>
                </a:r>
              </a:p>
            </c:rich>
          </c:tx>
          <c:layout>
            <c:manualLayout>
              <c:xMode val="edge"/>
              <c:yMode val="edge"/>
              <c:x val="1.4832167092357217E-3"/>
              <c:y val="0.936203599550056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46640"/>
        <c:crosses val="autoZero"/>
        <c:auto val="1"/>
        <c:lblAlgn val="ctr"/>
        <c:lblOffset val="100"/>
        <c:noMultiLvlLbl val="0"/>
      </c:catAx>
      <c:valAx>
        <c:axId val="1535846640"/>
        <c:scaling>
          <c:orientation val="minMax"/>
          <c:max val="8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%, 15-64</a:t>
                </a:r>
              </a:p>
            </c:rich>
          </c:tx>
          <c:layout>
            <c:manualLayout>
              <c:xMode val="edge"/>
              <c:yMode val="edge"/>
              <c:x val="1.201923076923077E-2"/>
              <c:y val="1.68763753015721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586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784817204951107"/>
          <c:y val="0.88269544431946012"/>
          <c:w val="0.651441957471247"/>
          <c:h val="0.11730455568053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50"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9C044-23F6-412C-AF10-236D30E9D2C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49A23-826F-46AF-93B4-7127FB1D2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iva.tomic@hup.hr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19448953.2018.138527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A3DC28-A88A-4A92-9B30-61D32DC67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4600" b="0" i="0" dirty="0">
                <a:solidFill>
                  <a:srgbClr val="6D6D6F"/>
                </a:solidFill>
                <a:effectLst/>
                <a:latin typeface="Open Sans"/>
              </a:rPr>
              <a:t>Stanje na hrvatskom tržištu rada i trendovi u zapošljavanju starijih radnika</a:t>
            </a:r>
            <a:endParaRPr lang="hr-HR" sz="4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1B52C33-CAD9-45FD-9702-F93ABF667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359261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1900" dirty="0"/>
              <a:t>dr. sc. Iva Tomić (HUP)</a:t>
            </a:r>
          </a:p>
          <a:p>
            <a:endParaRPr lang="en-US" sz="1600" dirty="0"/>
          </a:p>
          <a:p>
            <a:pPr algn="ctr"/>
            <a:r>
              <a:rPr lang="hr-HR" sz="1600" dirty="0"/>
              <a:t>Videokonferencija: Prevladavanje generacijskog jaza kao konkurentska prednost</a:t>
            </a:r>
            <a:endParaRPr lang="en-US" sz="1600" dirty="0"/>
          </a:p>
          <a:p>
            <a:pPr algn="ctr"/>
            <a:r>
              <a:rPr lang="en-US" sz="1500" dirty="0"/>
              <a:t>21. </a:t>
            </a:r>
            <a:r>
              <a:rPr lang="hr-HR" sz="1500" dirty="0"/>
              <a:t>prosinca</a:t>
            </a:r>
            <a:r>
              <a:rPr lang="en-US" sz="1500" dirty="0"/>
              <a:t> 2020.</a:t>
            </a:r>
            <a:endParaRPr lang="hr-HR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6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Kako povećati potencijal zaposlenosti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58720" y="1605280"/>
            <a:ext cx="9045892" cy="4114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r-HR" sz="2600" b="1" dirty="0" err="1"/>
              <a:t>Nestić</a:t>
            </a:r>
            <a:r>
              <a:rPr lang="hr-HR" sz="2600" b="1" dirty="0"/>
              <a:t> &amp; Tomić (2017)</a:t>
            </a:r>
            <a:endParaRPr lang="hr-HR" sz="2600" dirty="0"/>
          </a:p>
          <a:p>
            <a:pPr algn="just"/>
            <a:r>
              <a:rPr lang="hr-HR" sz="2200" dirty="0"/>
              <a:t>Preko NEET koncepta za odraslo stanovništvo („oni koji nisu zaposleni, u obrazovanju ili na obučavanju” + „oni koji nisu u mirovini ili nesposobni za rad zbog bolesti/invalidnosti”) definira se ukupna potencijalna radna snaga (NEET (20-64) + zaposleni) i prema tom pokazatelju Hrvatska ima najniži radni potencijal u EU (80% u 2014.)</a:t>
            </a:r>
          </a:p>
          <a:p>
            <a:pPr lvl="1" algn="just"/>
            <a:r>
              <a:rPr lang="hr-HR" sz="2000" dirty="0"/>
              <a:t>NEET (20-64): aktivno stanovništvo u radnoj dobi (oni koji traže posao) + oni koje je potencijalno moguće aktivirati (ne traže posao ali bi mogli raditi), odnosno aktivni i pasivni tražitelji posla</a:t>
            </a:r>
          </a:p>
          <a:p>
            <a:pPr lvl="1" algn="just"/>
            <a:r>
              <a:rPr lang="hr-HR" sz="2000" dirty="0"/>
              <a:t>Broj onih koji su spremni početi raditi u kratkom roku, ili su potencijalno spremni početi raditi, unatoč visokoj stopi nezaposlenosti, je relativno ograničen</a:t>
            </a:r>
          </a:p>
          <a:p>
            <a:pPr marL="0" indent="0" algn="just">
              <a:buNone/>
            </a:pPr>
            <a:r>
              <a:rPr lang="en-US" sz="2200" dirty="0"/>
              <a:t>	</a:t>
            </a:r>
            <a:r>
              <a:rPr lang="hr-HR" sz="2200" b="1" dirty="0"/>
              <a:t>= rezerva radne snage u Hrvatskoj ograničena, što ugrožava i potencijalni </a:t>
            </a:r>
            <a:r>
              <a:rPr lang="en-US" sz="2200" b="1" dirty="0"/>
              <a:t>	</a:t>
            </a:r>
            <a:r>
              <a:rPr lang="hr-HR" sz="2200" b="1" dirty="0"/>
              <a:t>dugoročni rast</a:t>
            </a:r>
          </a:p>
          <a:p>
            <a:pPr lvl="1" algn="just"/>
            <a:r>
              <a:rPr lang="hr-HR" sz="2000" dirty="0"/>
              <a:t>Fokus politike ne bi trebao biti samo na zapošljavanju nezaposlenih, nego i na aktivaciji onih koji su službeno izvan tržišta rada</a:t>
            </a:r>
          </a:p>
          <a:p>
            <a:pPr algn="just"/>
            <a:endParaRPr lang="hr-HR" sz="22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10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1858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</a:t>
            </a:r>
            <a:r>
              <a:rPr lang="en-US" dirty="0"/>
              <a:t>a</a:t>
            </a:r>
            <a:r>
              <a:rPr lang="hr-HR" dirty="0"/>
              <a:t> aktivnosti</a:t>
            </a:r>
            <a:r>
              <a:rPr lang="en-US" dirty="0"/>
              <a:t> </a:t>
            </a:r>
            <a:r>
              <a:rPr lang="hr-HR" dirty="0"/>
              <a:t>starijeg stanovništva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b="0" i="0" u="none" strike="noStrike" baseline="0" dirty="0">
                <a:solidFill>
                  <a:srgbClr val="000000"/>
                </a:solidFill>
              </a:rPr>
              <a:t>45</a:t>
            </a:r>
            <a:r>
              <a:rPr lang="hr-HR" sz="1300" dirty="0">
                <a:solidFill>
                  <a:srgbClr val="000000"/>
                </a:solidFill>
              </a:rPr>
              <a:t>,5% u 2019. za dobnu skupinu 55-64 (62,3% u EU-27)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b="0" i="0" u="none" strike="noStrike" baseline="0" dirty="0">
                <a:solidFill>
                  <a:srgbClr val="000000"/>
                </a:solidFill>
              </a:rPr>
              <a:t>3</a:t>
            </a:r>
            <a:r>
              <a:rPr lang="hr-HR" sz="1300" dirty="0">
                <a:solidFill>
                  <a:srgbClr val="000000"/>
                </a:solidFill>
              </a:rPr>
              <a:t>,5% u 2019. za dobnu skupinu 65+ (5,9% u EU-27)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1" name="Grafikon 10">
            <a:extLst>
              <a:ext uri="{FF2B5EF4-FFF2-40B4-BE49-F238E27FC236}">
                <a16:creationId xmlns:a16="http://schemas.microsoft.com/office/drawing/2014/main" id="{D1585422-6292-422C-8F94-1B1E180EE918}"/>
              </a:ext>
            </a:extLst>
          </p:cNvPr>
          <p:cNvGraphicFramePr>
            <a:graphicFrameLocks/>
          </p:cNvGraphicFramePr>
          <p:nvPr/>
        </p:nvGraphicFramePr>
        <p:xfrm>
          <a:off x="7053262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kon 9">
            <a:extLst>
              <a:ext uri="{FF2B5EF4-FFF2-40B4-BE49-F238E27FC236}">
                <a16:creationId xmlns:a16="http://schemas.microsoft.com/office/drawing/2014/main" id="{42F8ED3A-A6B5-4EEA-BD68-038D55A6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32293"/>
              </p:ext>
            </p:extLst>
          </p:nvPr>
        </p:nvGraphicFramePr>
        <p:xfrm>
          <a:off x="2556510" y="727564"/>
          <a:ext cx="4159249" cy="3641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kon 13">
            <a:extLst>
              <a:ext uri="{FF2B5EF4-FFF2-40B4-BE49-F238E27FC236}">
                <a16:creationId xmlns:a16="http://schemas.microsoft.com/office/drawing/2014/main" id="{18417AFC-10E8-428D-939E-49F2856C56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733207"/>
              </p:ext>
            </p:extLst>
          </p:nvPr>
        </p:nvGraphicFramePr>
        <p:xfrm>
          <a:off x="7046912" y="727564"/>
          <a:ext cx="4372928" cy="357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806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</a:t>
            </a:r>
            <a:r>
              <a:rPr lang="en-US" dirty="0"/>
              <a:t>a</a:t>
            </a:r>
            <a:r>
              <a:rPr lang="hr-HR" dirty="0"/>
              <a:t> aktivnosti</a:t>
            </a:r>
            <a:r>
              <a:rPr lang="en-US" dirty="0"/>
              <a:t> </a:t>
            </a:r>
            <a:r>
              <a:rPr lang="hr-HR" dirty="0"/>
              <a:t>starijeg stanovništva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00"/>
                </a:solidFill>
              </a:rPr>
              <a:t>Zakonska dobna granica za umirovljenje</a:t>
            </a:r>
            <a:r>
              <a:rPr lang="en-US" dirty="0">
                <a:solidFill>
                  <a:srgbClr val="000000"/>
                </a:solidFill>
              </a:rPr>
              <a:t> u 2019.</a:t>
            </a:r>
            <a:r>
              <a:rPr lang="hr-HR" dirty="0">
                <a:solidFill>
                  <a:srgbClr val="000000"/>
                </a:solidFill>
              </a:rPr>
              <a:t>: 65 godina muškarci i 62 godine žene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54</a:t>
            </a:r>
            <a:r>
              <a:rPr lang="hr-HR" dirty="0">
                <a:solidFill>
                  <a:srgbClr val="000000"/>
                </a:solidFill>
              </a:rPr>
              <a:t>,2% za dobnu skupinu 55-64 i </a:t>
            </a:r>
            <a:r>
              <a:rPr lang="hr-HR" b="0" i="0" u="none" strike="noStrike" baseline="0" dirty="0">
                <a:solidFill>
                  <a:srgbClr val="000000"/>
                </a:solidFill>
              </a:rPr>
              <a:t>4</a:t>
            </a:r>
            <a:r>
              <a:rPr lang="hr-HR" dirty="0">
                <a:solidFill>
                  <a:srgbClr val="000000"/>
                </a:solidFill>
              </a:rPr>
              <a:t>,9% za dobnu skupinu 65+ u 2019. (muškarci)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37</a:t>
            </a:r>
            <a:r>
              <a:rPr lang="hr-HR" dirty="0">
                <a:solidFill>
                  <a:srgbClr val="000000"/>
                </a:solidFill>
              </a:rPr>
              <a:t>,5% za dobnu skupinu 55-64 i </a:t>
            </a:r>
            <a:r>
              <a:rPr lang="hr-HR" b="0" i="0" u="none" strike="noStrike" baseline="0" dirty="0">
                <a:solidFill>
                  <a:srgbClr val="000000"/>
                </a:solidFill>
              </a:rPr>
              <a:t>2</a:t>
            </a:r>
            <a:r>
              <a:rPr lang="hr-HR" dirty="0">
                <a:solidFill>
                  <a:srgbClr val="000000"/>
                </a:solidFill>
              </a:rPr>
              <a:t>,5% za dobnu skupinu 65+ u 2019. (žene)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1" name="Grafikon 10">
            <a:extLst>
              <a:ext uri="{FF2B5EF4-FFF2-40B4-BE49-F238E27FC236}">
                <a16:creationId xmlns:a16="http://schemas.microsoft.com/office/drawing/2014/main" id="{D1585422-6292-422C-8F94-1B1E180EE918}"/>
              </a:ext>
            </a:extLst>
          </p:cNvPr>
          <p:cNvGraphicFramePr>
            <a:graphicFrameLocks/>
          </p:cNvGraphicFramePr>
          <p:nvPr/>
        </p:nvGraphicFramePr>
        <p:xfrm>
          <a:off x="7053262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kon 11">
            <a:extLst>
              <a:ext uri="{FF2B5EF4-FFF2-40B4-BE49-F238E27FC236}">
                <a16:creationId xmlns:a16="http://schemas.microsoft.com/office/drawing/2014/main" id="{9619E061-6312-43CA-B53D-66F32D3EFC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757020"/>
              </p:ext>
            </p:extLst>
          </p:nvPr>
        </p:nvGraphicFramePr>
        <p:xfrm>
          <a:off x="2328544" y="584200"/>
          <a:ext cx="4234497" cy="357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kon 12">
            <a:extLst>
              <a:ext uri="{FF2B5EF4-FFF2-40B4-BE49-F238E27FC236}">
                <a16:creationId xmlns:a16="http://schemas.microsoft.com/office/drawing/2014/main" id="{BB9E43AA-082B-4BE1-9EA8-6CA839493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947846"/>
              </p:ext>
            </p:extLst>
          </p:nvPr>
        </p:nvGraphicFramePr>
        <p:xfrm>
          <a:off x="6941499" y="584200"/>
          <a:ext cx="4346261" cy="357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46145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</a:t>
            </a:r>
            <a:r>
              <a:rPr lang="en-US" dirty="0"/>
              <a:t>a</a:t>
            </a:r>
            <a:r>
              <a:rPr lang="hr-HR" dirty="0"/>
              <a:t> zaposlenosti</a:t>
            </a:r>
            <a:r>
              <a:rPr lang="en-US" dirty="0"/>
              <a:t> </a:t>
            </a:r>
            <a:r>
              <a:rPr lang="hr-HR" dirty="0"/>
              <a:t>starijeg stanovništva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5342302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00"/>
                </a:solidFill>
              </a:rPr>
              <a:t>U EU konstantno raste (s 44 na 59% za 55-64 i s 4 na 6% za 65+ u razdoblju 2008.-2019.)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U RH pada za skupinu iznad 65 (</a:t>
            </a:r>
            <a:r>
              <a:rPr lang="hr-HR" dirty="0">
                <a:solidFill>
                  <a:srgbClr val="000000"/>
                </a:solidFill>
              </a:rPr>
              <a:t>sa 6 na 3,5% za 65+ u razdoblju 2008.-2019.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hr-HR" dirty="0">
                <a:solidFill>
                  <a:srgbClr val="000000"/>
                </a:solidFill>
              </a:rPr>
              <a:t>blagi rast nakon 2017.</a:t>
            </a:r>
            <a:r>
              <a:rPr lang="hr-HR" b="0" i="0" u="none" strike="noStrike" baseline="0" dirty="0">
                <a:solidFill>
                  <a:srgbClr val="000000"/>
                </a:solidFill>
              </a:rPr>
              <a:t>)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00"/>
                </a:solidFill>
              </a:rPr>
              <a:t>Blagi rast za skupinu 55-64 nakon dna od 36% u 2014. (44% u 2019.)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0" name="Grafikon 9">
            <a:extLst>
              <a:ext uri="{FF2B5EF4-FFF2-40B4-BE49-F238E27FC236}">
                <a16:creationId xmlns:a16="http://schemas.microsoft.com/office/drawing/2014/main" id="{29923EC5-C2BB-4DDC-A2F2-39BC474D1B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692678"/>
              </p:ext>
            </p:extLst>
          </p:nvPr>
        </p:nvGraphicFramePr>
        <p:xfrm>
          <a:off x="2348864" y="635000"/>
          <a:ext cx="4214495" cy="3519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kon 13">
            <a:extLst>
              <a:ext uri="{FF2B5EF4-FFF2-40B4-BE49-F238E27FC236}">
                <a16:creationId xmlns:a16="http://schemas.microsoft.com/office/drawing/2014/main" id="{E8928939-12A7-4648-9F3C-EBF80A928A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988029"/>
              </p:ext>
            </p:extLst>
          </p:nvPr>
        </p:nvGraphicFramePr>
        <p:xfrm>
          <a:off x="6716673" y="635000"/>
          <a:ext cx="4356488" cy="3519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6653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Rad umirovljenika u Hrvatskoj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8880" y="1595120"/>
            <a:ext cx="9035732" cy="41249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sz="2400" dirty="0"/>
              <a:t>Prema odredbama Zakona o mirovinskom osiguranju (ZOMO), korisniku mirovine koji se zaposli ili počne obavljati djelatnost na temelju koje postoji obveza osiguranja isplata mirovine se obustavlja, osim u slučaju ostvarivanja drugog dohotka, prema propisima o porezu na dohodak</a:t>
            </a:r>
          </a:p>
          <a:p>
            <a:pPr lvl="1" algn="just"/>
            <a:r>
              <a:rPr lang="hr-HR" sz="2300" dirty="0"/>
              <a:t>Korisnici starosne mirovine, starosne mirovine za dugogodišnjeg osiguranika i prijevremene starosne mirovine </a:t>
            </a:r>
            <a:r>
              <a:rPr lang="hr-HR" sz="2300" b="1" dirty="0"/>
              <a:t>ne gube pravo na mirovinu, niti im se obustavlja isplata mirovine ako se zaposle i rade do polovice punog radnog vremena</a:t>
            </a:r>
          </a:p>
          <a:p>
            <a:pPr lvl="1" algn="just"/>
            <a:r>
              <a:rPr lang="hr-HR" sz="2300" dirty="0"/>
              <a:t>Korisnici mirovine (starosne, starosne mirovine za dugogodišnjeg osiguranika, prijevremene starosne mirovine, invalidske ili obiteljske) </a:t>
            </a:r>
            <a:r>
              <a:rPr lang="hr-HR" sz="2300" b="1" dirty="0"/>
              <a:t>mogu povremeno raditi prema ugovoru o djelu ili za autorski honorar i to ne utječe ni na gubitak prava na mirovinu </a:t>
            </a:r>
            <a:r>
              <a:rPr lang="hr-HR" sz="2300" dirty="0"/>
              <a:t>ni na prestanak isplate mirovine za vrijeme takvog rada</a:t>
            </a:r>
          </a:p>
          <a:p>
            <a:pPr algn="just"/>
            <a:endParaRPr lang="hr-HR" sz="22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14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3807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/>
              <a:t>O</a:t>
            </a:r>
            <a:r>
              <a:rPr lang="hr-HR" sz="2000" dirty="0" err="1"/>
              <a:t>siguranici</a:t>
            </a:r>
            <a:r>
              <a:rPr lang="hr-HR" sz="2000" dirty="0"/>
              <a:t>/</a:t>
            </a:r>
            <a:r>
              <a:rPr lang="en-US" sz="2000" dirty="0"/>
              <a:t>ZOMO</a:t>
            </a:r>
            <a:r>
              <a:rPr lang="hr-HR" sz="2000" dirty="0"/>
              <a:t> korisnici starosne i prijevremene starosne mirovine koji rade do polovice punog radnog vremena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dirty="0">
                <a:solidFill>
                  <a:srgbClr val="000000"/>
                </a:solidFill>
              </a:rPr>
              <a:t>Raste broj umirovljenika zaposlenih na pola radnog vremena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b="0" i="0" u="none" strike="noStrike" baseline="0" dirty="0">
                <a:solidFill>
                  <a:srgbClr val="000000"/>
                </a:solidFill>
              </a:rPr>
              <a:t>I dalje </a:t>
            </a:r>
            <a:r>
              <a:rPr lang="hr-HR" sz="1300" b="0" i="0" u="none" strike="noStrike" baseline="0" dirty="0" err="1">
                <a:solidFill>
                  <a:srgbClr val="000000"/>
                </a:solidFill>
              </a:rPr>
              <a:t>is</a:t>
            </a:r>
            <a:r>
              <a:rPr lang="en-US" sz="1300" b="0" i="0" u="none" strike="noStrike" baseline="0" dirty="0">
                <a:solidFill>
                  <a:srgbClr val="000000"/>
                </a:solidFill>
              </a:rPr>
              <a:t>p</a:t>
            </a:r>
            <a:r>
              <a:rPr lang="hr-HR" sz="1300" b="0" i="0" u="none" strike="noStrike" baseline="0" dirty="0">
                <a:solidFill>
                  <a:srgbClr val="000000"/>
                </a:solidFill>
              </a:rPr>
              <a:t>od 1% ukupnog broja osiguranika</a:t>
            </a:r>
            <a:endParaRPr lang="hr-HR" sz="1300" dirty="0">
              <a:solidFill>
                <a:srgbClr val="000000"/>
              </a:solidFill>
            </a:endParaRP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1" name="Grafikon 10">
            <a:extLst>
              <a:ext uri="{FF2B5EF4-FFF2-40B4-BE49-F238E27FC236}">
                <a16:creationId xmlns:a16="http://schemas.microsoft.com/office/drawing/2014/main" id="{D1585422-6292-422C-8F94-1B1E180EE918}"/>
              </a:ext>
            </a:extLst>
          </p:cNvPr>
          <p:cNvGraphicFramePr>
            <a:graphicFrameLocks/>
          </p:cNvGraphicFramePr>
          <p:nvPr/>
        </p:nvGraphicFramePr>
        <p:xfrm>
          <a:off x="7053262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kon 13">
            <a:extLst>
              <a:ext uri="{FF2B5EF4-FFF2-40B4-BE49-F238E27FC236}">
                <a16:creationId xmlns:a16="http://schemas.microsoft.com/office/drawing/2014/main" id="{19D82F86-A427-42E8-86AD-71466B051A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24465"/>
              </p:ext>
            </p:extLst>
          </p:nvPr>
        </p:nvGraphicFramePr>
        <p:xfrm>
          <a:off x="6752538" y="766593"/>
          <a:ext cx="3997839" cy="338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kon 14">
            <a:extLst>
              <a:ext uri="{FF2B5EF4-FFF2-40B4-BE49-F238E27FC236}">
                <a16:creationId xmlns:a16="http://schemas.microsoft.com/office/drawing/2014/main" id="{C7663BFC-F69F-4A64-B24F-98B1CCAA8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084138"/>
              </p:ext>
            </p:extLst>
          </p:nvPr>
        </p:nvGraphicFramePr>
        <p:xfrm>
          <a:off x="2318384" y="766592"/>
          <a:ext cx="3997839" cy="338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36673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C977A-E26B-49A3-81A3-3395192E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kažu iskustva drugih zemalja?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37C04FF-46AB-45FD-84B1-F3C237176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EBC4235-1D7B-457C-BAB7-4E718821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C96AC8-AE89-40E1-A6E5-3BDDCFDB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0265D5C-577B-4624-B4A0-5FFA0CAD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60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dirty="0"/>
              <a:t>Zadržavanje starijih radnika u svijetu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8880" y="1595120"/>
            <a:ext cx="9035732" cy="41249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r-HR" sz="2000" b="1" dirty="0" err="1"/>
              <a:t>Eurofound</a:t>
            </a:r>
            <a:r>
              <a:rPr lang="hr-HR" sz="2000" b="1" dirty="0"/>
              <a:t> (2018)</a:t>
            </a:r>
          </a:p>
          <a:p>
            <a:pPr algn="just">
              <a:spcBef>
                <a:spcPts val="300"/>
              </a:spcBef>
            </a:pPr>
            <a:r>
              <a:rPr lang="hr-HR" sz="2000" dirty="0"/>
              <a:t>Tijekom posljednjeg desetljeća na europskim tržištima rada bilježi se porast broja starijih radnika i kontinuirani pad njihove stope nezaposlenosti</a:t>
            </a:r>
          </a:p>
          <a:p>
            <a:pPr lvl="1" algn="just">
              <a:spcBef>
                <a:spcPts val="300"/>
              </a:spcBef>
            </a:pPr>
            <a:r>
              <a:rPr lang="hr-HR" sz="1700" dirty="0"/>
              <a:t>Mnogo je mladih i sredovječnih radnika izgubilo posao tijekom Velike recesije, ali ne i starija dobna skupina</a:t>
            </a:r>
          </a:p>
          <a:p>
            <a:pPr algn="just">
              <a:spcBef>
                <a:spcPts val="300"/>
              </a:spcBef>
            </a:pPr>
            <a:r>
              <a:rPr lang="hr-HR" sz="2000" dirty="0"/>
              <a:t>Ipak, nezaposleni radnici stariji od 50 godina teže dolaze do posla od svojih mlađih kolega</a:t>
            </a:r>
          </a:p>
          <a:p>
            <a:pPr lvl="1" algn="just">
              <a:spcBef>
                <a:spcPts val="300"/>
              </a:spcBef>
            </a:pPr>
            <a:r>
              <a:rPr lang="hr-HR" sz="1700" dirty="0"/>
              <a:t>poslodavci često imaju predrasude o starijim radnicima, misleći da su manje produktivni, da očekuju veće plaće ili da će vjero</a:t>
            </a:r>
            <a:r>
              <a:rPr lang="en-US" sz="1700" dirty="0"/>
              <a:t>j</a:t>
            </a:r>
            <a:r>
              <a:rPr lang="hr-HR" sz="1700" dirty="0" err="1"/>
              <a:t>atno</a:t>
            </a:r>
            <a:r>
              <a:rPr lang="hr-HR" sz="1700" dirty="0"/>
              <a:t> imati zdravstvenih problema</a:t>
            </a:r>
          </a:p>
          <a:p>
            <a:pPr lvl="1" algn="just">
              <a:spcBef>
                <a:spcPts val="300"/>
              </a:spcBef>
            </a:pPr>
            <a:r>
              <a:rPr lang="hr-HR" sz="1700" dirty="0"/>
              <a:t>stariji radnici mogu biti manje spremni promijeniti zanimanje ili preseliti se ako su mogućnosti za posao u njihovom lokalnom području rijetke</a:t>
            </a:r>
            <a:endParaRPr lang="en-US" sz="1700" dirty="0"/>
          </a:p>
          <a:p>
            <a:pPr algn="just">
              <a:spcBef>
                <a:spcPts val="300"/>
              </a:spcBef>
            </a:pPr>
            <a:r>
              <a:rPr lang="hr-HR" sz="1900" dirty="0"/>
              <a:t>Vlade diljem Europe pokušavaju održati ravnotežu između starenja stanovništva i održivosti sustava socijalne skrbi podižući zakonsku dob za umirovljenje i uvodeći druge mjere za produljenje radnog vijeka</a:t>
            </a:r>
          </a:p>
          <a:p>
            <a:pPr lvl="1" algn="just"/>
            <a:endParaRPr lang="hr-HR" sz="22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17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1792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dirty="0"/>
              <a:t>Zadržavanje starijih radnika u svijetu rada</a:t>
            </a:r>
            <a:r>
              <a:rPr lang="en-US" sz="3000" dirty="0"/>
              <a:t> – </a:t>
            </a:r>
            <a:r>
              <a:rPr lang="hr-HR" sz="3000" dirty="0"/>
              <a:t>potencijalna</a:t>
            </a:r>
            <a:r>
              <a:rPr lang="en-US" sz="3000" dirty="0"/>
              <a:t> </a:t>
            </a:r>
            <a:r>
              <a:rPr lang="hr-HR" sz="3000" dirty="0"/>
              <a:t>rješenja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8880" y="1595120"/>
            <a:ext cx="9035732" cy="41249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sz="2000" b="1" dirty="0" err="1"/>
              <a:t>Eurofound</a:t>
            </a:r>
            <a:r>
              <a:rPr lang="hr-HR" sz="2000" b="1" dirty="0"/>
              <a:t> (2018)</a:t>
            </a:r>
          </a:p>
          <a:p>
            <a:pPr algn="just">
              <a:spcBef>
                <a:spcPts val="300"/>
              </a:spcBef>
            </a:pPr>
            <a:r>
              <a:rPr lang="hr-HR" sz="2000" dirty="0"/>
              <a:t>Mjere koje daju samo jednu vrstu potpore manje su učinkovite od sveobuhvatnih paketa koji kombiniraju, na primjer, savjete I informacije za zapošljavanje, osposobljavanje i subvencije za zapošljavanje</a:t>
            </a:r>
          </a:p>
          <a:p>
            <a:pPr algn="just">
              <a:spcBef>
                <a:spcPts val="300"/>
              </a:spcBef>
            </a:pPr>
            <a:endParaRPr lang="hr-HR" sz="2000" dirty="0"/>
          </a:p>
          <a:p>
            <a:pPr algn="just">
              <a:spcBef>
                <a:spcPts val="300"/>
              </a:spcBef>
            </a:pPr>
            <a:r>
              <a:rPr lang="hr-HR" sz="2000" dirty="0"/>
              <a:t>Potrebno je osigurati da vještine radnika ne zastarijevaju i rješavati zdravstvene probleme u mlađoj dobi kako ta pitanja ne bi ugrožavala </a:t>
            </a:r>
            <a:r>
              <a:rPr lang="hr-HR" sz="2000" dirty="0" err="1"/>
              <a:t>zapošljivost</a:t>
            </a:r>
            <a:r>
              <a:rPr lang="hr-HR" sz="2000" dirty="0"/>
              <a:t> radnika u starijoj dobi</a:t>
            </a:r>
          </a:p>
          <a:p>
            <a:pPr algn="just">
              <a:spcBef>
                <a:spcPts val="300"/>
              </a:spcBef>
            </a:pPr>
            <a:endParaRPr lang="hr-HR" sz="2000" dirty="0"/>
          </a:p>
          <a:p>
            <a:pPr algn="just">
              <a:spcBef>
                <a:spcPts val="300"/>
              </a:spcBef>
            </a:pPr>
            <a:r>
              <a:rPr lang="hr-HR" sz="2000" dirty="0"/>
              <a:t>Različita područja politike moraju biti usklađena (države trebaju gledati dalje od politike tržišta rada - do socijalne politike) - na primjer nudeći financijske poticaje starijim radnicima da ostanu na tržištu rada, istovremeno namećući financijske destimulacije alternativnim izlaznim strategijama</a:t>
            </a:r>
            <a:endParaRPr lang="hr-HR" sz="22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18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04591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386" y="3429000"/>
            <a:ext cx="7207721" cy="2863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000" dirty="0"/>
              <a:t>Aktivnost na tržištu rada nakon 65-e:</a:t>
            </a:r>
            <a:br>
              <a:rPr lang="hr-HR" sz="3000" dirty="0"/>
            </a:br>
            <a:r>
              <a:rPr lang="hr-HR" sz="3000" dirty="0"/>
              <a:t>primjer Danske, Njemačke &amp; Švedske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00893" y="1595120"/>
            <a:ext cx="9103718" cy="478620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r-HR" sz="2000" b="1" dirty="0" err="1"/>
              <a:t>Larsen</a:t>
            </a:r>
            <a:r>
              <a:rPr lang="hr-HR" sz="2000" b="1" dirty="0"/>
              <a:t> &amp; </a:t>
            </a:r>
            <a:r>
              <a:rPr lang="hr-HR" sz="2000" b="1" dirty="0" err="1"/>
              <a:t>Pedersen</a:t>
            </a:r>
            <a:r>
              <a:rPr lang="hr-HR" sz="2000" b="1" dirty="0"/>
              <a:t> (2017)</a:t>
            </a:r>
            <a:endParaRPr lang="hr-HR" sz="2000" dirty="0"/>
          </a:p>
          <a:p>
            <a:pPr algn="just">
              <a:spcBef>
                <a:spcPts val="0"/>
              </a:spcBef>
            </a:pPr>
            <a:r>
              <a:rPr lang="hr-HR" dirty="0">
                <a:ea typeface="Calibri"/>
                <a:cs typeface="Times New Roman"/>
              </a:rPr>
              <a:t>U razdoblju 2000.-2014. najveći porast aktivnosti na tržištu rada za stanovništvo u dobi između 65 i 69 godina dogodio se u Švedskoj</a:t>
            </a:r>
          </a:p>
          <a:p>
            <a:pPr lvl="1" algn="just">
              <a:spcBef>
                <a:spcPts val="0"/>
              </a:spcBef>
            </a:pPr>
            <a:r>
              <a:rPr lang="hr-HR" sz="1400" dirty="0">
                <a:ea typeface="Calibri"/>
                <a:cs typeface="Times New Roman"/>
              </a:rPr>
              <a:t>U Njemačkoj je porast aktivnosti starijih radnika na tržištu rada uglavnom posljedica promjene politika (reformi), dok je u Švedskoj to posljedica kombinacije promjene politika i povećanja razine obrazovanja (posebno žena)</a:t>
            </a:r>
          </a:p>
          <a:p>
            <a:pPr lvl="1" algn="just">
              <a:spcBef>
                <a:spcPts val="0"/>
              </a:spcBef>
            </a:pPr>
            <a:r>
              <a:rPr lang="hr-HR" sz="1400" dirty="0">
                <a:ea typeface="Calibri"/>
                <a:cs typeface="Times New Roman"/>
              </a:rPr>
              <a:t>Financijski poticaji su najvažniji u Njemačkoj, dok imaju veoma mali značaj u Danskoj</a:t>
            </a:r>
          </a:p>
          <a:p>
            <a:pPr algn="just"/>
            <a:endParaRPr lang="hr-HR" sz="2200" dirty="0"/>
          </a:p>
          <a:p>
            <a:pPr algn="just"/>
            <a:endParaRPr lang="hr-HR" sz="2200" dirty="0"/>
          </a:p>
          <a:p>
            <a:pPr algn="just"/>
            <a:endParaRPr lang="hr-HR" sz="2200" dirty="0"/>
          </a:p>
          <a:p>
            <a:pPr marL="914400" lvl="2" indent="0" algn="just">
              <a:buNone/>
            </a:pPr>
            <a:endParaRPr lang="hr-HR" dirty="0"/>
          </a:p>
          <a:p>
            <a:pPr lvl="1" algn="ctr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19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844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C977A-E26B-49A3-81A3-3395192E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Stanje</a:t>
            </a:r>
            <a:r>
              <a:rPr lang="en-US" dirty="0"/>
              <a:t> i </a:t>
            </a:r>
            <a:r>
              <a:rPr lang="hr-HR" dirty="0"/>
              <a:t>kretanja na hrvatskom tržištu rada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37C04FF-46AB-45FD-84B1-F3C237176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2008.-2020.</a:t>
            </a:r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EBC4235-1D7B-457C-BAB7-4E718821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C96AC8-AE89-40E1-A6E5-3BDDCFDB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0265D5C-577B-4624-B4A0-5FFA0CAD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98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4ED092-607A-41EE-AC32-0F14C970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Hvala na pažnji.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6C72C16-61EB-43F7-9458-45DB25C27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iva.tomic@hup.hr</a:t>
            </a:r>
            <a:r>
              <a:rPr lang="en-US" dirty="0"/>
              <a:t> 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4E743F0-D634-4498-91D4-1AFBD544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3CE93D-EED2-4441-8C66-9B6F48CF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77634C-665F-46C0-941E-3FBC8FBC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47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dirty="0"/>
              <a:t>Korišteni izvori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48560" y="1615440"/>
            <a:ext cx="8808720" cy="409448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en-US" sz="2000" dirty="0" err="1"/>
              <a:t>Eurofound</a:t>
            </a:r>
            <a:r>
              <a:rPr lang="en-US" sz="2000" dirty="0"/>
              <a:t> (2018). Not finished at 50: Keeping older workers in work, </a:t>
            </a:r>
            <a:r>
              <a:rPr lang="en-US" sz="2000" dirty="0" err="1"/>
              <a:t>dostupno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: </a:t>
            </a:r>
            <a:r>
              <a:rPr lang="en-US" sz="2000" dirty="0" err="1"/>
              <a:t>eurofound.link</a:t>
            </a:r>
            <a:r>
              <a:rPr lang="en-US" sz="2000" dirty="0"/>
              <a:t>/ef18097. </a:t>
            </a:r>
          </a:p>
          <a:p>
            <a:pPr algn="just">
              <a:spcAft>
                <a:spcPts val="600"/>
              </a:spcAft>
            </a:pPr>
            <a:r>
              <a:rPr lang="en-US" sz="2000" dirty="0"/>
              <a:t>HZMO (2020). </a:t>
            </a:r>
            <a:r>
              <a:rPr lang="nn-NO" sz="2000" dirty="0"/>
              <a:t>Rad i korištenje mirovine 2020. HZMO.</a:t>
            </a:r>
            <a:endParaRPr lang="en-US" sz="2000" dirty="0"/>
          </a:p>
          <a:p>
            <a:pPr algn="just">
              <a:spcAft>
                <a:spcPts val="600"/>
              </a:spcAft>
            </a:pPr>
            <a:r>
              <a:rPr lang="en-US" sz="2000" dirty="0"/>
              <a:t>Larsen, M., &amp; Pedersen, P. J. (201</a:t>
            </a:r>
            <a:r>
              <a:rPr lang="hr-HR" sz="2000" dirty="0"/>
              <a:t>7</a:t>
            </a:r>
            <a:r>
              <a:rPr lang="en-US" sz="2000" dirty="0"/>
              <a:t>). </a:t>
            </a:r>
            <a:r>
              <a:rPr lang="en-US" sz="2000" dirty="0" err="1"/>
              <a:t>Labour</a:t>
            </a:r>
            <a:r>
              <a:rPr lang="en-US" sz="2000" dirty="0"/>
              <a:t> force activity after 65: what explain recent trends in Denmark, Germany and Sweden?. </a:t>
            </a:r>
            <a:r>
              <a:rPr lang="en-US" sz="2000" i="1" dirty="0"/>
              <a:t>Journal for </a:t>
            </a:r>
            <a:r>
              <a:rPr lang="en-US" sz="2000" i="1" dirty="0" err="1"/>
              <a:t>Labour</a:t>
            </a:r>
            <a:r>
              <a:rPr lang="en-US" sz="2000" i="1" dirty="0"/>
              <a:t> Market Research</a:t>
            </a:r>
            <a:r>
              <a:rPr lang="en-US" sz="2000" dirty="0"/>
              <a:t>, </a:t>
            </a:r>
            <a:r>
              <a:rPr lang="hr-HR" sz="2000" i="1" dirty="0"/>
              <a:t>50</a:t>
            </a:r>
            <a:r>
              <a:rPr lang="en-US" sz="2000" dirty="0"/>
              <a:t>(1), </a:t>
            </a:r>
            <a:r>
              <a:rPr lang="hr-HR" sz="2000" dirty="0"/>
              <a:t>15-27</a:t>
            </a:r>
            <a:r>
              <a:rPr lang="en-US" sz="2000" dirty="0"/>
              <a:t>.</a:t>
            </a:r>
            <a:endParaRPr lang="hr-HR" sz="2000" dirty="0"/>
          </a:p>
          <a:p>
            <a:pPr algn="just">
              <a:spcAft>
                <a:spcPts val="600"/>
              </a:spcAft>
            </a:pPr>
            <a:r>
              <a:rPr lang="en-US" sz="2000" dirty="0" err="1"/>
              <a:t>Nestić</a:t>
            </a:r>
            <a:r>
              <a:rPr lang="en-US" sz="2000" dirty="0"/>
              <a:t>, D., &amp; Tomić, I. (2018). Jobless population and employment flows in recession. </a:t>
            </a:r>
            <a:r>
              <a:rPr lang="en-US" sz="2000" i="1" dirty="0"/>
              <a:t>Journal of Balkan and Near Eastern Studies</a:t>
            </a:r>
            <a:r>
              <a:rPr lang="en-US" sz="2000" dirty="0"/>
              <a:t>, 20(3), 273-292., </a:t>
            </a:r>
            <a:r>
              <a:rPr lang="hr-HR" sz="2000" dirty="0"/>
              <a:t>dostupno na: </a:t>
            </a:r>
            <a:r>
              <a:rPr lang="hr-HR" sz="2000" dirty="0">
                <a:hlinkClick r:id="rId2"/>
              </a:rPr>
              <a:t>https://doi.org/10.1080/19448953.2018.1385271</a:t>
            </a:r>
            <a:r>
              <a:rPr lang="hr-HR" sz="2000" dirty="0"/>
              <a:t>.</a:t>
            </a:r>
            <a:endParaRPr lang="en-US" sz="2000" dirty="0"/>
          </a:p>
          <a:p>
            <a:pPr algn="just">
              <a:spcAft>
                <a:spcPts val="600"/>
              </a:spcAft>
            </a:pPr>
            <a:r>
              <a:rPr lang="en-US" sz="2000" dirty="0"/>
              <a:t>ec.europa.eu/</a:t>
            </a:r>
            <a:r>
              <a:rPr lang="en-US" sz="2000" dirty="0" err="1"/>
              <a:t>eurostat</a:t>
            </a:r>
            <a:r>
              <a:rPr lang="en-US" sz="2000" dirty="0"/>
              <a:t> </a:t>
            </a:r>
          </a:p>
          <a:p>
            <a:pPr algn="just">
              <a:spcAft>
                <a:spcPts val="600"/>
              </a:spcAft>
            </a:pPr>
            <a:r>
              <a:rPr lang="en-US" sz="2000" dirty="0"/>
              <a:t>mirovinsko.hr </a:t>
            </a:r>
            <a:endParaRPr lang="hr-HR" sz="20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21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556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Stopa zaposlenosti za stanovništvo u radnoj dobi (20-64)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Stopa zaposlenosti za stanovništvo u dobi između 20 i 64 u 2019. iznosila je 66,7%, što predstavlja povećanje u odnosu na ranije godine, ali još uvijek podrazumijeva </a:t>
            </a:r>
            <a:r>
              <a:rPr lang="hr-HR" b="0" i="0" u="sng" strike="noStrike" baseline="0" dirty="0">
                <a:solidFill>
                  <a:srgbClr val="000000"/>
                </a:solidFill>
              </a:rPr>
              <a:t>treću najnižu stopu zaposlenosti u EU </a:t>
            </a:r>
            <a:endParaRPr lang="en-US" b="0" i="0" u="sng" strike="noStrike" baseline="0" dirty="0">
              <a:solidFill>
                <a:srgbClr val="000000"/>
              </a:solidFill>
            </a:endParaRPr>
          </a:p>
          <a:p>
            <a:pPr marL="628650" lvl="1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000" b="0" i="0" u="none" strike="noStrike" baseline="0" dirty="0">
                <a:solidFill>
                  <a:srgbClr val="000000"/>
                </a:solidFill>
              </a:rPr>
              <a:t>Iako je ostvarenje cilja za stopu zaposlenosti od 75% na razini EU u okviru </a:t>
            </a:r>
            <a:r>
              <a:rPr lang="hr-HR" sz="1000" b="0" i="1" u="none" strike="noStrike" baseline="0" dirty="0">
                <a:solidFill>
                  <a:srgbClr val="000000"/>
                </a:solidFill>
              </a:rPr>
              <a:t>Europa 2020 </a:t>
            </a:r>
            <a:r>
              <a:rPr lang="hr-HR" sz="1000" b="0" i="0" u="none" strike="noStrike" baseline="0" dirty="0">
                <a:solidFill>
                  <a:srgbClr val="000000"/>
                </a:solidFill>
              </a:rPr>
              <a:t>strategije daleko, budući da je hrvatski nacionalni cilj za stopu zaposlenosti u 2020. postavljen na 62,9%, Hrvatska se može pohvaliti da je svoj (neambiciozni) cilj i premašila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Rezervirano mjesto slike 9">
            <a:extLst>
              <a:ext uri="{FF2B5EF4-FFF2-40B4-BE49-F238E27FC236}">
                <a16:creationId xmlns:a16="http://schemas.microsoft.com/office/drawing/2014/main" id="{ED5DA422-700F-4164-B245-EAEF5C9E84F4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316992660"/>
              </p:ext>
            </p:extLst>
          </p:nvPr>
        </p:nvGraphicFramePr>
        <p:xfrm>
          <a:off x="2589213" y="635000"/>
          <a:ext cx="4309427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kon 10">
            <a:extLst>
              <a:ext uri="{FF2B5EF4-FFF2-40B4-BE49-F238E27FC236}">
                <a16:creationId xmlns:a16="http://schemas.microsoft.com/office/drawing/2014/main" id="{D1585422-6292-422C-8F94-1B1E180EE9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922796"/>
              </p:ext>
            </p:extLst>
          </p:nvPr>
        </p:nvGraphicFramePr>
        <p:xfrm>
          <a:off x="7053262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364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Očekivano trajanje radnog vijeka u 2019.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b="0" i="0" u="none" strike="noStrike" baseline="0" dirty="0">
                <a:solidFill>
                  <a:srgbClr val="000000"/>
                </a:solidFill>
              </a:rPr>
              <a:t>Očekivano prosječno trajanje radnog vijeka od tek 32,5 godine, bilo je niže jedino u Italiji</a:t>
            </a:r>
            <a:endParaRPr lang="en-US" sz="1300" b="0" i="0" u="none" strike="noStrike" baseline="0" dirty="0">
              <a:solidFill>
                <a:srgbClr val="000000"/>
              </a:solidFill>
            </a:endParaRP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dirty="0">
                <a:solidFill>
                  <a:srgbClr val="000000"/>
                </a:solidFill>
              </a:rPr>
              <a:t>Povećanje s 31,7 u 2008. (i s minimuma od 3</a:t>
            </a:r>
            <a:r>
              <a:rPr lang="en-US" sz="1300" dirty="0">
                <a:solidFill>
                  <a:srgbClr val="000000"/>
                </a:solidFill>
              </a:rPr>
              <a:t>1</a:t>
            </a:r>
            <a:r>
              <a:rPr lang="hr-HR" sz="1300" dirty="0">
                <a:solidFill>
                  <a:srgbClr val="000000"/>
                </a:solidFill>
              </a:rPr>
              <a:t>,1 u 2013.)</a:t>
            </a:r>
            <a:endParaRPr lang="hr-HR" sz="1300" dirty="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3" name="Grafikon 12">
            <a:extLst>
              <a:ext uri="{FF2B5EF4-FFF2-40B4-BE49-F238E27FC236}">
                <a16:creationId xmlns:a16="http://schemas.microsoft.com/office/drawing/2014/main" id="{25AC6C52-35FB-4BFF-A617-227F0CB0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195967"/>
              </p:ext>
            </p:extLst>
          </p:nvPr>
        </p:nvGraphicFramePr>
        <p:xfrm>
          <a:off x="2589212" y="554527"/>
          <a:ext cx="4167188" cy="393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Rezervirano mjesto slike 13">
            <a:extLst>
              <a:ext uri="{FF2B5EF4-FFF2-40B4-BE49-F238E27FC236}">
                <a16:creationId xmlns:a16="http://schemas.microsoft.com/office/drawing/2014/main" id="{058CB066-A3E5-4064-951F-56B28ED6653D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092812380"/>
              </p:ext>
            </p:extLst>
          </p:nvPr>
        </p:nvGraphicFramePr>
        <p:xfrm>
          <a:off x="6990080" y="554527"/>
          <a:ext cx="4514533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103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Stopa nezaposlenosti</a:t>
            </a:r>
            <a:r>
              <a:rPr lang="en-US" dirty="0"/>
              <a:t> </a:t>
            </a:r>
            <a:r>
              <a:rPr lang="hr-HR" dirty="0"/>
              <a:t>(</a:t>
            </a:r>
            <a:r>
              <a:rPr lang="en-US" dirty="0"/>
              <a:t>15-74</a:t>
            </a:r>
            <a:r>
              <a:rPr lang="hr-HR" dirty="0"/>
              <a:t>)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b="0" i="0" u="none" strike="noStrike" baseline="0" dirty="0">
                <a:solidFill>
                  <a:srgbClr val="000000"/>
                </a:solidFill>
              </a:rPr>
              <a:t>Stopa nezaposlenosti nastavila se dodatno smanjivati, s 8,5% u 2018. na 6,6% u 2019., tako da Hrvatska više nije u samom vrhu zemalja članica EU prema visini stope nezaposlenosti </a:t>
            </a:r>
            <a:endParaRPr lang="en-US" sz="1300" b="0" i="0" u="none" strike="noStrike" baseline="0" dirty="0">
              <a:solidFill>
                <a:srgbClr val="000000"/>
              </a:solidFill>
            </a:endParaRPr>
          </a:p>
          <a:p>
            <a:pPr marL="628650" lvl="1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300" dirty="0">
                <a:solidFill>
                  <a:srgbClr val="000000"/>
                </a:solidFill>
              </a:rPr>
              <a:t>Povezano i s (masovnim) iseljavanjem</a:t>
            </a:r>
            <a:endParaRPr lang="hr-HR" sz="1300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2" name="Rezervirano mjesto slike 11">
            <a:extLst>
              <a:ext uri="{FF2B5EF4-FFF2-40B4-BE49-F238E27FC236}">
                <a16:creationId xmlns:a16="http://schemas.microsoft.com/office/drawing/2014/main" id="{E9BA16A3-2D72-493A-AD2F-CA3193972398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406417352"/>
              </p:ext>
            </p:extLst>
          </p:nvPr>
        </p:nvGraphicFramePr>
        <p:xfrm>
          <a:off x="2589213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kon 12">
            <a:extLst>
              <a:ext uri="{FF2B5EF4-FFF2-40B4-BE49-F238E27FC236}">
                <a16:creationId xmlns:a16="http://schemas.microsoft.com/office/drawing/2014/main" id="{08BE6495-1EA3-405A-99FF-E24C6049DB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504937"/>
              </p:ext>
            </p:extLst>
          </p:nvPr>
        </p:nvGraphicFramePr>
        <p:xfrm>
          <a:off x="7046911" y="635000"/>
          <a:ext cx="4457701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904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E79326-6BBB-424E-885D-E405ED50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Hrvatsko tržište rada </a:t>
            </a:r>
            <a:r>
              <a:rPr lang="en-US" dirty="0"/>
              <a:t>u 2020.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482E06A-2BE8-4276-8AD0-58507DEE4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sz="1800" b="0" i="0" u="none" strike="noStrike" baseline="0" dirty="0">
                <a:solidFill>
                  <a:srgbClr val="000000"/>
                </a:solidFill>
                <a:latin typeface="+mj-lt"/>
              </a:rPr>
              <a:t>U prvih 11 mjeseci 2020. prosječan broj osiguranika smanjio se za 1,2% ili 18.762 osobe u odnosu na isto razdoblje 2019. godine</a:t>
            </a:r>
          </a:p>
          <a:p>
            <a:pPr lvl="1" algn="just"/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Za razdoblje od siječnja do studenoga 2020. u odnosu na isto razdoblje prethodne godine broj ukupno zaposlenih pao je za 2,0%, najviše u djelatnosti smještaja i ugostiteljstva</a:t>
            </a:r>
          </a:p>
          <a:p>
            <a:pPr algn="just"/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Prosječan broj nezaposlenih tijekom prvih 11 mjeseci 2020. povećao se za 16,9% u odnosu na isto razdoblje 2019. </a:t>
            </a:r>
          </a:p>
          <a:p>
            <a:pPr lvl="1" algn="just"/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Stopa nezaposlenosti se značajno povećala u odnosu na 2019.: sezonski</a:t>
            </a:r>
            <a:r>
              <a:rPr lang="hr-HR" dirty="0">
                <a:solidFill>
                  <a:srgbClr val="000000"/>
                </a:solidFill>
                <a:latin typeface="+mj-lt"/>
              </a:rPr>
              <a:t> </a:t>
            </a:r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prilagođena stopa nezaposlenosti (prema anketnim podacima) u listopadu iznosila 8,0%, što je nešto niže u odnosu na rujan (8,2%), ali i znatno više u odnosu na listopad 2019. (6,4%)</a:t>
            </a:r>
            <a:endParaRPr lang="en-US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lvl="1" algn="just"/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Prosječna registrirana stopa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nezaposlenosti u prvih deset mjeseci 2020. iznosila je 8,9% usporedbi sa 7,6% u istom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razdoblju 2019.</a:t>
            </a:r>
          </a:p>
          <a:p>
            <a:pPr algn="just"/>
            <a:r>
              <a:rPr lang="hr-HR" dirty="0">
                <a:solidFill>
                  <a:srgbClr val="000000"/>
                </a:solidFill>
                <a:latin typeface="+mj-lt"/>
              </a:rPr>
              <a:t>P</a:t>
            </a:r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otpore za očuvanje radnih mjesta uspjele su spriječiti kolaps na tržištu rada</a:t>
            </a:r>
          </a:p>
          <a:p>
            <a:pPr lvl="1" algn="just"/>
            <a:r>
              <a:rPr lang="en-US" b="0" i="0" u="none" strike="noStrike" baseline="0" dirty="0">
                <a:solidFill>
                  <a:srgbClr val="000000"/>
                </a:solidFill>
                <a:latin typeface="+mj-lt"/>
              </a:rPr>
              <a:t>U</a:t>
            </a:r>
            <a:r>
              <a:rPr lang="hr-HR" b="0" i="0" u="none" strike="noStrike" baseline="0" dirty="0">
                <a:solidFill>
                  <a:srgbClr val="000000"/>
                </a:solidFill>
                <a:latin typeface="+mj-lt"/>
              </a:rPr>
              <a:t> razdoblju ožujak-svibanj preko jedne trećine svih zaposlenih je koristilo potpore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C89562-4232-4422-9444-E744479EF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45DBC85-B21F-4A8F-BC5A-6BE88189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Videokonferencija: Prevladavanje generacijskog jaza kao konkurentska prednost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FC4704-67B4-4210-9F40-DE78F0A2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C977A-E26B-49A3-81A3-3395192E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Trendovi u zapošljavanju starijih radnika</a:t>
            </a:r>
            <a:r>
              <a:rPr lang="en-US" dirty="0"/>
              <a:t> u </a:t>
            </a:r>
            <a:r>
              <a:rPr lang="hr-HR" dirty="0"/>
              <a:t>Hrvatskoj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37C04FF-46AB-45FD-84B1-F3C237176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2008.-2019.</a:t>
            </a:r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EBC4235-1D7B-457C-BAB7-4E718821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C96AC8-AE89-40E1-A6E5-3BDDCFDB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0265D5C-577B-4624-B4A0-5FFA0CAD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0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F7CB4B-428C-49D7-8C20-453B16A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Stop</a:t>
            </a:r>
            <a:r>
              <a:rPr lang="en-US" dirty="0"/>
              <a:t>e</a:t>
            </a:r>
            <a:r>
              <a:rPr lang="hr-HR" dirty="0"/>
              <a:t> aktivnosti</a:t>
            </a:r>
            <a:r>
              <a:rPr lang="en-US" dirty="0"/>
              <a:t> (15-64)</a:t>
            </a:r>
            <a:endParaRPr lang="hr-HR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8C8CF7-EF63-43D8-A9C6-659764F3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3" y="5367337"/>
            <a:ext cx="8915400" cy="763099"/>
          </a:xfrm>
        </p:spPr>
        <p:txBody>
          <a:bodyPr>
            <a:noAutofit/>
          </a:bodyPr>
          <a:lstStyle/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Nakon Italije</a:t>
            </a:r>
            <a:r>
              <a:rPr lang="hr-HR" dirty="0">
                <a:solidFill>
                  <a:srgbClr val="000000"/>
                </a:solidFill>
              </a:rPr>
              <a:t>, najniža u EU (66,5% u 2019.)</a:t>
            </a:r>
          </a:p>
          <a:p>
            <a:pPr marL="628650" lvl="1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Za muškarce: najniža u EU (71,5% u 2019.)</a:t>
            </a:r>
          </a:p>
          <a:p>
            <a:pPr marL="628650" lvl="1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b="0" i="0" u="none" strike="noStrike" baseline="0" dirty="0">
                <a:solidFill>
                  <a:srgbClr val="000000"/>
                </a:solidFill>
              </a:rPr>
              <a:t>Za žene: treća najniža</a:t>
            </a:r>
            <a:r>
              <a:rPr lang="hr-HR" dirty="0">
                <a:solidFill>
                  <a:srgbClr val="000000"/>
                </a:solidFill>
              </a:rPr>
              <a:t>, nakon Italije i Grčke (</a:t>
            </a:r>
            <a:r>
              <a:rPr lang="en-US" dirty="0">
                <a:solidFill>
                  <a:srgbClr val="000000"/>
                </a:solidFill>
              </a:rPr>
              <a:t>61,6% u 2019.</a:t>
            </a:r>
            <a:r>
              <a:rPr lang="hr-HR" dirty="0">
                <a:solidFill>
                  <a:srgbClr val="000000"/>
                </a:solidFill>
              </a:rPr>
              <a:t>)</a:t>
            </a:r>
            <a:endParaRPr lang="hr-HR" b="0" i="0" u="none" strike="noStrike" baseline="0" dirty="0">
              <a:solidFill>
                <a:srgbClr val="000000"/>
              </a:solidFill>
            </a:endParaRP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b="0" i="0" u="sng" strike="noStrike" baseline="0" dirty="0">
              <a:solidFill>
                <a:srgbClr val="000000"/>
              </a:solidFill>
            </a:endParaRP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D7DBAF-03F5-4A00-BE32-CD938A1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21/12/2020</a:t>
            </a:r>
            <a:endParaRPr lang="en-US" dirty="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3DD636-B7AD-4B7C-8853-3966E1A7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Videokonferencija: Prevladavanje generacijskog jaza kao konkurentska prednost</a:t>
            </a:r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D86D6C1-2FD7-4E8F-AAD2-248925DA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1" name="Grafikon 10">
            <a:extLst>
              <a:ext uri="{FF2B5EF4-FFF2-40B4-BE49-F238E27FC236}">
                <a16:creationId xmlns:a16="http://schemas.microsoft.com/office/drawing/2014/main" id="{D1585422-6292-422C-8F94-1B1E180EE918}"/>
              </a:ext>
            </a:extLst>
          </p:cNvPr>
          <p:cNvGraphicFramePr>
            <a:graphicFrameLocks/>
          </p:cNvGraphicFramePr>
          <p:nvPr/>
        </p:nvGraphicFramePr>
        <p:xfrm>
          <a:off x="7053262" y="635000"/>
          <a:ext cx="4234498" cy="385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kon 11">
            <a:extLst>
              <a:ext uri="{FF2B5EF4-FFF2-40B4-BE49-F238E27FC236}">
                <a16:creationId xmlns:a16="http://schemas.microsoft.com/office/drawing/2014/main" id="{92C6C9AB-FD45-416A-BB5B-9D81EC4EE9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350599"/>
              </p:ext>
            </p:extLst>
          </p:nvPr>
        </p:nvGraphicFramePr>
        <p:xfrm>
          <a:off x="2589212" y="629593"/>
          <a:ext cx="4116387" cy="385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kon 12">
            <a:extLst>
              <a:ext uri="{FF2B5EF4-FFF2-40B4-BE49-F238E27FC236}">
                <a16:creationId xmlns:a16="http://schemas.microsoft.com/office/drawing/2014/main" id="{9E959028-5D99-4ABF-BE78-B94B29C3A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178652"/>
              </p:ext>
            </p:extLst>
          </p:nvPr>
        </p:nvGraphicFramePr>
        <p:xfrm>
          <a:off x="6851650" y="629593"/>
          <a:ext cx="4436110" cy="385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439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Kako povećati potencijal zaposlenosti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1595120"/>
            <a:ext cx="9066212" cy="41351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r-HR" sz="2200" b="1" dirty="0" err="1"/>
              <a:t>Nestić</a:t>
            </a:r>
            <a:r>
              <a:rPr lang="hr-HR" sz="2200" b="1" dirty="0"/>
              <a:t> &amp; Tomić (2017)</a:t>
            </a:r>
            <a:endParaRPr lang="hr-HR" sz="2200" dirty="0"/>
          </a:p>
          <a:p>
            <a:pPr algn="just"/>
            <a:r>
              <a:rPr lang="hr-HR" sz="2200" dirty="0"/>
              <a:t>2 glavna razloga za visok udio umirovljenika među (muškim) stanovništvom u radnoj dobi:</a:t>
            </a:r>
          </a:p>
          <a:p>
            <a:pPr lvl="1" algn="just"/>
            <a:r>
              <a:rPr lang="hr-HR" sz="2000" dirty="0"/>
              <a:t>značajan udio branitelja i njihovih obitelji koji primaju invalidske i obiteljske mirovine</a:t>
            </a:r>
          </a:p>
          <a:p>
            <a:pPr lvl="1" algn="just"/>
            <a:r>
              <a:rPr lang="hr-HR" sz="2000" dirty="0"/>
              <a:t>značajan udio invalidskih mirovina zbog drugih razloga i prijevremenih mirovina prema općim mirovinskim propisima</a:t>
            </a:r>
          </a:p>
          <a:p>
            <a:pPr algn="just"/>
            <a:r>
              <a:rPr lang="hr-HR" sz="2200" dirty="0"/>
              <a:t>Ovu skupinu stanovništva (gotovo) je nemoguće zaposliti s obzirom na to da je oportunitetni trošak izlaska na tržište rada prilično visok</a:t>
            </a:r>
          </a:p>
          <a:p>
            <a:pPr lvl="1" algn="just"/>
            <a:r>
              <a:rPr lang="hr-HR" sz="2000" dirty="0"/>
              <a:t>teško je očekivati zapošljavanje (u kratkom roku) i onih koji su u obrazovanju ili onih koji su nesposobni za rad (zbog vlastite bolesti ili invalidnosti)</a:t>
            </a:r>
          </a:p>
          <a:p>
            <a:pPr marL="0" indent="0" algn="just">
              <a:buNone/>
            </a:pPr>
            <a:r>
              <a:rPr lang="en-US" sz="2200" dirty="0"/>
              <a:t>	</a:t>
            </a:r>
            <a:r>
              <a:rPr lang="hr-HR" sz="2200" b="1" dirty="0"/>
              <a:t>= veliki dio stanovništva u radnoj dobi trajno udaljen s tržišta rada!!!</a:t>
            </a:r>
          </a:p>
          <a:p>
            <a:pPr algn="just"/>
            <a:endParaRPr lang="hr-HR" sz="2200" dirty="0"/>
          </a:p>
          <a:p>
            <a:pPr algn="just"/>
            <a:endParaRPr lang="hr-HR" sz="2200" dirty="0"/>
          </a:p>
          <a:p>
            <a:pPr lvl="2" algn="just"/>
            <a:endParaRPr lang="hr-HR" dirty="0"/>
          </a:p>
          <a:p>
            <a:pPr lvl="1" algn="just"/>
            <a:endParaRPr lang="hr-HR" dirty="0"/>
          </a:p>
          <a:p>
            <a:pPr marL="274320" lvl="1" indent="0">
              <a:buNone/>
            </a:pPr>
            <a:endParaRPr lang="hr-HR" sz="2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/>
              <a:t>Videokonferencija: Prevladavanje generacijskog jaza kao konkurentska prednost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A41F-0940-4368-97D3-309E4ED21731}" type="slidenum">
              <a:rPr lang="hr-HR" smtClean="0"/>
              <a:t>9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/>
              <a:t>21/12/2020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3982699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1921</Words>
  <Application>Microsoft Office PowerPoint</Application>
  <PresentationFormat>Widescreen</PresentationFormat>
  <Paragraphs>206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Open Sans</vt:lpstr>
      <vt:lpstr>Wingdings 3</vt:lpstr>
      <vt:lpstr>Pramen</vt:lpstr>
      <vt:lpstr>Stanje na hrvatskom tržištu rada i trendovi u zapošljavanju starijih radnika</vt:lpstr>
      <vt:lpstr>Stanje i kretanja na hrvatskom tržištu rada</vt:lpstr>
      <vt:lpstr>Stopa zaposlenosti za stanovništvo u radnoj dobi (20-64)</vt:lpstr>
      <vt:lpstr>Očekivano trajanje radnog vijeka u 2019.</vt:lpstr>
      <vt:lpstr>Stopa nezaposlenosti (15-74)</vt:lpstr>
      <vt:lpstr>Hrvatsko tržište rada u 2020.</vt:lpstr>
      <vt:lpstr>Trendovi u zapošljavanju starijih radnika u Hrvatskoj</vt:lpstr>
      <vt:lpstr>Stope aktivnosti (15-64)</vt:lpstr>
      <vt:lpstr>Kako povećati potencijal zaposlenosti (I)</vt:lpstr>
      <vt:lpstr>Kako povećati potencijal zaposlenosti (II)</vt:lpstr>
      <vt:lpstr>Stopa aktivnosti starijeg stanovništva</vt:lpstr>
      <vt:lpstr>Stopa aktivnosti starijeg stanovništva</vt:lpstr>
      <vt:lpstr>Stopa zaposlenosti starijeg stanovništva</vt:lpstr>
      <vt:lpstr>Rad umirovljenika u Hrvatskoj</vt:lpstr>
      <vt:lpstr>Osiguranici/ZOMO korisnici starosne i prijevremene starosne mirovine koji rade do polovice punog radnog vremena</vt:lpstr>
      <vt:lpstr>Što kažu iskustva drugih zemalja?</vt:lpstr>
      <vt:lpstr>Zadržavanje starijih radnika u svijetu rada</vt:lpstr>
      <vt:lpstr>Zadržavanje starijih radnika u svijetu rada – potencijalna rješenja</vt:lpstr>
      <vt:lpstr>Aktivnost na tržištu rada nakon 65-e: primjer Danske, Njemačke &amp; Švedske</vt:lpstr>
      <vt:lpstr>Hvala na pažnji.</vt:lpstr>
      <vt:lpstr>Korišteni izvori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Stanje na hrvatskom tržištu rada i trendovi u zapošljavanju starijih radnika</dc:title>
  <dc:creator>Iva Tomić</dc:creator>
  <cp:lastModifiedBy>Biserka Sladović</cp:lastModifiedBy>
  <cp:revision>35</cp:revision>
  <dcterms:created xsi:type="dcterms:W3CDTF">2020-12-20T12:06:27Z</dcterms:created>
  <dcterms:modified xsi:type="dcterms:W3CDTF">2020-12-21T07:18:28Z</dcterms:modified>
</cp:coreProperties>
</file>