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8" r:id="rId3"/>
    <p:sldId id="257" r:id="rId4"/>
    <p:sldId id="259" r:id="rId5"/>
    <p:sldId id="260" r:id="rId6"/>
    <p:sldId id="261" r:id="rId7"/>
    <p:sldId id="262" r:id="rId8"/>
    <p:sldId id="264" r:id="rId9"/>
    <p:sldId id="265" r:id="rId10"/>
    <p:sldId id="266"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67" r:id="rId29"/>
    <p:sldId id="273"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171F3-0C6A-4AA3-B540-98889B0EAAA2}" v="152" dt="2020-12-20T22:25:20.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6" autoAdjust="0"/>
    <p:restoredTop sz="78947" autoAdjust="0"/>
  </p:normalViewPr>
  <p:slideViewPr>
    <p:cSldViewPr snapToGrid="0">
      <p:cViewPr varScale="1">
        <p:scale>
          <a:sx n="41" d="100"/>
          <a:sy n="41" d="100"/>
        </p:scale>
        <p:origin x="127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r>
              <a:rPr lang="hr-HR" sz="1400" b="0"/>
              <a:t>Sudionici istraživanja</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27-4DAD-B54F-9B78888C75D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27-4DAD-B54F-9B78888C75D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svi!$AU$118:$AU$119</c:f>
              <c:strCache>
                <c:ptCount val="2"/>
                <c:pt idx="0">
                  <c:v>Poslodavac</c:v>
                </c:pt>
                <c:pt idx="1">
                  <c:v>Sindikat</c:v>
                </c:pt>
              </c:strCache>
            </c:strRef>
          </c:cat>
          <c:val>
            <c:numRef>
              <c:f>svi!$AV$118:$AV$119</c:f>
              <c:numCache>
                <c:formatCode>General</c:formatCode>
                <c:ptCount val="2"/>
                <c:pt idx="0">
                  <c:v>84</c:v>
                </c:pt>
                <c:pt idx="1">
                  <c:v>7</c:v>
                </c:pt>
              </c:numCache>
            </c:numRef>
          </c:val>
          <c:extLst>
            <c:ext xmlns:c16="http://schemas.microsoft.com/office/drawing/2014/chart" uri="{C3380CC4-5D6E-409C-BE32-E72D297353CC}">
              <c16:uniqueId val="{00000004-5427-4DAD-B54F-9B78888C75D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noFill/>
    <a:ln w="9525" cap="flat" cmpd="sng" algn="ctr">
      <a:solidFill>
        <a:srgbClr val="00B0F0"/>
      </a:solidFill>
      <a:round/>
    </a:ln>
    <a:effectLst/>
  </c:spPr>
  <c:txPr>
    <a:bodyPr/>
    <a:lstStyle/>
    <a:p>
      <a:pPr>
        <a:defRPr/>
      </a:pPr>
      <a:endParaRPr lang="sr-Latn-R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r>
              <a:rPr lang="hr-HR" sz="1400" b="0"/>
              <a:t>Sudionici istraživanja - broj zaposlenih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855-4D57-BDE7-16761D7D226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855-4D57-BDE7-16761D7D226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855-4D57-BDE7-16761D7D226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855-4D57-BDE7-16761D7D226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svi!$AZ$97:$AZ$100</c:f>
              <c:strCache>
                <c:ptCount val="4"/>
                <c:pt idx="0">
                  <c:v>mikro 0-10</c:v>
                </c:pt>
                <c:pt idx="1">
                  <c:v>malo 11-50</c:v>
                </c:pt>
                <c:pt idx="2">
                  <c:v>srednje 51 – 250</c:v>
                </c:pt>
                <c:pt idx="3">
                  <c:v>veliko &gt; 250</c:v>
                </c:pt>
              </c:strCache>
            </c:strRef>
          </c:cat>
          <c:val>
            <c:numRef>
              <c:f>svi!$BA$97:$BA$100</c:f>
              <c:numCache>
                <c:formatCode>General</c:formatCode>
                <c:ptCount val="4"/>
                <c:pt idx="0">
                  <c:v>16</c:v>
                </c:pt>
                <c:pt idx="1">
                  <c:v>27</c:v>
                </c:pt>
                <c:pt idx="2">
                  <c:v>15</c:v>
                </c:pt>
                <c:pt idx="3">
                  <c:v>32</c:v>
                </c:pt>
              </c:numCache>
            </c:numRef>
          </c:val>
          <c:extLst>
            <c:ext xmlns:c16="http://schemas.microsoft.com/office/drawing/2014/chart" uri="{C3380CC4-5D6E-409C-BE32-E72D297353CC}">
              <c16:uniqueId val="{00000008-9855-4D57-BDE7-16761D7D22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noFill/>
    <a:ln w="9525" cap="flat" cmpd="sng" algn="ctr">
      <a:solidFill>
        <a:srgbClr val="00B0F0"/>
      </a:solidFill>
      <a:round/>
    </a:ln>
    <a:effectLst/>
  </c:spPr>
  <c:txPr>
    <a:bodyPr/>
    <a:lstStyle/>
    <a:p>
      <a:pPr>
        <a:defRPr/>
      </a:pPr>
      <a:endParaRPr lang="sr-Latn-R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r>
              <a:rPr lang="hr-HR" sz="1400" b="0"/>
              <a:t>Sudionici istraživanja - vlasništvo organizacije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58C-4B3B-8AB6-7440C99D3E5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58C-4B3B-8AB6-7440C99D3E5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58C-4B3B-8AB6-7440C99D3E5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svi!$BC$112:$BC$114</c:f>
              <c:strCache>
                <c:ptCount val="3"/>
                <c:pt idx="0">
                  <c:v>Domaće privatno vlasništvo</c:v>
                </c:pt>
                <c:pt idx="1">
                  <c:v>Strano ili mješovito vlasništvo</c:v>
                </c:pt>
                <c:pt idx="2">
                  <c:v>Državno i ostalo vlasništvo</c:v>
                </c:pt>
              </c:strCache>
            </c:strRef>
          </c:cat>
          <c:val>
            <c:numRef>
              <c:f>svi!$BD$112:$BD$114</c:f>
              <c:numCache>
                <c:formatCode>General</c:formatCode>
                <c:ptCount val="3"/>
                <c:pt idx="0">
                  <c:v>42</c:v>
                </c:pt>
                <c:pt idx="1">
                  <c:v>34</c:v>
                </c:pt>
                <c:pt idx="2">
                  <c:v>15</c:v>
                </c:pt>
              </c:numCache>
            </c:numRef>
          </c:val>
          <c:extLst>
            <c:ext xmlns:c16="http://schemas.microsoft.com/office/drawing/2014/chart" uri="{C3380CC4-5D6E-409C-BE32-E72D297353CC}">
              <c16:uniqueId val="{00000006-C58C-4B3B-8AB6-7440C99D3E5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noFill/>
    <a:ln w="9525" cap="flat" cmpd="sng" algn="ctr">
      <a:solidFill>
        <a:srgbClr val="00B0F0"/>
      </a:solidFill>
      <a:round/>
    </a:ln>
    <a:effectLst/>
  </c:spPr>
  <c:txPr>
    <a:bodyPr/>
    <a:lstStyle/>
    <a:p>
      <a:pPr>
        <a:defRPr/>
      </a:pPr>
      <a:endParaRPr lang="sr-Latn-R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dirty="0">
                <a:solidFill>
                  <a:schemeClr val="tx1"/>
                </a:solidFill>
              </a:rPr>
              <a:t>Sudionici ovisno o gospodarskoj djelatnosti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r-Latn-RS"/>
        </a:p>
      </c:txPr>
    </c:title>
    <c:autoTitleDeleted val="0"/>
    <c:plotArea>
      <c:layout/>
      <c:barChart>
        <c:barDir val="bar"/>
        <c:grouping val="clustered"/>
        <c:varyColors val="0"/>
        <c:ser>
          <c:idx val="0"/>
          <c:order val="0"/>
          <c:spPr>
            <a:solidFill>
              <a:schemeClr val="accent1"/>
            </a:solidFill>
            <a:ln>
              <a:noFill/>
            </a:ln>
            <a:effectLst/>
          </c:spPr>
          <c:invertIfNegative val="0"/>
          <c:cat>
            <c:strRef>
              <c:f>svi!$AZ$104:$AZ$115</c:f>
              <c:strCache>
                <c:ptCount val="12"/>
                <c:pt idx="0">
                  <c:v>Poljoprivreda (NACE kod A)</c:v>
                </c:pt>
                <c:pt idx="1">
                  <c:v>Industrija (NACE kod C-D-E)</c:v>
                </c:pt>
                <c:pt idx="2">
                  <c:v>Trgovina (NACE kod G)</c:v>
                </c:pt>
                <c:pt idx="3">
                  <c:v>Transport (NACE kod H)</c:v>
                </c:pt>
                <c:pt idx="4">
                  <c:v>Turizam, ugostiteljstvo (NACE kod I)</c:v>
                </c:pt>
                <c:pt idx="5">
                  <c:v>Informacije, komunikacije (NACE kod J)</c:v>
                </c:pt>
                <c:pt idx="6">
                  <c:v>Bankrstvo, osiguranje (NACE kod K)</c:v>
                </c:pt>
                <c:pt idx="7">
                  <c:v>Profesionalna, znanstvena i tehnička aktivnost (NACE M)</c:v>
                </c:pt>
                <c:pt idx="8">
                  <c:v>Administrativna djelatnost i uslužne aktivnosti (NACE N)</c:v>
                </c:pt>
                <c:pt idx="9">
                  <c:v>Obrazovanje (NACE P)</c:v>
                </c:pt>
                <c:pt idx="10">
                  <c:v>Zdravstvo i socijalni rad (NACE Q)</c:v>
                </c:pt>
                <c:pt idx="11">
                  <c:v>bez odgovora</c:v>
                </c:pt>
              </c:strCache>
            </c:strRef>
          </c:cat>
          <c:val>
            <c:numRef>
              <c:f>svi!$BA$104:$BA$115</c:f>
              <c:numCache>
                <c:formatCode>0%</c:formatCode>
                <c:ptCount val="12"/>
                <c:pt idx="0">
                  <c:v>5.4945054945054944E-2</c:v>
                </c:pt>
                <c:pt idx="1">
                  <c:v>0.17582417582417584</c:v>
                </c:pt>
                <c:pt idx="2">
                  <c:v>0.15384615384615385</c:v>
                </c:pt>
                <c:pt idx="3">
                  <c:v>3.2967032967032968E-2</c:v>
                </c:pt>
                <c:pt idx="4">
                  <c:v>4.3956043956043959E-2</c:v>
                </c:pt>
                <c:pt idx="5">
                  <c:v>0.14285714285714285</c:v>
                </c:pt>
                <c:pt idx="6">
                  <c:v>7.6923076923076927E-2</c:v>
                </c:pt>
                <c:pt idx="7">
                  <c:v>8.7912087912087919E-2</c:v>
                </c:pt>
                <c:pt idx="8">
                  <c:v>8.7912087912087919E-2</c:v>
                </c:pt>
                <c:pt idx="9">
                  <c:v>3.2967032967032968E-2</c:v>
                </c:pt>
                <c:pt idx="10">
                  <c:v>6.5934065934065936E-2</c:v>
                </c:pt>
                <c:pt idx="11">
                  <c:v>4.3956043956043959E-2</c:v>
                </c:pt>
              </c:numCache>
            </c:numRef>
          </c:val>
          <c:extLst>
            <c:ext xmlns:c16="http://schemas.microsoft.com/office/drawing/2014/chart" uri="{C3380CC4-5D6E-409C-BE32-E72D297353CC}">
              <c16:uniqueId val="{00000000-31E2-40EA-89A7-60C97E199C77}"/>
            </c:ext>
          </c:extLst>
        </c:ser>
        <c:dLbls>
          <c:showLegendKey val="0"/>
          <c:showVal val="0"/>
          <c:showCatName val="0"/>
          <c:showSerName val="0"/>
          <c:showPercent val="0"/>
          <c:showBubbleSize val="0"/>
        </c:dLbls>
        <c:gapWidth val="182"/>
        <c:axId val="597660216"/>
        <c:axId val="597654312"/>
      </c:barChart>
      <c:catAx>
        <c:axId val="597660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597654312"/>
        <c:crosses val="autoZero"/>
        <c:auto val="1"/>
        <c:lblAlgn val="ctr"/>
        <c:lblOffset val="100"/>
        <c:noMultiLvlLbl val="0"/>
      </c:catAx>
      <c:valAx>
        <c:axId val="5976543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597660216"/>
        <c:crosses val="autoZero"/>
        <c:crossBetween val="between"/>
      </c:valAx>
      <c:spPr>
        <a:noFill/>
        <a:ln>
          <a:noFill/>
        </a:ln>
        <a:effectLst/>
      </c:spPr>
    </c:plotArea>
    <c:plotVisOnly val="1"/>
    <c:dispBlanksAs val="gap"/>
    <c:showDLblsOverMax val="0"/>
  </c:chart>
  <c:spPr>
    <a:noFill/>
    <a:ln>
      <a:solidFill>
        <a:srgbClr val="2FA3EE"/>
      </a:solidFill>
    </a:ln>
    <a:effectLst/>
  </c:spPr>
  <c:txPr>
    <a:bodyPr/>
    <a:lstStyle/>
    <a:p>
      <a:pPr>
        <a:defRPr/>
      </a:pPr>
      <a:endParaRPr lang="sr-Latn-R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a:t>Ozbiljnost generacijskih izazova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r-Latn-RS"/>
        </a:p>
      </c:txPr>
    </c:title>
    <c:autoTitleDeleted val="0"/>
    <c:plotArea>
      <c:layout/>
      <c:barChart>
        <c:barDir val="col"/>
        <c:grouping val="clustered"/>
        <c:varyColors val="0"/>
        <c:ser>
          <c:idx val="0"/>
          <c:order val="0"/>
          <c:tx>
            <c:strRef>
              <c:f>svi!$N$107</c:f>
              <c:strCache>
                <c:ptCount val="1"/>
                <c:pt idx="0">
                  <c:v>nemamo problem ili je mali</c:v>
                </c:pt>
              </c:strCache>
            </c:strRef>
          </c:tx>
          <c:spPr>
            <a:solidFill>
              <a:schemeClr val="accent1"/>
            </a:solidFill>
            <a:ln>
              <a:noFill/>
            </a:ln>
            <a:effectLst/>
          </c:spPr>
          <c:invertIfNegative val="0"/>
          <c:cat>
            <c:strRef>
              <c:f>svi!$O$106:$U$106</c:f>
              <c:strCache>
                <c:ptCount val="7"/>
                <c:pt idx="0">
                  <c:v>izazov (1)</c:v>
                </c:pt>
                <c:pt idx="1">
                  <c:v>izazov (2)</c:v>
                </c:pt>
                <c:pt idx="2">
                  <c:v>izazov (3)</c:v>
                </c:pt>
                <c:pt idx="3">
                  <c:v>izazov (4)</c:v>
                </c:pt>
                <c:pt idx="4">
                  <c:v>izazov (5)</c:v>
                </c:pt>
                <c:pt idx="5">
                  <c:v>izazov (6)</c:v>
                </c:pt>
                <c:pt idx="6">
                  <c:v>izazov (7)</c:v>
                </c:pt>
              </c:strCache>
            </c:strRef>
          </c:cat>
          <c:val>
            <c:numRef>
              <c:f>svi!$O$107:$U$107</c:f>
              <c:numCache>
                <c:formatCode>0%</c:formatCode>
                <c:ptCount val="7"/>
                <c:pt idx="0">
                  <c:v>0.46153846153846156</c:v>
                </c:pt>
                <c:pt idx="1">
                  <c:v>0.51648351648351654</c:v>
                </c:pt>
                <c:pt idx="2">
                  <c:v>0.53333333333333333</c:v>
                </c:pt>
                <c:pt idx="3">
                  <c:v>0.5494505494505495</c:v>
                </c:pt>
                <c:pt idx="4">
                  <c:v>0.48351648351648352</c:v>
                </c:pt>
                <c:pt idx="5">
                  <c:v>0.78021978021978022</c:v>
                </c:pt>
                <c:pt idx="6">
                  <c:v>0.68131868131868134</c:v>
                </c:pt>
              </c:numCache>
            </c:numRef>
          </c:val>
          <c:extLst>
            <c:ext xmlns:c16="http://schemas.microsoft.com/office/drawing/2014/chart" uri="{C3380CC4-5D6E-409C-BE32-E72D297353CC}">
              <c16:uniqueId val="{00000000-7022-44E7-8A09-8C50398174D3}"/>
            </c:ext>
          </c:extLst>
        </c:ser>
        <c:ser>
          <c:idx val="1"/>
          <c:order val="1"/>
          <c:tx>
            <c:strRef>
              <c:f>svi!$N$108</c:f>
              <c:strCache>
                <c:ptCount val="1"/>
                <c:pt idx="0">
                  <c:v>imamo i uspješno se nosimo</c:v>
                </c:pt>
              </c:strCache>
            </c:strRef>
          </c:tx>
          <c:spPr>
            <a:solidFill>
              <a:schemeClr val="accent2"/>
            </a:solidFill>
            <a:ln>
              <a:noFill/>
            </a:ln>
            <a:effectLst/>
          </c:spPr>
          <c:invertIfNegative val="0"/>
          <c:cat>
            <c:strRef>
              <c:f>svi!$O$106:$U$106</c:f>
              <c:strCache>
                <c:ptCount val="7"/>
                <c:pt idx="0">
                  <c:v>izazov (1)</c:v>
                </c:pt>
                <c:pt idx="1">
                  <c:v>izazov (2)</c:v>
                </c:pt>
                <c:pt idx="2">
                  <c:v>izazov (3)</c:v>
                </c:pt>
                <c:pt idx="3">
                  <c:v>izazov (4)</c:v>
                </c:pt>
                <c:pt idx="4">
                  <c:v>izazov (5)</c:v>
                </c:pt>
                <c:pt idx="5">
                  <c:v>izazov (6)</c:v>
                </c:pt>
                <c:pt idx="6">
                  <c:v>izazov (7)</c:v>
                </c:pt>
              </c:strCache>
            </c:strRef>
          </c:cat>
          <c:val>
            <c:numRef>
              <c:f>svi!$O$108:$U$108</c:f>
              <c:numCache>
                <c:formatCode>0%</c:formatCode>
                <c:ptCount val="7"/>
                <c:pt idx="0">
                  <c:v>0.31868131868131866</c:v>
                </c:pt>
                <c:pt idx="1">
                  <c:v>0.24175824175824176</c:v>
                </c:pt>
                <c:pt idx="2">
                  <c:v>0.37777777777777777</c:v>
                </c:pt>
                <c:pt idx="3">
                  <c:v>0.30769230769230771</c:v>
                </c:pt>
                <c:pt idx="4">
                  <c:v>0.43956043956043955</c:v>
                </c:pt>
                <c:pt idx="5">
                  <c:v>0.12087912087912088</c:v>
                </c:pt>
                <c:pt idx="6">
                  <c:v>0.21978021978021978</c:v>
                </c:pt>
              </c:numCache>
            </c:numRef>
          </c:val>
          <c:extLst>
            <c:ext xmlns:c16="http://schemas.microsoft.com/office/drawing/2014/chart" uri="{C3380CC4-5D6E-409C-BE32-E72D297353CC}">
              <c16:uniqueId val="{00000001-7022-44E7-8A09-8C50398174D3}"/>
            </c:ext>
          </c:extLst>
        </c:ser>
        <c:ser>
          <c:idx val="2"/>
          <c:order val="2"/>
          <c:tx>
            <c:strRef>
              <c:f>svi!$N$109</c:f>
              <c:strCache>
                <c:ptCount val="1"/>
                <c:pt idx="0">
                  <c:v>ozbiljan ili vrlo ozbiljan problem</c:v>
                </c:pt>
              </c:strCache>
            </c:strRef>
          </c:tx>
          <c:spPr>
            <a:solidFill>
              <a:schemeClr val="accent3"/>
            </a:solidFill>
            <a:ln>
              <a:noFill/>
            </a:ln>
            <a:effectLst/>
          </c:spPr>
          <c:invertIfNegative val="0"/>
          <c:cat>
            <c:strRef>
              <c:f>svi!$O$106:$U$106</c:f>
              <c:strCache>
                <c:ptCount val="7"/>
                <c:pt idx="0">
                  <c:v>izazov (1)</c:v>
                </c:pt>
                <c:pt idx="1">
                  <c:v>izazov (2)</c:v>
                </c:pt>
                <c:pt idx="2">
                  <c:v>izazov (3)</c:v>
                </c:pt>
                <c:pt idx="3">
                  <c:v>izazov (4)</c:v>
                </c:pt>
                <c:pt idx="4">
                  <c:v>izazov (5)</c:v>
                </c:pt>
                <c:pt idx="5">
                  <c:v>izazov (6)</c:v>
                </c:pt>
                <c:pt idx="6">
                  <c:v>izazov (7)</c:v>
                </c:pt>
              </c:strCache>
            </c:strRef>
          </c:cat>
          <c:val>
            <c:numRef>
              <c:f>svi!$O$109:$U$109</c:f>
              <c:numCache>
                <c:formatCode>0%</c:formatCode>
                <c:ptCount val="7"/>
                <c:pt idx="0">
                  <c:v>0.21978021978021978</c:v>
                </c:pt>
                <c:pt idx="1">
                  <c:v>0.24175824175824176</c:v>
                </c:pt>
                <c:pt idx="2">
                  <c:v>8.8888888888888892E-2</c:v>
                </c:pt>
                <c:pt idx="3">
                  <c:v>0.14285714285714285</c:v>
                </c:pt>
                <c:pt idx="4">
                  <c:v>7.6923076923076927E-2</c:v>
                </c:pt>
                <c:pt idx="5">
                  <c:v>9.8901098901098897E-2</c:v>
                </c:pt>
                <c:pt idx="6">
                  <c:v>9.8901098901098897E-2</c:v>
                </c:pt>
              </c:numCache>
            </c:numRef>
          </c:val>
          <c:extLst>
            <c:ext xmlns:c16="http://schemas.microsoft.com/office/drawing/2014/chart" uri="{C3380CC4-5D6E-409C-BE32-E72D297353CC}">
              <c16:uniqueId val="{00000002-7022-44E7-8A09-8C50398174D3}"/>
            </c:ext>
          </c:extLst>
        </c:ser>
        <c:dLbls>
          <c:showLegendKey val="0"/>
          <c:showVal val="0"/>
          <c:showCatName val="0"/>
          <c:showSerName val="0"/>
          <c:showPercent val="0"/>
          <c:showBubbleSize val="0"/>
        </c:dLbls>
        <c:gapWidth val="219"/>
        <c:overlap val="-27"/>
        <c:axId val="618013272"/>
        <c:axId val="618015240"/>
      </c:barChart>
      <c:catAx>
        <c:axId val="61801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618015240"/>
        <c:crosses val="autoZero"/>
        <c:auto val="1"/>
        <c:lblAlgn val="ctr"/>
        <c:lblOffset val="100"/>
        <c:noMultiLvlLbl val="0"/>
      </c:catAx>
      <c:valAx>
        <c:axId val="618015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61801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legend>
    <c:plotVisOnly val="1"/>
    <c:dispBlanksAs val="gap"/>
    <c:showDLblsOverMax val="0"/>
  </c:chart>
  <c:spPr>
    <a:noFill/>
    <a:ln>
      <a:noFill/>
    </a:ln>
    <a:effectLst/>
  </c:spPr>
  <c:txPr>
    <a:bodyPr/>
    <a:lstStyle/>
    <a:p>
      <a:pPr>
        <a:defRPr>
          <a:solidFill>
            <a:schemeClr val="tx1"/>
          </a:solidFill>
        </a:defRPr>
      </a:pPr>
      <a:endParaRPr lang="sr-Latn-R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a:t>Ozbiljnost generacijskih izazova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r-Latn-RS"/>
        </a:p>
      </c:txPr>
    </c:title>
    <c:autoTitleDeleted val="0"/>
    <c:plotArea>
      <c:layout/>
      <c:barChart>
        <c:barDir val="col"/>
        <c:grouping val="clustered"/>
        <c:varyColors val="0"/>
        <c:ser>
          <c:idx val="0"/>
          <c:order val="0"/>
          <c:tx>
            <c:strRef>
              <c:f>svi!$N$107</c:f>
              <c:strCache>
                <c:ptCount val="1"/>
                <c:pt idx="0">
                  <c:v>nemamo problem ili je mali</c:v>
                </c:pt>
              </c:strCache>
            </c:strRef>
          </c:tx>
          <c:spPr>
            <a:solidFill>
              <a:schemeClr val="accent1"/>
            </a:solidFill>
            <a:ln>
              <a:noFill/>
            </a:ln>
            <a:effectLst/>
          </c:spPr>
          <c:invertIfNegative val="0"/>
          <c:cat>
            <c:strRef>
              <c:f>svi!$O$106:$U$106</c:f>
              <c:strCache>
                <c:ptCount val="7"/>
                <c:pt idx="0">
                  <c:v>izazov (1)</c:v>
                </c:pt>
                <c:pt idx="1">
                  <c:v>izazov (2)</c:v>
                </c:pt>
                <c:pt idx="2">
                  <c:v>izazov (3)</c:v>
                </c:pt>
                <c:pt idx="3">
                  <c:v>izazov (4)</c:v>
                </c:pt>
                <c:pt idx="4">
                  <c:v>izazov (5)</c:v>
                </c:pt>
                <c:pt idx="5">
                  <c:v>izazov (6)</c:v>
                </c:pt>
                <c:pt idx="6">
                  <c:v>izazov (7)</c:v>
                </c:pt>
              </c:strCache>
            </c:strRef>
          </c:cat>
          <c:val>
            <c:numRef>
              <c:f>svi!$O$107:$U$107</c:f>
              <c:numCache>
                <c:formatCode>0%</c:formatCode>
                <c:ptCount val="7"/>
                <c:pt idx="0">
                  <c:v>0.46153846153846156</c:v>
                </c:pt>
                <c:pt idx="1">
                  <c:v>0.51648351648351654</c:v>
                </c:pt>
                <c:pt idx="2">
                  <c:v>0.53333333333333333</c:v>
                </c:pt>
                <c:pt idx="3">
                  <c:v>0.5494505494505495</c:v>
                </c:pt>
                <c:pt idx="4">
                  <c:v>0.48351648351648352</c:v>
                </c:pt>
                <c:pt idx="5">
                  <c:v>0.78021978021978022</c:v>
                </c:pt>
                <c:pt idx="6">
                  <c:v>0.68131868131868134</c:v>
                </c:pt>
              </c:numCache>
            </c:numRef>
          </c:val>
          <c:extLst>
            <c:ext xmlns:c16="http://schemas.microsoft.com/office/drawing/2014/chart" uri="{C3380CC4-5D6E-409C-BE32-E72D297353CC}">
              <c16:uniqueId val="{00000000-7022-44E7-8A09-8C50398174D3}"/>
            </c:ext>
          </c:extLst>
        </c:ser>
        <c:ser>
          <c:idx val="1"/>
          <c:order val="1"/>
          <c:tx>
            <c:strRef>
              <c:f>svi!$N$108</c:f>
              <c:strCache>
                <c:ptCount val="1"/>
                <c:pt idx="0">
                  <c:v>imamo i uspješno se nosimo</c:v>
                </c:pt>
              </c:strCache>
            </c:strRef>
          </c:tx>
          <c:spPr>
            <a:solidFill>
              <a:schemeClr val="accent2"/>
            </a:solidFill>
            <a:ln>
              <a:noFill/>
            </a:ln>
            <a:effectLst/>
          </c:spPr>
          <c:invertIfNegative val="0"/>
          <c:cat>
            <c:strRef>
              <c:f>svi!$O$106:$U$106</c:f>
              <c:strCache>
                <c:ptCount val="7"/>
                <c:pt idx="0">
                  <c:v>izazov (1)</c:v>
                </c:pt>
                <c:pt idx="1">
                  <c:v>izazov (2)</c:v>
                </c:pt>
                <c:pt idx="2">
                  <c:v>izazov (3)</c:v>
                </c:pt>
                <c:pt idx="3">
                  <c:v>izazov (4)</c:v>
                </c:pt>
                <c:pt idx="4">
                  <c:v>izazov (5)</c:v>
                </c:pt>
                <c:pt idx="5">
                  <c:v>izazov (6)</c:v>
                </c:pt>
                <c:pt idx="6">
                  <c:v>izazov (7)</c:v>
                </c:pt>
              </c:strCache>
            </c:strRef>
          </c:cat>
          <c:val>
            <c:numRef>
              <c:f>svi!$O$108:$U$108</c:f>
              <c:numCache>
                <c:formatCode>0%</c:formatCode>
                <c:ptCount val="7"/>
                <c:pt idx="0">
                  <c:v>0.31868131868131866</c:v>
                </c:pt>
                <c:pt idx="1">
                  <c:v>0.24175824175824176</c:v>
                </c:pt>
                <c:pt idx="2">
                  <c:v>0.37777777777777777</c:v>
                </c:pt>
                <c:pt idx="3">
                  <c:v>0.30769230769230771</c:v>
                </c:pt>
                <c:pt idx="4">
                  <c:v>0.43956043956043955</c:v>
                </c:pt>
                <c:pt idx="5">
                  <c:v>0.12087912087912088</c:v>
                </c:pt>
                <c:pt idx="6">
                  <c:v>0.21978021978021978</c:v>
                </c:pt>
              </c:numCache>
            </c:numRef>
          </c:val>
          <c:extLst>
            <c:ext xmlns:c16="http://schemas.microsoft.com/office/drawing/2014/chart" uri="{C3380CC4-5D6E-409C-BE32-E72D297353CC}">
              <c16:uniqueId val="{00000001-7022-44E7-8A09-8C50398174D3}"/>
            </c:ext>
          </c:extLst>
        </c:ser>
        <c:ser>
          <c:idx val="2"/>
          <c:order val="2"/>
          <c:tx>
            <c:strRef>
              <c:f>svi!$N$109</c:f>
              <c:strCache>
                <c:ptCount val="1"/>
                <c:pt idx="0">
                  <c:v>ozbiljan ili vrlo ozbiljan problem</c:v>
                </c:pt>
              </c:strCache>
            </c:strRef>
          </c:tx>
          <c:spPr>
            <a:solidFill>
              <a:schemeClr val="accent3"/>
            </a:solidFill>
            <a:ln>
              <a:noFill/>
            </a:ln>
            <a:effectLst/>
          </c:spPr>
          <c:invertIfNegative val="0"/>
          <c:cat>
            <c:strRef>
              <c:f>svi!$O$106:$U$106</c:f>
              <c:strCache>
                <c:ptCount val="7"/>
                <c:pt idx="0">
                  <c:v>izazov (1)</c:v>
                </c:pt>
                <c:pt idx="1">
                  <c:v>izazov (2)</c:v>
                </c:pt>
                <c:pt idx="2">
                  <c:v>izazov (3)</c:v>
                </c:pt>
                <c:pt idx="3">
                  <c:v>izazov (4)</c:v>
                </c:pt>
                <c:pt idx="4">
                  <c:v>izazov (5)</c:v>
                </c:pt>
                <c:pt idx="5">
                  <c:v>izazov (6)</c:v>
                </c:pt>
                <c:pt idx="6">
                  <c:v>izazov (7)</c:v>
                </c:pt>
              </c:strCache>
            </c:strRef>
          </c:cat>
          <c:val>
            <c:numRef>
              <c:f>svi!$O$109:$U$109</c:f>
              <c:numCache>
                <c:formatCode>0%</c:formatCode>
                <c:ptCount val="7"/>
                <c:pt idx="0">
                  <c:v>0.21978021978021978</c:v>
                </c:pt>
                <c:pt idx="1">
                  <c:v>0.24175824175824176</c:v>
                </c:pt>
                <c:pt idx="2">
                  <c:v>8.8888888888888892E-2</c:v>
                </c:pt>
                <c:pt idx="3">
                  <c:v>0.14285714285714285</c:v>
                </c:pt>
                <c:pt idx="4">
                  <c:v>7.6923076923076927E-2</c:v>
                </c:pt>
                <c:pt idx="5">
                  <c:v>9.8901098901098897E-2</c:v>
                </c:pt>
                <c:pt idx="6">
                  <c:v>9.8901098901098897E-2</c:v>
                </c:pt>
              </c:numCache>
            </c:numRef>
          </c:val>
          <c:extLst>
            <c:ext xmlns:c16="http://schemas.microsoft.com/office/drawing/2014/chart" uri="{C3380CC4-5D6E-409C-BE32-E72D297353CC}">
              <c16:uniqueId val="{00000002-7022-44E7-8A09-8C50398174D3}"/>
            </c:ext>
          </c:extLst>
        </c:ser>
        <c:dLbls>
          <c:showLegendKey val="0"/>
          <c:showVal val="0"/>
          <c:showCatName val="0"/>
          <c:showSerName val="0"/>
          <c:showPercent val="0"/>
          <c:showBubbleSize val="0"/>
        </c:dLbls>
        <c:gapWidth val="219"/>
        <c:overlap val="-27"/>
        <c:axId val="618013272"/>
        <c:axId val="618015240"/>
      </c:barChart>
      <c:catAx>
        <c:axId val="61801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618015240"/>
        <c:crosses val="autoZero"/>
        <c:auto val="1"/>
        <c:lblAlgn val="ctr"/>
        <c:lblOffset val="100"/>
        <c:noMultiLvlLbl val="0"/>
      </c:catAx>
      <c:valAx>
        <c:axId val="618015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crossAx val="61801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legend>
    <c:plotVisOnly val="1"/>
    <c:dispBlanksAs val="gap"/>
    <c:showDLblsOverMax val="0"/>
  </c:chart>
  <c:spPr>
    <a:noFill/>
    <a:ln>
      <a:noFill/>
    </a:ln>
    <a:effectLst/>
  </c:spPr>
  <c:txPr>
    <a:bodyPr/>
    <a:lstStyle/>
    <a:p>
      <a:pPr>
        <a:defRPr>
          <a:solidFill>
            <a:schemeClr val="tx1"/>
          </a:solidFill>
        </a:defRPr>
      </a:pPr>
      <a:endParaRPr lang="sr-Latn-R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hr-HR"/>
              <a:t>Podupire li organizacija dovoljno cjeloživotno učenje?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AE-46FA-B5B3-608BA9FDCB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AE-46FA-B5B3-608BA9FDCB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AE-46FA-B5B3-608BA9FDCBBD}"/>
              </c:ext>
            </c:extLst>
          </c:dPt>
          <c:cat>
            <c:strRef>
              <c:f>svi!$AI$104:$AI$106</c:f>
              <c:strCache>
                <c:ptCount val="3"/>
                <c:pt idx="0">
                  <c:v>Da</c:v>
                </c:pt>
                <c:pt idx="1">
                  <c:v>Ne</c:v>
                </c:pt>
                <c:pt idx="2">
                  <c:v>Još ne, ali planiramo to učiniti.</c:v>
                </c:pt>
              </c:strCache>
            </c:strRef>
          </c:cat>
          <c:val>
            <c:numRef>
              <c:f>svi!$AJ$104:$AJ$106</c:f>
              <c:numCache>
                <c:formatCode>General</c:formatCode>
                <c:ptCount val="3"/>
                <c:pt idx="0">
                  <c:v>74</c:v>
                </c:pt>
                <c:pt idx="1">
                  <c:v>9</c:v>
                </c:pt>
                <c:pt idx="2">
                  <c:v>8</c:v>
                </c:pt>
              </c:numCache>
            </c:numRef>
          </c:val>
          <c:extLst>
            <c:ext xmlns:c16="http://schemas.microsoft.com/office/drawing/2014/chart" uri="{C3380CC4-5D6E-409C-BE32-E72D297353CC}">
              <c16:uniqueId val="{00000006-77AE-46FA-B5B3-608BA9FDCBB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r-Latn-RS"/>
        </a:p>
      </c:txPr>
    </c:legend>
    <c:plotVisOnly val="1"/>
    <c:dispBlanksAs val="gap"/>
    <c:showDLblsOverMax val="0"/>
  </c:chart>
  <c:spPr>
    <a:noFill/>
    <a:ln>
      <a:noFill/>
    </a:ln>
    <a:effectLst/>
  </c:spPr>
  <c:txPr>
    <a:bodyPr/>
    <a:lstStyle/>
    <a:p>
      <a:pPr>
        <a:defRPr>
          <a:solidFill>
            <a:schemeClr val="tx1"/>
          </a:solidFill>
        </a:defRPr>
      </a:pPr>
      <a:endParaRPr lang="sr-Latn-R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hr-HR" b="0"/>
              <a:t>Resursi Age managementa</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95E-46C9-A06A-9CB499EDBD1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95E-46C9-A06A-9CB499EDBD1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95E-46C9-A06A-9CB499EDBD1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95E-46C9-A06A-9CB499EDBD1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svi!$AS$2:$AV$2</c:f>
              <c:strCache>
                <c:ptCount val="4"/>
                <c:pt idx="0">
                  <c:v>Financijski resursi</c:v>
                </c:pt>
                <c:pt idx="1">
                  <c:v>Tehnički resursi</c:v>
                </c:pt>
                <c:pt idx="2">
                  <c:v>Savjetodavni resursi</c:v>
                </c:pt>
                <c:pt idx="3">
                  <c:v>Ništa od navedenog</c:v>
                </c:pt>
              </c:strCache>
            </c:strRef>
          </c:cat>
          <c:val>
            <c:numRef>
              <c:f>svi!$AS$96:$AV$96</c:f>
              <c:numCache>
                <c:formatCode>General</c:formatCode>
                <c:ptCount val="4"/>
                <c:pt idx="0">
                  <c:v>53</c:v>
                </c:pt>
                <c:pt idx="1">
                  <c:v>34</c:v>
                </c:pt>
                <c:pt idx="2">
                  <c:v>60</c:v>
                </c:pt>
                <c:pt idx="3">
                  <c:v>9</c:v>
                </c:pt>
              </c:numCache>
            </c:numRef>
          </c:val>
          <c:extLst>
            <c:ext xmlns:c16="http://schemas.microsoft.com/office/drawing/2014/chart" uri="{C3380CC4-5D6E-409C-BE32-E72D297353CC}">
              <c16:uniqueId val="{00000008-895E-46C9-A06A-9CB499EDBD1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noFill/>
    <a:ln w="9525" cap="flat" cmpd="sng" algn="ctr">
      <a:noFill/>
      <a:round/>
    </a:ln>
    <a:effectLst/>
  </c:spPr>
  <c:txPr>
    <a:bodyPr/>
    <a:lstStyle/>
    <a:p>
      <a:pPr>
        <a:defRPr/>
      </a:pPr>
      <a:endParaRPr lang="sr-Latn-R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395DC-588B-419E-8FDD-3F292DF7576C}" type="datetimeFigureOut">
              <a:rPr lang="hr-HR" smtClean="0"/>
              <a:t>21.12.2020.</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85185-161D-4AE0-B633-3885F4F66941}" type="slidenum">
              <a:rPr lang="hr-HR" smtClean="0"/>
              <a:t>‹#›</a:t>
            </a:fld>
            <a:endParaRPr lang="hr-HR"/>
          </a:p>
        </p:txBody>
      </p:sp>
    </p:spTree>
    <p:extLst>
      <p:ext uri="{BB962C8B-B14F-4D97-AF65-F5344CB8AC3E}">
        <p14:creationId xmlns:p14="http://schemas.microsoft.com/office/powerpoint/2010/main" val="147020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Calibri" panose="020F0502020204030204" pitchFamily="34" charset="0"/>
                <a:ea typeface="Calibri" panose="020F0502020204030204" pitchFamily="34" charset="0"/>
              </a:rPr>
              <a:t>QWL je konstrukt koji se odnosi na poslovna iskustva osobe u odnosu na psihološke potrebe koje ima. Psihološke potrebe su onaj „neopipljivi“ faktor kroz koji poslodavci nastoje utjecati na angažiranost radnika i posljedično postizanje veće učinkovitosti i produktivnosti cijele organizacije, odnosno ekonomskim jezikom govoreći povećanje zarade (povećanje prihoda, smanjenje troškova).</a:t>
            </a:r>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5</a:t>
            </a:fld>
            <a:endParaRPr lang="hr-HR"/>
          </a:p>
        </p:txBody>
      </p:sp>
    </p:spTree>
    <p:extLst>
      <p:ext uri="{BB962C8B-B14F-4D97-AF65-F5344CB8AC3E}">
        <p14:creationId xmlns:p14="http://schemas.microsoft.com/office/powerpoint/2010/main" val="985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15</a:t>
            </a:fld>
            <a:endParaRPr lang="hr-HR"/>
          </a:p>
        </p:txBody>
      </p:sp>
    </p:spTree>
    <p:extLst>
      <p:ext uri="{BB962C8B-B14F-4D97-AF65-F5344CB8AC3E}">
        <p14:creationId xmlns:p14="http://schemas.microsoft.com/office/powerpoint/2010/main" val="331647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indeksu aktivnosti radne snage -  kao % dijela populacije koji je radno aktivan</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Mnogi poslodavci preferiraju zapošljavati radnike iz skupine primarne radne dobi (od 25 do 50 godina starosti) kako bi smanjili potrebu ulaganja u razvoj zaposlenika. Ne-ulaganjem u razvoj zaposlenika, dugoročno dolazi do smanjenja kompetencija radne snage i na kraju kroz određeni broj godina do starije radne populacije koja nije u mogućnosti na nove izazove odgovoriti dovoljno brzo i ima </a:t>
            </a:r>
            <a:r>
              <a:rPr lang="hr-HR" sz="1800" i="1" dirty="0" err="1">
                <a:effectLst/>
                <a:latin typeface="Calibri" panose="020F0502020204030204" pitchFamily="34" charset="0"/>
                <a:ea typeface="Calibri" panose="020F0502020204030204" pitchFamily="34" charset="0"/>
                <a:cs typeface="Calibri" panose="020F0502020204030204" pitchFamily="34" charset="0"/>
              </a:rPr>
              <a:t>gap</a:t>
            </a:r>
            <a:r>
              <a:rPr lang="hr-HR" sz="1800" dirty="0">
                <a:effectLst/>
                <a:latin typeface="Calibri" panose="020F0502020204030204" pitchFamily="34" charset="0"/>
                <a:ea typeface="Calibri" panose="020F0502020204030204" pitchFamily="34" charset="0"/>
                <a:cs typeface="Calibri" panose="020F0502020204030204" pitchFamily="34" charset="0"/>
              </a:rPr>
              <a:t> u potrebnim kompetencijama za aktivan ostanak na tržištu rada.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države, socijalnih partnera i poslodavaca morala bi biti poticanje i investiranje sredstava u razvoj kompetencija radne snage. Bez ulaganja u razvoj svih zaposlenika (a ne samo mladih) kontinuiramo dozvoljavamo da se kreira manje kompetentna populacija starijih zaposlenika.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16</a:t>
            </a:fld>
            <a:endParaRPr lang="hr-HR"/>
          </a:p>
        </p:txBody>
      </p:sp>
    </p:spTree>
    <p:extLst>
      <p:ext uri="{BB962C8B-B14F-4D97-AF65-F5344CB8AC3E}">
        <p14:creationId xmlns:p14="http://schemas.microsoft.com/office/powerpoint/2010/main" val="152421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ZAPOSLENIKA ili uloga svake osobe koja uđe na tržište rada ne može i ne smije biti pasivna. Preuzimanje </a:t>
            </a:r>
            <a:r>
              <a:rPr lang="hr-HR" sz="1800" dirty="0" err="1">
                <a:effectLst/>
                <a:latin typeface="Calibri" panose="020F0502020204030204" pitchFamily="34" charset="0"/>
                <a:ea typeface="Calibri" panose="020F0502020204030204" pitchFamily="34" charset="0"/>
                <a:cs typeface="Calibri" panose="020F0502020204030204" pitchFamily="34" charset="0"/>
              </a:rPr>
              <a:t>samoodgovornosti</a:t>
            </a:r>
            <a:r>
              <a:rPr lang="hr-HR" sz="1800" dirty="0">
                <a:effectLst/>
                <a:latin typeface="Calibri" panose="020F0502020204030204" pitchFamily="34" charset="0"/>
                <a:ea typeface="Calibri" panose="020F0502020204030204" pitchFamily="34" charset="0"/>
                <a:cs typeface="Calibri" panose="020F0502020204030204" pitchFamily="34" charset="0"/>
              </a:rPr>
              <a:t> za vlastiti razvoj i kvalitetu radnog, i života općenito, trebao bi biti jedan od fokusa sustava obrazovanja, ali i društva općenito. Razvoj je pravo i obveza svake osobe; da radi na sebi, svojim sposobnostima, znanjima i vještinama kako bi se u svakom trenutku mogla nositi s promjenama koje donosi razvoj tehnologije i okruženja.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MENADŽERA je dvojaka. S jedne strane odgovoran je za razvoj vlastitih vještina i samoga sebe, posebno vještina upravljanja ljudima (s naglaskom na </a:t>
            </a:r>
            <a:r>
              <a:rPr lang="hr-HR" sz="1800" dirty="0" err="1">
                <a:effectLst/>
                <a:latin typeface="Calibri" panose="020F0502020204030204" pitchFamily="34" charset="0"/>
                <a:ea typeface="Calibri" panose="020F0502020204030204" pitchFamily="34" charset="0"/>
                <a:cs typeface="Calibri" panose="020F0502020204030204" pitchFamily="34" charset="0"/>
              </a:rPr>
              <a:t>coaching</a:t>
            </a:r>
            <a:r>
              <a:rPr lang="hr-HR" sz="1800" dirty="0">
                <a:effectLst/>
                <a:latin typeface="Calibri" panose="020F0502020204030204" pitchFamily="34" charset="0"/>
                <a:ea typeface="Calibri" panose="020F0502020204030204" pitchFamily="34" charset="0"/>
                <a:cs typeface="Calibri" panose="020F0502020204030204" pitchFamily="34" charset="0"/>
              </a:rPr>
              <a:t> vještine za motivaciju, razvoj i davanje </a:t>
            </a:r>
            <a:r>
              <a:rPr lang="hr-HR" sz="1800" dirty="0" err="1">
                <a:effectLst/>
                <a:latin typeface="Calibri" panose="020F0502020204030204" pitchFamily="34" charset="0"/>
                <a:ea typeface="Calibri" panose="020F0502020204030204" pitchFamily="34" charset="0"/>
                <a:cs typeface="Calibri" panose="020F0502020204030204" pitchFamily="34" charset="0"/>
              </a:rPr>
              <a:t>feedbacka</a:t>
            </a:r>
            <a:r>
              <a:rPr lang="hr-HR" sz="1800" dirty="0">
                <a:effectLst/>
                <a:latin typeface="Calibri" panose="020F0502020204030204" pitchFamily="34" charset="0"/>
                <a:ea typeface="Calibri" panose="020F0502020204030204" pitchFamily="34" charset="0"/>
                <a:cs typeface="Calibri" panose="020F0502020204030204" pitchFamily="34" charset="0"/>
              </a:rPr>
              <a:t>), kako bi mogao odgovoriti na sve izazove upravljanja zaposlenicima različitih generacija, procesima i izazovima koje dinamično okruženje stavlja pred njega. S druge strane odgovoran je za razvoj drugih – da ih prepoznaje, potiče i motivira kako bi bili angažirani i dali najbolje od sebe. Ključan je balans u upravljanju samim sobom (</a:t>
            </a:r>
            <a:r>
              <a:rPr lang="hr-HR" sz="1800" i="1" dirty="0" err="1">
                <a:effectLst/>
                <a:latin typeface="Calibri" panose="020F0502020204030204" pitchFamily="34" charset="0"/>
                <a:ea typeface="Calibri" panose="020F0502020204030204" pitchFamily="34" charset="0"/>
                <a:cs typeface="Calibri" panose="020F0502020204030204" pitchFamily="34" charset="0"/>
              </a:rPr>
              <a:t>self-leadership</a:t>
            </a:r>
            <a:r>
              <a:rPr lang="hr-HR" sz="1800" dirty="0">
                <a:effectLst/>
                <a:latin typeface="Calibri" panose="020F0502020204030204" pitchFamily="34" charset="0"/>
                <a:ea typeface="Calibri" panose="020F0502020204030204" pitchFamily="34" charset="0"/>
                <a:cs typeface="Calibri" panose="020F0502020204030204" pitchFamily="34" charset="0"/>
              </a:rPr>
              <a:t>) i upravljanju drugima.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17</a:t>
            </a:fld>
            <a:endParaRPr lang="hr-HR"/>
          </a:p>
        </p:txBody>
      </p:sp>
    </p:spTree>
    <p:extLst>
      <p:ext uri="{BB962C8B-B14F-4D97-AF65-F5344CB8AC3E}">
        <p14:creationId xmlns:p14="http://schemas.microsoft.com/office/powerpoint/2010/main" val="245937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LJUDSKIH RESURSA je prvenstveno prepoznavanje očekivanja svih dionika i partnerska podrška u oblikovanju tih očekivanja na način da se sve strane međusobno razumiju (mlađi i stariji zaposlenici, menadžeri i izvršitelji, proizvodnja i kreativci, sindikati i uprava). Dodatno je ključno razviti procese i sustave upravljanja karijerom zaposlenika svih dobnih skupina kako bi se svim dionicima omogućilo davanje kvalitetnog doprinosa.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ORGANIZACIJE (POSLODAVCA) u razvoju zaposlenika mora biti aktivna da bi bila dugoročno učinkovita. Uvažavanje potreba i očekivanja, kao i različitosti svih dionika procesa i tržišta rada jedini je put do održivosti kako same organizacije, tako i društva općenito.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18</a:t>
            </a:fld>
            <a:endParaRPr lang="hr-HR"/>
          </a:p>
        </p:txBody>
      </p:sp>
    </p:spTree>
    <p:extLst>
      <p:ext uri="{BB962C8B-B14F-4D97-AF65-F5344CB8AC3E}">
        <p14:creationId xmlns:p14="http://schemas.microsoft.com/office/powerpoint/2010/main" val="299038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SOCIJALNIH PARTNERA je u afirmativnom doprinosu kroz promociju koncepata koji pridonose partnerstvu s poslodavcima i zaposlenicima u svrhu dugoročne održivosti. Promicanjem pozitivnih aktivnosti i usmjeravanjem na primjere dobrih praksi njihova uloga u društvu može biti i veća.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ULOGA DRŽAVE. Iznimno je mali udio ljudi koji rade u djelomičnom radnom vremenu te iznimno nizak udio starijih samozaposlenih, iz čega možemo zaključiti da tržište rada nije prilagođeno potrebama starijih radnika. Već su neke mjere napravljene po pitanju zapošljavanja umirovljenika i nakon odlaska u mirovinu. Može li se dodatnim financijskim olakšicama za poslodavce još više potaknuti zapošljavanje umirovljenika na djelomično radno vrijeme ili možda ostanak starijih zaposlenika u nepunom radnom vremenu do ostvarenja prava na punu starosnu mirovinu? Razne mogućnosti postoje, ali je sigurno da državu pravi posao po pitanju kvalitetnog produženja radnog vijeka zaposlenika i postizanja održivosti mirovinskog sustava - tek čeka.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19</a:t>
            </a:fld>
            <a:endParaRPr lang="hr-HR"/>
          </a:p>
        </p:txBody>
      </p:sp>
    </p:spTree>
    <p:extLst>
      <p:ext uri="{BB962C8B-B14F-4D97-AF65-F5344CB8AC3E}">
        <p14:creationId xmlns:p14="http://schemas.microsoft.com/office/powerpoint/2010/main" val="183312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Planiranje radne snage (kratkoročno i dugoročno) jedna je od ključnihh kompetencija organizacije za budućnost i opstanak. Osigurati dovoljno pravih radnika osnovni je preduvjet postignuća rezultata. U radnoj populaciji koja stari treba svim generacijama osigurati da daju svoj doprinos i osjećaju se angažirano. Novi načini organizacije posla i rada su neizbježni.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Da bi uspješno upravljali radnom snagom koja stari i obuhvaća više različitih generacije s njihovim jedinstvenim potrebama, menadžeri se nužno moraju educirati i također raditi na svojim vještinama upravljanja ljudima. Sada više nego ikada te vještine su ključne. Motiviranje ljudi, delegiranje na smislen i svrsishodan način, otpuštanje kontrole, davanja povjerenja i odgovornosti, upravljanje različitostima, razumijevanje tuđih perspektiva, davanje kvalitetnog feedbacka, upotreba coaching vještina...samo su neke od soft vještina (relacijskih, emocionalnih i komunikacijskih) nužnih za upravljanje različitim generacijama.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20</a:t>
            </a:fld>
            <a:endParaRPr lang="hr-HR"/>
          </a:p>
        </p:txBody>
      </p:sp>
    </p:spTree>
    <p:extLst>
      <p:ext uri="{BB962C8B-B14F-4D97-AF65-F5344CB8AC3E}">
        <p14:creationId xmlns:p14="http://schemas.microsoft.com/office/powerpoint/2010/main" val="380858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21</a:t>
            </a:fld>
            <a:endParaRPr lang="hr-HR"/>
          </a:p>
        </p:txBody>
      </p:sp>
    </p:spTree>
    <p:extLst>
      <p:ext uri="{BB962C8B-B14F-4D97-AF65-F5344CB8AC3E}">
        <p14:creationId xmlns:p14="http://schemas.microsoft.com/office/powerpoint/2010/main" val="349898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Upravljanje karijerom zaposlenika i starijih dobnih skupina – omogućavanje da rade i dalje na izazovnim poslovima i zadacima (novi zadatci, mentorstvo, kreiranje edukacijskih programa) i da barem horizontalno razvijaju karijeru. Ostanak predugo na jednom mjestu ili istim poslovima ne odgovara svima (predugo ostajanje na jednom radnom mjestu smanjuje entuzijazam i kreativnost u obavljanju posla) stoga organizacije moraju </a:t>
            </a:r>
            <a:r>
              <a:rPr lang="hr-HR" sz="1800" dirty="0" err="1">
                <a:effectLst/>
                <a:latin typeface="Calibri" panose="020F0502020204030204" pitchFamily="34" charset="0"/>
                <a:ea typeface="Calibri" panose="020F0502020204030204" pitchFamily="34" charset="0"/>
                <a:cs typeface="Calibri" panose="020F0502020204030204" pitchFamily="34" charset="0"/>
              </a:rPr>
              <a:t>fleksibizirati</a:t>
            </a:r>
            <a:r>
              <a:rPr lang="hr-HR" sz="1800" dirty="0">
                <a:effectLst/>
                <a:latin typeface="Calibri" panose="020F0502020204030204" pitchFamily="34" charset="0"/>
                <a:ea typeface="Calibri" panose="020F0502020204030204" pitchFamily="34" charset="0"/>
                <a:cs typeface="Calibri" panose="020F0502020204030204" pitchFamily="34" charset="0"/>
              </a:rPr>
              <a:t> načine organizacije posla i brže odgovarati na zahtjeve za promjenom.</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Za starije zaposlenike postoje mnoge mogućnosti za doprinos, samo ako organizacije imaju volje i sluha. Neki od načina davanja vrijednosti i značaja radu zaposlenika starije dobi su:</a:t>
            </a:r>
          </a:p>
          <a:p>
            <a:pPr marL="342900" lvl="0" indent="-342900">
              <a:lnSpc>
                <a:spcPct val="115000"/>
              </a:lnSpc>
              <a:buFont typeface="Wingdings" panose="05000000000000000000" pitchFamily="2" charset="2"/>
              <a:buChar char=""/>
            </a:pPr>
            <a:r>
              <a:rPr lang="hr-HR" sz="1800" b="1" dirty="0">
                <a:effectLst/>
                <a:latin typeface="Calibri" panose="020F0502020204030204" pitchFamily="34" charset="0"/>
                <a:ea typeface="Calibri" panose="020F0502020204030204" pitchFamily="34" charset="0"/>
                <a:cs typeface="Calibri" panose="020F0502020204030204" pitchFamily="34" charset="0"/>
              </a:rPr>
              <a:t>Mentorski sustav</a:t>
            </a:r>
            <a:r>
              <a:rPr lang="hr-HR" sz="1800" dirty="0">
                <a:effectLst/>
                <a:latin typeface="Calibri" panose="020F0502020204030204" pitchFamily="34" charset="0"/>
                <a:ea typeface="Calibri" panose="020F0502020204030204" pitchFamily="34" charset="0"/>
                <a:cs typeface="Calibri" panose="020F0502020204030204" pitchFamily="34" charset="0"/>
              </a:rPr>
              <a:t> koji podrazumijeva prenošenje znanja od strane mentora na </a:t>
            </a:r>
            <a:r>
              <a:rPr lang="hr-HR" sz="1800" dirty="0" err="1">
                <a:effectLst/>
                <a:latin typeface="Calibri" panose="020F0502020204030204" pitchFamily="34" charset="0"/>
                <a:ea typeface="Calibri" panose="020F0502020204030204" pitchFamily="34" charset="0"/>
                <a:cs typeface="Calibri" panose="020F0502020204030204" pitchFamily="34" charset="0"/>
              </a:rPr>
              <a:t>mentoriranog</a:t>
            </a:r>
            <a:r>
              <a:rPr lang="hr-HR" sz="1800" dirty="0">
                <a:effectLst/>
                <a:latin typeface="Calibri" panose="020F0502020204030204" pitchFamily="34" charset="0"/>
                <a:ea typeface="Calibri" panose="020F0502020204030204" pitchFamily="34" charset="0"/>
                <a:cs typeface="Calibri" panose="020F0502020204030204" pitchFamily="34" charset="0"/>
              </a:rPr>
              <a:t> na sustavan način, koji se prati od strane organizacije kroz duži vremenski period (3 mjeseca do godinu dana). Znanja koja mentor pri tome prenosi nisu isključivo stručna ili tehnička, već i znanja o načinima rada i komunikacije, spoznaje vezane uz organizacijske vrijednosti i kulturu, odnos s ljudima u organizacijskom okruženju. Mentorski sustav ima pozitivan utjecaj i za mentora i za </a:t>
            </a:r>
            <a:r>
              <a:rPr lang="hr-HR" sz="1800" dirty="0" err="1">
                <a:effectLst/>
                <a:latin typeface="Calibri" panose="020F0502020204030204" pitchFamily="34" charset="0"/>
                <a:ea typeface="Calibri" panose="020F0502020204030204" pitchFamily="34" charset="0"/>
                <a:cs typeface="Calibri" panose="020F0502020204030204" pitchFamily="34" charset="0"/>
              </a:rPr>
              <a:t>mentoriranog</a:t>
            </a:r>
            <a:r>
              <a:rPr lang="hr-HR" sz="1800" dirty="0">
                <a:effectLst/>
                <a:latin typeface="Calibri" panose="020F0502020204030204" pitchFamily="34" charset="0"/>
                <a:ea typeface="Calibri" panose="020F0502020204030204" pitchFamily="34" charset="0"/>
                <a:cs typeface="Calibri" panose="020F0502020204030204" pitchFamily="34" charset="0"/>
              </a:rPr>
              <a:t> i za organizaciju: organizacija na taj način osigurava da se znanje prenosi i da se prenosi učinkovito, </a:t>
            </a:r>
            <a:r>
              <a:rPr lang="hr-HR" sz="1800" dirty="0" err="1">
                <a:effectLst/>
                <a:latin typeface="Calibri" panose="020F0502020204030204" pitchFamily="34" charset="0"/>
                <a:ea typeface="Calibri" panose="020F0502020204030204" pitchFamily="34" charset="0"/>
                <a:cs typeface="Calibri" panose="020F0502020204030204" pitchFamily="34" charset="0"/>
              </a:rPr>
              <a:t>mentorirani</a:t>
            </a:r>
            <a:r>
              <a:rPr lang="hr-HR" sz="1800" dirty="0">
                <a:effectLst/>
                <a:latin typeface="Calibri" panose="020F0502020204030204" pitchFamily="34" charset="0"/>
                <a:ea typeface="Calibri" panose="020F0502020204030204" pitchFamily="34" charset="0"/>
                <a:cs typeface="Calibri" panose="020F0502020204030204" pitchFamily="34" charset="0"/>
              </a:rPr>
              <a:t> ima priliku brže učiti i razvijati se, a mentor kroz prijenos znanja dobiva osjećaj svrsishodnosti posla koji radi, doprinosa i posljedično razlog za aktivan ostanak u organizaciji i radnom odnosu (Pološki Vokić i Gregurić, 2011). Najkvalitetnije učenje je učenje koje se odvija na poslu – direktno u radnom okruženju. Takvo učenje je puno kvalitetnije, smislenije i samom zaposleniku zanimljivije.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hr-HR" sz="1800" b="1" dirty="0">
                <a:effectLst/>
                <a:latin typeface="Calibri" panose="020F0502020204030204" pitchFamily="34" charset="0"/>
                <a:ea typeface="Calibri" panose="020F0502020204030204" pitchFamily="34" charset="0"/>
                <a:cs typeface="Calibri" panose="020F0502020204030204" pitchFamily="34" charset="0"/>
              </a:rPr>
              <a:t>Edukacija i trenerski rad</a:t>
            </a:r>
            <a:r>
              <a:rPr lang="hr-HR" sz="1800" dirty="0">
                <a:effectLst/>
                <a:latin typeface="Calibri" panose="020F0502020204030204" pitchFamily="34" charset="0"/>
                <a:ea typeface="Calibri" panose="020F0502020204030204" pitchFamily="34" charset="0"/>
                <a:cs typeface="Calibri" panose="020F0502020204030204" pitchFamily="34" charset="0"/>
              </a:rPr>
              <a:t> koji podrazumijeva prenošenje specifičnih znanja na druge osobe. Treniranje i edukacija mlađih generacija donosi više koristi za sve dionike procesa: mladi uče na ubrzani način i u skladu sa svojim očekivanjima i ambicijama ranije postaju punopravni član poslovnog okruženja i daju svoj puni doprinos, organizacija skraćuje vrijeme uvođenja u posao novozaposlenih, a trener se osjeća korisno i psihološki kvalitetno.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22</a:t>
            </a:fld>
            <a:endParaRPr lang="hr-HR"/>
          </a:p>
        </p:txBody>
      </p:sp>
    </p:spTree>
    <p:extLst>
      <p:ext uri="{BB962C8B-B14F-4D97-AF65-F5344CB8AC3E}">
        <p14:creationId xmlns:p14="http://schemas.microsoft.com/office/powerpoint/2010/main" val="351666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Wingdings" panose="05000000000000000000" pitchFamily="2" charset="2"/>
              <a:buChar char=""/>
            </a:pPr>
            <a:r>
              <a:rPr lang="hr-HR" sz="1800" b="1" dirty="0">
                <a:effectLst/>
                <a:latin typeface="Calibri" panose="020F0502020204030204" pitchFamily="34" charset="0"/>
                <a:ea typeface="Calibri" panose="020F0502020204030204" pitchFamily="34" charset="0"/>
                <a:cs typeface="Calibri" panose="020F0502020204030204" pitchFamily="34" charset="0"/>
              </a:rPr>
              <a:t>Rad na „starim“ sustavima i tehnologijama </a:t>
            </a:r>
            <a:r>
              <a:rPr lang="hr-HR" sz="1800" dirty="0">
                <a:effectLst/>
                <a:latin typeface="Calibri" panose="020F0502020204030204" pitchFamily="34" charset="0"/>
                <a:ea typeface="Calibri" panose="020F0502020204030204" pitchFamily="34" charset="0"/>
                <a:cs typeface="Calibri" panose="020F0502020204030204" pitchFamily="34" charset="0"/>
              </a:rPr>
              <a:t>i njihovo održavanje jedno je od područja na kojem stariji zaposlenici mogu dati doprinos. Rad sa starijim tehnologijama koje polako </a:t>
            </a:r>
            <a:r>
              <a:rPr lang="hr-HR" sz="1800" i="1" dirty="0">
                <a:effectLst/>
                <a:latin typeface="Calibri" panose="020F0502020204030204" pitchFamily="34" charset="0"/>
                <a:ea typeface="Calibri" panose="020F0502020204030204" pitchFamily="34" charset="0"/>
                <a:cs typeface="Calibri" panose="020F0502020204030204" pitchFamily="34" charset="0"/>
              </a:rPr>
              <a:t>odlaze</a:t>
            </a:r>
            <a:r>
              <a:rPr lang="hr-HR" sz="1800" dirty="0">
                <a:effectLst/>
                <a:latin typeface="Calibri" panose="020F0502020204030204" pitchFamily="34" charset="0"/>
                <a:ea typeface="Calibri" panose="020F0502020204030204" pitchFamily="34" charset="0"/>
                <a:cs typeface="Calibri" panose="020F0502020204030204" pitchFamily="34" charset="0"/>
              </a:rPr>
              <a:t>, ali još uvijek se na njima radi, mlađim zaposlenicima nije interesantan. Dodatno te tehnologije možda više nisu niti dostupne u redovitom ili dodatnom obrazovanju, a stariji zaposlenici njima uspješno barataju. Naime stariji zaposlenici često nisu niti zainteresirani za učenje novih tehnologija; obeshrabreni su brzim promjenama u tehnologijama, a dodatno niti njihova krivulja učenja više nije u usponu. Iako se tehnologije brzo mijenjaju, implementacija istih ne slijedi taj tempo, tako da uvijek postoji potreba za „održavanjem neke stare tehnologije“, koja mladim zaposlenicima nije interesantna, a poslodavcima se ne isplati ulagati u edukaciju mladih za istu. Općenito su mlađi zaposlenici danas (generacija Y) orijentirani na savladavanje što više novog, a stariji na kvalitetno savladavanje već poznatog.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hr-HR" sz="1800" b="1" dirty="0">
                <a:effectLst/>
                <a:latin typeface="Calibri" panose="020F0502020204030204" pitchFamily="34" charset="0"/>
                <a:ea typeface="Calibri" panose="020F0502020204030204" pitchFamily="34" charset="0"/>
                <a:cs typeface="Calibri" panose="020F0502020204030204" pitchFamily="34" charset="0"/>
              </a:rPr>
              <a:t>Fleksibilno radno</a:t>
            </a:r>
            <a:r>
              <a:rPr lang="hr-HR" sz="1800" dirty="0">
                <a:effectLst/>
                <a:latin typeface="Calibri" panose="020F0502020204030204" pitchFamily="34" charset="0"/>
                <a:ea typeface="Calibri" panose="020F0502020204030204" pitchFamily="34" charset="0"/>
                <a:cs typeface="Calibri" panose="020F0502020204030204" pitchFamily="34" charset="0"/>
              </a:rPr>
              <a:t> </a:t>
            </a:r>
            <a:r>
              <a:rPr lang="hr-HR" sz="1800" b="1" dirty="0">
                <a:effectLst/>
                <a:latin typeface="Calibri" panose="020F0502020204030204" pitchFamily="34" charset="0"/>
                <a:ea typeface="Calibri" panose="020F0502020204030204" pitchFamily="34" charset="0"/>
                <a:cs typeface="Calibri" panose="020F0502020204030204" pitchFamily="34" charset="0"/>
              </a:rPr>
              <a:t>vrijeme</a:t>
            </a:r>
            <a:r>
              <a:rPr lang="hr-HR" sz="1800" dirty="0">
                <a:effectLst/>
                <a:latin typeface="Calibri" panose="020F0502020204030204" pitchFamily="34" charset="0"/>
                <a:ea typeface="Calibri" panose="020F0502020204030204" pitchFamily="34" charset="0"/>
                <a:cs typeface="Calibri" panose="020F0502020204030204" pitchFamily="34" charset="0"/>
              </a:rPr>
              <a:t> bi pomoglo kod produženja radnog vijeka i kombiniranja raznih generacija u radnom okruženju. Omogućavanje starijim radnicima da rade djelomično radno vrijeme pripomoglo bi njihovom osjećaju sigurnosti (ekonomske i financijske) i organizacijama omogućilo lakši transfer znanja i poslova na druge zaposlenike.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23</a:t>
            </a:fld>
            <a:endParaRPr lang="hr-HR"/>
          </a:p>
        </p:txBody>
      </p:sp>
    </p:spTree>
    <p:extLst>
      <p:ext uri="{BB962C8B-B14F-4D97-AF65-F5344CB8AC3E}">
        <p14:creationId xmlns:p14="http://schemas.microsoft.com/office/powerpoint/2010/main" val="340960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Danas je jedan od preduvjeta za uspjeh i kompetitivnu prednost - imati radnu snagu koja može odgovoriti na izazove današnjice, ali još više na izazove sutrašnjice.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Kontinuirana edukacija povećava </a:t>
            </a:r>
            <a:r>
              <a:rPr lang="hr-HR" sz="1800" dirty="0" err="1">
                <a:effectLst/>
                <a:latin typeface="Calibri" panose="020F0502020204030204" pitchFamily="34" charset="0"/>
                <a:ea typeface="Calibri" panose="020F0502020204030204" pitchFamily="34" charset="0"/>
                <a:cs typeface="Calibri" panose="020F0502020204030204" pitchFamily="34" charset="0"/>
              </a:rPr>
              <a:t>zapošljivost</a:t>
            </a:r>
            <a:r>
              <a:rPr lang="hr-HR" sz="1800" dirty="0">
                <a:effectLst/>
                <a:latin typeface="Calibri" panose="020F0502020204030204" pitchFamily="34" charset="0"/>
                <a:ea typeface="Calibri" panose="020F0502020204030204" pitchFamily="34" charset="0"/>
                <a:cs typeface="Calibri" panose="020F0502020204030204" pitchFamily="34" charset="0"/>
              </a:rPr>
              <a:t> i omogućava bolje prilike i zaposlenicima i organizacijama. Osnovna pretpostavka za kontinuiranu edukaciju (cjeloživotno učenje) je interes pojedinca i/ili poslodavca za ulaganjem u ljudske potencijale te posljedično tome dužim ostankom ili zadržavanjem radnika na tržištu rada.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24</a:t>
            </a:fld>
            <a:endParaRPr lang="hr-HR"/>
          </a:p>
        </p:txBody>
      </p:sp>
    </p:spTree>
    <p:extLst>
      <p:ext uri="{BB962C8B-B14F-4D97-AF65-F5344CB8AC3E}">
        <p14:creationId xmlns:p14="http://schemas.microsoft.com/office/powerpoint/2010/main" val="225583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Calibri" panose="020F0502020204030204" pitchFamily="34" charset="0"/>
                <a:ea typeface="Calibri" panose="020F0502020204030204" pitchFamily="34" charset="0"/>
                <a:cs typeface="Calibri" panose="020F0502020204030204" pitchFamily="34" charset="0"/>
              </a:rPr>
              <a:t>Dok navedene potrebe možemo ispuniti barem djelomično u radnom okruženju – ostajemo u poslovnom odnosu. Kada navedene potrebe ne možemo dovoljno ispuniti u radnom okruženju – biramo drugo okruženje u kojem ćemo te potrebe moći zadovoljiti. Ovaj način funkcioniranja imaju svi ljudi, neovisno o dobi, spolu, obrazovnom statusu. </a:t>
            </a: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Ekonomsku sigurnost predstavlja stabilan i dostatan novčani prihod (zarada radnika) kojim si radnik može priuštiti zadovoljavanje osnovnih fizioloških potreba (hrana, odjeća) i fizičku sigurnost („krov nad glavom“). Ekonomska sigurnost se odnosi i na psihološku sigurnost da će radnik imati (zadržati) posao ili, ako je potrebno, naći drugi posao.</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Potreba za socijalnim pripadanjem odnosi se na ostvarivanje odnosa koji su važni za dobrobit pojedinca – količinom i kvalitetom. Ova potreba odnosi se na želju za interakcijom, povezanošću s različitim grupama ljudi, osjećajem pripadanja i osjećajem uzajamne brige.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Potreba za osjećajem postignuća odnosi se na osjećaj davanja doprinosa u okruženju u kojem se nalazimo, svrsishodan rad, mogućnost utjecaja na odluke i ishode, kao i osjećaj da okolina cijeni ono što dajemo. Svrsishodan rad omogućava osobi da bude kreativna u doprinosu i posljedično daje osjećaj korisnosti i postignuća. Na taj način osoba ima osjećaj da upravlja vlastitim životom i ostvaruje svoj puni potencijal.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Ukoliko radno okruženje omogućava zadovoljavanje ovih potreba, utoliko je osjećaj kvalitete radnog života veći i radnik je intrinzično motiviran i angažiran (daje veći, kvalitetniji i trajniji doprinos organizaciji).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6</a:t>
            </a:fld>
            <a:endParaRPr lang="hr-HR"/>
          </a:p>
        </p:txBody>
      </p:sp>
    </p:spTree>
    <p:extLst>
      <p:ext uri="{BB962C8B-B14F-4D97-AF65-F5344CB8AC3E}">
        <p14:creationId xmlns:p14="http://schemas.microsoft.com/office/powerpoint/2010/main" val="57872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25</a:t>
            </a:fld>
            <a:endParaRPr lang="hr-HR"/>
          </a:p>
        </p:txBody>
      </p:sp>
    </p:spTree>
    <p:extLst>
      <p:ext uri="{BB962C8B-B14F-4D97-AF65-F5344CB8AC3E}">
        <p14:creationId xmlns:p14="http://schemas.microsoft.com/office/powerpoint/2010/main" val="2059426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u-HU" sz="1800" dirty="0">
                <a:effectLst/>
                <a:latin typeface="Calibri" panose="020F0502020204030204" pitchFamily="34" charset="0"/>
                <a:ea typeface="Calibri" panose="020F0502020204030204" pitchFamily="34" charset="0"/>
                <a:cs typeface="Calibri" panose="020F0502020204030204" pitchFamily="34" charset="0"/>
              </a:rPr>
              <a:t>Da bismo osigurali zaposlenicima navedene kompetencije nužno ih je već pri ulasku na tržište rada i u organizaciju uključiti u programe cjeloživotnog učenja, kako bi stekli naviku rada na vlastitom razvoju. Istu ovu pretpostavku korisno je primijeniti i na trenutnu radnu snagu (ljudski kapital). </a:t>
            </a:r>
            <a:r>
              <a:rPr lang="hr-HR" sz="1800" dirty="0">
                <a:effectLst/>
                <a:latin typeface="Calibri" panose="020F0502020204030204" pitchFamily="34" charset="0"/>
                <a:ea typeface="Calibri" panose="020F0502020204030204" pitchFamily="34" charset="0"/>
                <a:cs typeface="Calibri" panose="020F0502020204030204" pitchFamily="34" charset="0"/>
              </a:rPr>
              <a:t>Mladima za aktivni ulazak na tržište rada trebaju vještine odnosno iskustvo - a to iskustvo mogu lakše i kvalitetnije dobiti kroz program rada sa starijim zaposlenicima – mentorski i trenerski sustavi, pripravništvo.</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Calibri" panose="020F0502020204030204" pitchFamily="34" charset="0"/>
                <a:ea typeface="Calibri" panose="020F0502020204030204" pitchFamily="34" charset="0"/>
              </a:rPr>
              <a:t>U svim sektorima poslovanja vještine se mijenjaju, a u nekima su zahtjevi za promjenom prisutni na dnevnoj bazi. U skladu s tim i odgovaranje na iste mora biti adekvatno. Da bi se moglo uspješno odgovarati na nove i nove izazove koje donosi razvoj tehnologije, promjene u okruženju - kontinuirano obrazovanje, cjeloživotno učenje je nužno. K</a:t>
            </a:r>
            <a:r>
              <a:rPr lang="hr-HR" sz="1800" dirty="0" err="1">
                <a:effectLst/>
                <a:latin typeface="Calibri" panose="020F0502020204030204" pitchFamily="34" charset="0"/>
                <a:ea typeface="Calibri" panose="020F0502020204030204" pitchFamily="34" charset="0"/>
              </a:rPr>
              <a:t>ultura</a:t>
            </a:r>
            <a:r>
              <a:rPr lang="hr-HR" sz="1800" dirty="0">
                <a:effectLst/>
                <a:latin typeface="Calibri" panose="020F0502020204030204" pitchFamily="34" charset="0"/>
                <a:ea typeface="Calibri" panose="020F0502020204030204" pitchFamily="34" charset="0"/>
              </a:rPr>
              <a:t> ulaganja u ljudske potencijale i rad na razvoju karijere zaposlenika, osobito onih koji spadaju u skupinu starijih, u Hrvatskoj je još uvijek slabo razvijena (Hrvatska je jedna od zemalja EU s najnižim udjelom odraslih u edukaciji i treningu </a:t>
            </a:r>
            <a:r>
              <a:rPr lang="hr-HR" sz="1800" dirty="0">
                <a:effectLst/>
                <a:latin typeface="Calibri" panose="020F0502020204030204" pitchFamily="34" charset="0"/>
                <a:ea typeface="Calibri" panose="020F0502020204030204" pitchFamily="34" charset="0"/>
                <a:cs typeface="Calibri" panose="020F0502020204030204" pitchFamily="34" charset="0"/>
              </a:rPr>
              <a:t>Bilo bi korisno da se kroz savjetovanje, ali i neke druge konkretne ekonomske i financijske mjere potiče ulaganje u edukaciju, posebno u edukaciju starijih skupina radnika.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26</a:t>
            </a:fld>
            <a:endParaRPr lang="hr-HR"/>
          </a:p>
        </p:txBody>
      </p:sp>
    </p:spTree>
    <p:extLst>
      <p:ext uri="{BB962C8B-B14F-4D97-AF65-F5344CB8AC3E}">
        <p14:creationId xmlns:p14="http://schemas.microsoft.com/office/powerpoint/2010/main" val="3647978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100"/>
              </a:spcAft>
            </a:pPr>
            <a:r>
              <a:rPr lang="hr-HR" sz="1800" dirty="0">
                <a:effectLst/>
                <a:latin typeface="Calibri" panose="020F0502020204030204" pitchFamily="34" charset="0"/>
                <a:ea typeface="Calibri" panose="020F0502020204030204" pitchFamily="34" charset="0"/>
                <a:cs typeface="Calibri" panose="020F0502020204030204" pitchFamily="34" charset="0"/>
              </a:rPr>
              <a:t>-organizacija internih programa i poticanje zaposlenika na sudjelovanje kroz aktivnu podršku. da bi podrška sudjelovanju radnika u programima bila internalizirana mora bit aktivna i učinkovita, podržana različitim benefitima kao što su primjerice plaćeni dopust za edukaciju, podrška na radnom mjestu u primjeni stečenih znanja, proslava završetka programa i slično.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100"/>
              </a:spcAft>
            </a:pPr>
            <a:r>
              <a:rPr lang="hr-HR" sz="1800" dirty="0">
                <a:effectLst/>
                <a:latin typeface="Calibri" panose="020F0502020204030204" pitchFamily="34" charset="0"/>
                <a:ea typeface="Calibri" panose="020F0502020204030204" pitchFamily="34" charset="0"/>
                <a:cs typeface="Calibri" panose="020F0502020204030204" pitchFamily="34" charset="0"/>
              </a:rPr>
              <a:t>Možda organizacije danas i omogućavaju svim zaposlenicima cjeloživotno učenje, ali koliko su zaposlenici, posebno radnici starije životne dobi, otvoreni i </a:t>
            </a:r>
            <a:r>
              <a:rPr lang="hr-HR" sz="1800" dirty="0" err="1">
                <a:effectLst/>
                <a:latin typeface="Calibri" panose="020F0502020204030204" pitchFamily="34" charset="0"/>
                <a:ea typeface="Calibri" panose="020F0502020204030204" pitchFamily="34" charset="0"/>
                <a:cs typeface="Calibri" panose="020F0502020204030204" pitchFamily="34" charset="0"/>
              </a:rPr>
              <a:t>prijemčljivi</a:t>
            </a:r>
            <a:r>
              <a:rPr lang="hr-HR" sz="1800" dirty="0">
                <a:effectLst/>
                <a:latin typeface="Calibri" panose="020F0502020204030204" pitchFamily="34" charset="0"/>
                <a:ea typeface="Calibri" panose="020F0502020204030204" pitchFamily="34" charset="0"/>
                <a:cs typeface="Calibri" panose="020F0502020204030204" pitchFamily="34" charset="0"/>
              </a:rPr>
              <a:t> za to učenje. Potrebno je da organizacije aktivnije potiču radnike da idu na edukacije. S druge strane organizacijama to nije u interesu jer edukacije koštaju.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100"/>
              </a:spcAft>
            </a:pPr>
            <a:r>
              <a:rPr lang="hr-HR" sz="1800" dirty="0">
                <a:effectLst/>
                <a:latin typeface="Calibri" panose="020F0502020204030204" pitchFamily="34" charset="0"/>
                <a:ea typeface="Calibri" panose="020F0502020204030204" pitchFamily="34" charset="0"/>
                <a:cs typeface="Calibri" panose="020F0502020204030204" pitchFamily="34" charset="0"/>
              </a:rPr>
              <a:t>Posebno ako pogledamo danas kad je ekonomski rast usporen i da su organizacije, ovisno o branši u kojoj djeluju, više ili manje pogođene krizom. Općenito je poznato da u krizi organizacije prvo režu (smanjuju) budžete za edukaciju i dodatne benefite. Budžet edukacije je direktno povezan s mogućnostima cjeloživotnog učenja. </a:t>
            </a: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Kako se zahtjevi za novim vještinama na tržištu rada (uslijed razvoja novih tehnologija) sve češće mijenjaju, dolazi posljedično do sve većih </a:t>
            </a:r>
            <a:r>
              <a:rPr lang="hr-HR" sz="1800" i="1" dirty="0" err="1">
                <a:effectLst/>
                <a:latin typeface="Calibri" panose="020F0502020204030204" pitchFamily="34" charset="0"/>
                <a:ea typeface="Calibri" panose="020F0502020204030204" pitchFamily="34" charset="0"/>
                <a:cs typeface="Calibri" panose="020F0502020204030204" pitchFamily="34" charset="0"/>
              </a:rPr>
              <a:t>gap</a:t>
            </a:r>
            <a:r>
              <a:rPr lang="hr-HR" sz="1800" i="1" dirty="0">
                <a:effectLst/>
                <a:latin typeface="Calibri" panose="020F0502020204030204" pitchFamily="34" charset="0"/>
                <a:ea typeface="Calibri" panose="020F0502020204030204" pitchFamily="34" charset="0"/>
                <a:cs typeface="Calibri" panose="020F0502020204030204" pitchFamily="34" charset="0"/>
              </a:rPr>
              <a:t>-ova</a:t>
            </a:r>
            <a:r>
              <a:rPr lang="hr-HR" sz="1800" dirty="0">
                <a:effectLst/>
                <a:latin typeface="Calibri" panose="020F0502020204030204" pitchFamily="34" charset="0"/>
                <a:ea typeface="Calibri" panose="020F0502020204030204" pitchFamily="34" charset="0"/>
                <a:cs typeface="Calibri" panose="020F0502020204030204" pitchFamily="34" charset="0"/>
              </a:rPr>
              <a:t> u vještinama koje postoje na tržištu rada i koje se traže. I stoga je cjeloživotno učenje nužnost, a ne poželjnost.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Cjeloživotno učenje i usvajanje novih vještina treba postati navika i praksa za radnike svih generacija. Ulaganje u razvoj ne bi trebalo biti samo za mlađe dobne skupine radnika.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1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27</a:t>
            </a:fld>
            <a:endParaRPr lang="hr-HR"/>
          </a:p>
        </p:txBody>
      </p:sp>
    </p:spTree>
    <p:extLst>
      <p:ext uri="{BB962C8B-B14F-4D97-AF65-F5344CB8AC3E}">
        <p14:creationId xmlns:p14="http://schemas.microsoft.com/office/powerpoint/2010/main" val="1871293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A ne mlađe ili starije zaposlenike?</a:t>
            </a:r>
          </a:p>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Ispitanici iz manjih poduzeća (od 11 do 50 zaposlenih) u većom postotku od ispitanika iz mikro, srednjih i velikih poduzeća (manje od 9%) prijavljuju </a:t>
            </a:r>
            <a:r>
              <a:rPr lang="hr-HR" sz="1800" i="1" cap="none" dirty="0">
                <a:effectLst/>
                <a:latin typeface="Calibri" panose="020F0502020204030204" pitchFamily="34" charset="0"/>
                <a:ea typeface="Calibri" panose="020F0502020204030204" pitchFamily="34" charset="0"/>
                <a:cs typeface="Calibri" panose="020F0502020204030204" pitchFamily="34" charset="0"/>
              </a:rPr>
              <a:t>(3)tendenciju zapošljavanja radne snage uglavnom iz redova srednje generacije. </a:t>
            </a: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mlade zaposlenike treba investirati vrijeme i novac kako bi bili kompetentni za samostalno preuzimanje poslova i zadataka; sa starijim zaposlenicima je izazov oko savladavanja novih tehnologija i dodatno motivacije i prilagodbe, no zaposlenici primarne radne dobi su „gotovi radnici“. Nužnost investiranja u razvoj zaposlenika primarne radne dobi je vrlo mala i oni mogu poslove i zadatke svoje struke preuzeti vrlo brzo. Izbjegavaju li poslodavci, biranjem zaposlenika primarne radne dobi, investiranje u razvoj zaposlenika? Ili imaju predrasude i smatraju da su zaposlenici primarne radne dobi produktivniji?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28</a:t>
            </a:fld>
            <a:endParaRPr lang="hr-HR"/>
          </a:p>
        </p:txBody>
      </p:sp>
    </p:spTree>
    <p:extLst>
      <p:ext uri="{BB962C8B-B14F-4D97-AF65-F5344CB8AC3E}">
        <p14:creationId xmlns:p14="http://schemas.microsoft.com/office/powerpoint/2010/main" val="254184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Odluka o ostanku na tržištu rada najviše ovisi o razini kontrole koju ima pojedinac, tako da najveće šanse za dužim ostankom imaju oni koji mogu birati, oni boljeg obrazovanja, zdravlja i općenito socioekonomskog statusa. S druge strane, manje šanse za ostankom općenito imaju oni koji rade prvenstveno zbog loše financijske situacije, s tim da razina izbora, odnosno mogućnost ostanka ovisi i o svim navedenim čimbenicima koji utječu na tržište rada starijih radnika. U Republici Hrvatskoj je za 59% ljudi, u dobi od 50 do 69 godina, glavni razlog za ostanak na tržištu rada bio nedostatni prihod.  Dakle, od tog malog broja ljudi koji ostaju na tržištu rada, većina radi iz financijskih razloga.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285185-161D-4AE0-B633-3885F4F66941}" type="slidenum">
              <a:rPr lang="hr-HR" smtClean="0"/>
              <a:t>29</a:t>
            </a:fld>
            <a:endParaRPr lang="hr-HR"/>
          </a:p>
        </p:txBody>
      </p:sp>
    </p:spTree>
    <p:extLst>
      <p:ext uri="{BB962C8B-B14F-4D97-AF65-F5344CB8AC3E}">
        <p14:creationId xmlns:p14="http://schemas.microsoft.com/office/powerpoint/2010/main" val="413748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72415" algn="just">
              <a:lnSpc>
                <a:spcPct val="115000"/>
              </a:lnSpc>
              <a:spcBef>
                <a:spcPts val="1200"/>
              </a:spcBef>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Svi ispitanici zajedno ocijenili su da im generacijski izazovi (1) i (2) predstavljaju najveći problem; </a:t>
            </a:r>
            <a:r>
              <a:rPr lang="hr-HR" sz="1800" i="1" dirty="0">
                <a:effectLst/>
                <a:latin typeface="Calibri" panose="020F0502020204030204" pitchFamily="34" charset="0"/>
                <a:ea typeface="Calibri" panose="020F0502020204030204" pitchFamily="34" charset="0"/>
                <a:cs typeface="Calibri" panose="020F0502020204030204" pitchFamily="34" charset="0"/>
              </a:rPr>
              <a:t>(1) </a:t>
            </a:r>
            <a:r>
              <a:rPr lang="hr-HR" sz="1800" dirty="0">
                <a:effectLst/>
                <a:latin typeface="Calibri" panose="020F0502020204030204" pitchFamily="34" charset="0"/>
                <a:ea typeface="Calibri" panose="020F0502020204030204" pitchFamily="34" charset="0"/>
                <a:cs typeface="Calibri" panose="020F0502020204030204" pitchFamily="34" charset="0"/>
              </a:rPr>
              <a:t>(22% ispitanika)</a:t>
            </a:r>
            <a:r>
              <a:rPr lang="hr-HR" sz="1800" i="1" dirty="0">
                <a:effectLst/>
                <a:latin typeface="Calibri" panose="020F0502020204030204" pitchFamily="34" charset="0"/>
                <a:ea typeface="Calibri" panose="020F0502020204030204" pitchFamily="34" charset="0"/>
                <a:cs typeface="Calibri" panose="020F0502020204030204" pitchFamily="34" charset="0"/>
              </a:rPr>
              <a:t> (2). </a:t>
            </a:r>
            <a:r>
              <a:rPr lang="hr-HR" sz="1800" dirty="0">
                <a:effectLst/>
                <a:latin typeface="Calibri" panose="020F0502020204030204" pitchFamily="34" charset="0"/>
                <a:ea typeface="Calibri" panose="020F0502020204030204" pitchFamily="34" charset="0"/>
                <a:cs typeface="Calibri" panose="020F0502020204030204" pitchFamily="34" charset="0"/>
              </a:rPr>
              <a:t>(24,2% ispitanika).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S generacijskim izazovom (5) čak 92% organizacija ili nema problem ili se s njim uspješno nose: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No gledajući općenito generacijske izazove najveći broj ispitanika je na upit o prisutnosti izazova odgovorio: </a:t>
            </a:r>
            <a:r>
              <a:rPr lang="hr-HR" sz="1800" i="1" dirty="0">
                <a:effectLst/>
                <a:latin typeface="Calibri" panose="020F0502020204030204" pitchFamily="34" charset="0"/>
                <a:ea typeface="Calibri" panose="020F0502020204030204" pitchFamily="34" charset="0"/>
                <a:cs typeface="Calibri" panose="020F0502020204030204" pitchFamily="34" charset="0"/>
              </a:rPr>
              <a:t>uopće nemamo problem s time</a:t>
            </a:r>
            <a:r>
              <a:rPr lang="hr-HR" sz="1800" dirty="0">
                <a:effectLst/>
                <a:latin typeface="Calibri" panose="020F0502020204030204" pitchFamily="34" charset="0"/>
                <a:ea typeface="Calibri" panose="020F0502020204030204" pitchFamily="34" charset="0"/>
                <a:cs typeface="Calibri" panose="020F0502020204030204" pitchFamily="34" charset="0"/>
              </a:rPr>
              <a:t> ili </a:t>
            </a:r>
            <a:r>
              <a:rPr lang="hr-HR" sz="1800" i="1" dirty="0">
                <a:effectLst/>
                <a:latin typeface="Calibri" panose="020F0502020204030204" pitchFamily="34" charset="0"/>
                <a:ea typeface="Calibri" panose="020F0502020204030204" pitchFamily="34" charset="0"/>
                <a:cs typeface="Calibri" panose="020F0502020204030204" pitchFamily="34" charset="0"/>
              </a:rPr>
              <a:t>imamo mali problem s time.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R="272415"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Ako organizacije imaju problem s generacijskim izazovom onda je to izazov (2)</a:t>
            </a:r>
            <a:r>
              <a:rPr lang="hr-HR" sz="1800" i="1" dirty="0">
                <a:effectLst/>
                <a:latin typeface="Calibri" panose="020F0502020204030204" pitchFamily="34" charset="0"/>
                <a:ea typeface="Calibri" panose="020F0502020204030204" pitchFamily="34" charset="0"/>
                <a:cs typeface="Calibri" panose="020F0502020204030204" pitchFamily="34" charset="0"/>
              </a:rPr>
              <a:t>Mlađim generacijama atraktivnije su poslovne prilike u inozemstvu, nego građenje karijere u domovini, </a:t>
            </a:r>
            <a:r>
              <a:rPr lang="hr-HR" sz="1800" dirty="0">
                <a:effectLst/>
                <a:latin typeface="Calibri" panose="020F0502020204030204" pitchFamily="34" charset="0"/>
                <a:ea typeface="Calibri" panose="020F0502020204030204" pitchFamily="34" charset="0"/>
                <a:cs typeface="Calibri" panose="020F0502020204030204" pitchFamily="34" charset="0"/>
              </a:rPr>
              <a:t>ali taj izazov predstavlja problem za ukupno 44% ispitanika/organizacija od kojih se čak 50% njih s tim izazovom uspješno nosi.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8</a:t>
            </a:fld>
            <a:endParaRPr lang="hr-HR"/>
          </a:p>
        </p:txBody>
      </p:sp>
    </p:spTree>
    <p:extLst>
      <p:ext uri="{BB962C8B-B14F-4D97-AF65-F5344CB8AC3E}">
        <p14:creationId xmlns:p14="http://schemas.microsoft.com/office/powerpoint/2010/main" val="186528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9</a:t>
            </a:fld>
            <a:endParaRPr lang="hr-HR"/>
          </a:p>
        </p:txBody>
      </p:sp>
    </p:spTree>
    <p:extLst>
      <p:ext uri="{BB962C8B-B14F-4D97-AF65-F5344CB8AC3E}">
        <p14:creationId xmlns:p14="http://schemas.microsoft.com/office/powerpoint/2010/main" val="90444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10</a:t>
            </a:fld>
            <a:endParaRPr lang="hr-HR"/>
          </a:p>
        </p:txBody>
      </p:sp>
    </p:spTree>
    <p:extLst>
      <p:ext uri="{BB962C8B-B14F-4D97-AF65-F5344CB8AC3E}">
        <p14:creationId xmlns:p14="http://schemas.microsoft.com/office/powerpoint/2010/main" val="114647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A ne mlađe ili starije zaposlenike?</a:t>
            </a:r>
          </a:p>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Ispitanici iz manjih poduzeća (od 11 do 50 zaposlenih) u većom postotku od ispitanika iz mikro, srednjih i velikih poduzeća (manje od 9%) prijavljuju </a:t>
            </a:r>
            <a:r>
              <a:rPr lang="hr-HR" sz="1800" i="1" cap="none" dirty="0">
                <a:effectLst/>
                <a:latin typeface="Calibri" panose="020F0502020204030204" pitchFamily="34" charset="0"/>
                <a:ea typeface="Calibri" panose="020F0502020204030204" pitchFamily="34" charset="0"/>
                <a:cs typeface="Calibri" panose="020F0502020204030204" pitchFamily="34" charset="0"/>
              </a:rPr>
              <a:t>(3)tendenciju zapošljavanja radne snage uglavnom iz redova srednje generacije. </a:t>
            </a: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mlade zaposlenike treba investirati vrijeme i novac kako bi bili kompetentni za samostalno preuzimanje poslova i zadataka; sa starijim zaposlenicima je izazov oko savladavanja novih tehnologija i dodatno motivacije i prilagodbe, no zaposlenici primarne radne dobi su „gotovi radnici“. Nužnost investiranja u razvoj zaposlenika primarne radne dobi je vrlo mala i oni mogu poslove i zadatke svoje struke preuzeti vrlo brzo. Izbjegavaju li poslodavci, biranjem zaposlenika primarne radne dobi, investiranje u razvoj zaposlenika? Ili imaju predrasude i smatraju da su zaposlenici primarne radne dobi produktivniji?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11</a:t>
            </a:fld>
            <a:endParaRPr lang="hr-HR"/>
          </a:p>
        </p:txBody>
      </p:sp>
    </p:spTree>
    <p:extLst>
      <p:ext uri="{BB962C8B-B14F-4D97-AF65-F5344CB8AC3E}">
        <p14:creationId xmlns:p14="http://schemas.microsoft.com/office/powerpoint/2010/main" val="253793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A ne mlađe ili starije zaposlenike?</a:t>
            </a:r>
          </a:p>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Ispitanici iz manjih poduzeća (od 11 do 50 zaposlenih) u većom postotku od ispitanika iz mikro, srednjih i velikih poduzeća (manje od 9%) prijavljuju </a:t>
            </a:r>
            <a:r>
              <a:rPr lang="hr-HR" sz="1800" i="1" cap="none" dirty="0">
                <a:effectLst/>
                <a:latin typeface="Calibri" panose="020F0502020204030204" pitchFamily="34" charset="0"/>
                <a:ea typeface="Calibri" panose="020F0502020204030204" pitchFamily="34" charset="0"/>
                <a:cs typeface="Calibri" panose="020F0502020204030204" pitchFamily="34" charset="0"/>
              </a:rPr>
              <a:t>(3)tendenciju zapošljavanja radne snage uglavnom iz redova srednje generacije. </a:t>
            </a:r>
          </a:p>
          <a:p>
            <a:pPr>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U mlade zaposlenike treba investirati vrijeme i novac kako bi bili kompetentni za samostalno preuzimanje poslova i zadataka; sa starijim zaposlenicima je izazov oko savladavanja novih tehnologija i dodatno motivacije i prilagodbe, no zaposlenici primarne radne dobi su „gotovi radnici“. Nužnost investiranja u razvoj zaposlenika primarne radne dobi je vrlo mala i oni mogu poslove i zadatke svoje struke preuzeti vrlo brzo. Izbjegavaju li poslodavci, biranjem zaposlenika primarne radne dobi, investiranje u razvoj zaposlenika? Ili imaju predrasude i smatraju da su zaposlenici primarne radne dobi produktivniji?</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12</a:t>
            </a:fld>
            <a:endParaRPr lang="hr-HR"/>
          </a:p>
        </p:txBody>
      </p:sp>
    </p:spTree>
    <p:extLst>
      <p:ext uri="{BB962C8B-B14F-4D97-AF65-F5344CB8AC3E}">
        <p14:creationId xmlns:p14="http://schemas.microsoft.com/office/powerpoint/2010/main" val="119577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100"/>
              </a:spcAft>
            </a:pPr>
            <a:r>
              <a:rPr lang="hr-HR" sz="1800" dirty="0">
                <a:effectLst/>
                <a:latin typeface="Calibri" panose="020F0502020204030204" pitchFamily="34" charset="0"/>
                <a:ea typeface="Calibri" panose="020F0502020204030204" pitchFamily="34" charset="0"/>
                <a:cs typeface="Calibri" panose="020F0502020204030204" pitchFamily="34" charset="0"/>
              </a:rPr>
              <a:t>No moramo postaviti pitanje što točno konstrukcija „dovoljno podupire proces“ znači.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100"/>
              </a:spcAft>
            </a:pPr>
            <a:r>
              <a:rPr lang="hr-HR" sz="1800" dirty="0">
                <a:effectLst/>
                <a:latin typeface="Calibri" panose="020F0502020204030204" pitchFamily="34" charset="0"/>
                <a:ea typeface="Calibri" panose="020F0502020204030204" pitchFamily="34" charset="0"/>
                <a:cs typeface="Calibri" panose="020F0502020204030204" pitchFamily="34" charset="0"/>
              </a:rPr>
              <a:t>Organizacija može pružati potporu procesu cjeloživotnog učenja koje se događa van organizacije, ali veća podrška bi svakako bila da organizacije aktivno sudjeluju u organizaciji programa cjeloživotnog učenja ili da, ne samo, omogućavaju radnicima pohađanje takvog programa već da ih i aktivno potiču i usmjeravaju prema istom.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Preko 80% organizacija obuhvaćenih ovim istraživanjem počelo je primjenjivati barem jedan od elemenata cjeloživotnog učenja.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Najveći broj organizacija primjenjuje element </a:t>
            </a:r>
            <a:r>
              <a:rPr lang="hr-HR" sz="1800" i="1" dirty="0">
                <a:effectLst/>
                <a:latin typeface="Calibri" panose="020F0502020204030204" pitchFamily="34" charset="0"/>
                <a:ea typeface="Calibri" panose="020F0502020204030204" pitchFamily="34" charset="0"/>
                <a:cs typeface="Calibri" panose="020F0502020204030204" pitchFamily="34" charset="0"/>
              </a:rPr>
              <a:t>(3)Motiviranje zaposlenika za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Preko 74% organizacija primjenjuje element </a:t>
            </a:r>
            <a:r>
              <a:rPr lang="hr-HR" sz="1800" i="1" dirty="0">
                <a:effectLst/>
                <a:latin typeface="Calibri" panose="020F0502020204030204" pitchFamily="34" charset="0"/>
                <a:ea typeface="Calibri" panose="020F0502020204030204" pitchFamily="34" charset="0"/>
                <a:cs typeface="Calibri" panose="020F0502020204030204" pitchFamily="34" charset="0"/>
              </a:rPr>
              <a:t>(1)Obuka zaposlenika svih dobnih skupina s ciljem održavanja i daljnjeg razvoja potrebnih znanja i vještina tijekom cijele karijere</a:t>
            </a:r>
            <a:r>
              <a:rPr lang="hr-HR" sz="1800" dirty="0">
                <a:effectLst/>
                <a:latin typeface="Calibri" panose="020F0502020204030204" pitchFamily="34" charset="0"/>
                <a:ea typeface="Calibri" panose="020F0502020204030204" pitchFamily="34" charset="0"/>
                <a:cs typeface="Calibri" panose="020F0502020204030204" pitchFamily="34" charset="0"/>
              </a:rPr>
              <a:t> i element </a:t>
            </a:r>
            <a:r>
              <a:rPr lang="hr-HR" sz="1800" i="1" dirty="0">
                <a:effectLst/>
                <a:latin typeface="Calibri" panose="020F0502020204030204" pitchFamily="34" charset="0"/>
                <a:ea typeface="Calibri" panose="020F0502020204030204" pitchFamily="34" charset="0"/>
                <a:cs typeface="Calibri" panose="020F0502020204030204" pitchFamily="34" charset="0"/>
              </a:rPr>
              <a:t>(4)Poslodavci bi trebali razmotriti aspekte upravljanja različitim dobnim skupinama pri osmišljavanju stručnog usavršavanja </a:t>
            </a:r>
            <a:r>
              <a:rPr lang="hr-HR" sz="1800" dirty="0">
                <a:effectLst/>
                <a:latin typeface="Calibri" panose="020F0502020204030204" pitchFamily="34" charset="0"/>
                <a:ea typeface="Calibri" panose="020F0502020204030204" pitchFamily="34" charset="0"/>
                <a:cs typeface="Calibri" panose="020F0502020204030204" pitchFamily="34" charset="0"/>
              </a:rPr>
              <a:t>cjeloživotnog učenja.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Element </a:t>
            </a:r>
            <a:r>
              <a:rPr lang="hr-HR" sz="1800" i="1" dirty="0">
                <a:effectLst/>
                <a:latin typeface="Calibri" panose="020F0502020204030204" pitchFamily="34" charset="0"/>
                <a:ea typeface="Calibri" panose="020F0502020204030204" pitchFamily="34" charset="0"/>
                <a:cs typeface="Calibri" panose="020F0502020204030204" pitchFamily="34" charset="0"/>
              </a:rPr>
              <a:t>(2)Promoviranja personaliziranih planova za razvoj karijere </a:t>
            </a:r>
            <a:r>
              <a:rPr lang="hr-HR" sz="1800" dirty="0">
                <a:effectLst/>
                <a:latin typeface="Calibri" panose="020F0502020204030204" pitchFamily="34" charset="0"/>
                <a:ea typeface="Calibri" panose="020F0502020204030204" pitchFamily="34" charset="0"/>
                <a:cs typeface="Calibri" panose="020F0502020204030204" pitchFamily="34" charset="0"/>
              </a:rPr>
              <a:t>primjenjuje najmanji broj organizacija – svega nešto više od 50%.</a:t>
            </a: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Organizacije u stranom ili miješanom vlasništvu imaju ujednačenu primjenu sva 4 elementa cjeloživotnog učenja (od 67% do 79%), dok organizacije u domaćem vlasništvu najmanje koriste element </a:t>
            </a:r>
            <a:r>
              <a:rPr lang="hr-HR" sz="1800" i="1" dirty="0">
                <a:effectLst/>
                <a:latin typeface="Calibri" panose="020F0502020204030204" pitchFamily="34" charset="0"/>
                <a:ea typeface="Calibri" panose="020F0502020204030204" pitchFamily="34" charset="0"/>
                <a:cs typeface="Calibri" panose="020F0502020204030204" pitchFamily="34" charset="0"/>
              </a:rPr>
              <a:t>(2)Promoviranja personaliziranih planova za razvoj karijere</a:t>
            </a:r>
            <a:r>
              <a:rPr lang="hr-HR" sz="1800" dirty="0">
                <a:effectLst/>
                <a:latin typeface="Calibri" panose="020F0502020204030204" pitchFamily="34" charset="0"/>
                <a:ea typeface="Calibri" panose="020F0502020204030204" pitchFamily="34" charset="0"/>
                <a:cs typeface="Calibri" panose="020F0502020204030204" pitchFamily="34" charset="0"/>
              </a:rPr>
              <a:t> (svega 40%).</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Velike organizacije najviše koriste element </a:t>
            </a:r>
            <a:r>
              <a:rPr lang="hr-HR" sz="1800" i="1" dirty="0">
                <a:effectLst/>
                <a:latin typeface="Calibri" panose="020F0502020204030204" pitchFamily="34" charset="0"/>
                <a:ea typeface="Calibri" panose="020F0502020204030204" pitchFamily="34" charset="0"/>
                <a:cs typeface="Calibri" panose="020F0502020204030204" pitchFamily="34" charset="0"/>
              </a:rPr>
              <a:t>(4)Poslodavci bi trebali razmotriti aspekte upravljanja različitim dobnim skupinama pri osmišljavanju stručnog usavršavanja </a:t>
            </a:r>
            <a:r>
              <a:rPr lang="hr-HR" sz="1800" dirty="0">
                <a:effectLst/>
                <a:latin typeface="Calibri" panose="020F0502020204030204" pitchFamily="34" charset="0"/>
                <a:ea typeface="Calibri" panose="020F0502020204030204" pitchFamily="34" charset="0"/>
                <a:cs typeface="Calibri" panose="020F0502020204030204" pitchFamily="34" charset="0"/>
              </a:rPr>
              <a:t>– preko 80%, dok organizacije srednje veličine najviše koriste element cjeloživotnog učenja </a:t>
            </a:r>
            <a:r>
              <a:rPr lang="hr-HR" sz="1800" i="1" dirty="0">
                <a:effectLst/>
                <a:latin typeface="Calibri" panose="020F0502020204030204" pitchFamily="34" charset="0"/>
                <a:ea typeface="Calibri" panose="020F0502020204030204" pitchFamily="34" charset="0"/>
                <a:cs typeface="Calibri" panose="020F0502020204030204" pitchFamily="34" charset="0"/>
              </a:rPr>
              <a:t>(1)Obuka zaposlenika svih dobnih skupina s ciljem održavanja i daljnjeg razvoja potrebnih znanja i vještina tijekom cijele karijere</a:t>
            </a:r>
            <a:r>
              <a:rPr lang="hr-HR" sz="1800" dirty="0">
                <a:effectLst/>
                <a:latin typeface="Calibri" panose="020F0502020204030204" pitchFamily="34" charset="0"/>
                <a:ea typeface="Calibri" panose="020F0502020204030204" pitchFamily="34" charset="0"/>
                <a:cs typeface="Calibri" panose="020F0502020204030204" pitchFamily="34" charset="0"/>
              </a:rPr>
              <a:t> – čak 93%.</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I male i mikro organizacije kao element cjeloživotnog učenja prvenstveno koriste </a:t>
            </a:r>
            <a:r>
              <a:rPr lang="hr-HR" sz="1800" i="1" dirty="0">
                <a:effectLst/>
                <a:latin typeface="Calibri" panose="020F0502020204030204" pitchFamily="34" charset="0"/>
                <a:ea typeface="Calibri" panose="020F0502020204030204" pitchFamily="34" charset="0"/>
                <a:cs typeface="Calibri" panose="020F0502020204030204" pitchFamily="34" charset="0"/>
              </a:rPr>
              <a:t>(3)Motiviranje zaposlenika za usvajanjem novih tehnologija, s posebnim naglaskom na razvoj njihovih digitalnih kompetencija</a:t>
            </a:r>
            <a:r>
              <a:rPr lang="hr-HR" sz="1800" dirty="0">
                <a:effectLst/>
                <a:latin typeface="Calibri" panose="020F0502020204030204" pitchFamily="34" charset="0"/>
                <a:ea typeface="Calibri" panose="020F0502020204030204" pitchFamily="34" charset="0"/>
                <a:cs typeface="Calibri" panose="020F0502020204030204" pitchFamily="34" charset="0"/>
              </a:rPr>
              <a:t> – preko 81%.</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13</a:t>
            </a:fld>
            <a:endParaRPr lang="hr-HR"/>
          </a:p>
        </p:txBody>
      </p:sp>
    </p:spTree>
    <p:extLst>
      <p:ext uri="{BB962C8B-B14F-4D97-AF65-F5344CB8AC3E}">
        <p14:creationId xmlns:p14="http://schemas.microsoft.com/office/powerpoint/2010/main" val="212353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hr-HR" sz="1800" dirty="0">
                <a:effectLst/>
                <a:latin typeface="Calibri" panose="020F0502020204030204" pitchFamily="34" charset="0"/>
                <a:ea typeface="Calibri" panose="020F0502020204030204" pitchFamily="34" charset="0"/>
                <a:cs typeface="Calibri" panose="020F0502020204030204" pitchFamily="34" charset="0"/>
              </a:rPr>
              <a:t>Najvažnijim resursima za upravljanje među-generacijskim izazovima, i nacionalnim resursima i EU resursima, organizacije smatraju savjetodavne resurse. Nakon savjetodavnih resursa preferiraju financijske resurse, a tek zatim tehničke resurse. Svega 6% ispitanika smatraju da njihove organizacije ne trebaju ništa od navedenih resursa za savladavanje među-generacijskih izazova i </a:t>
            </a:r>
            <a:r>
              <a:rPr lang="hr-HR" sz="1800" i="1" dirty="0">
                <a:effectLst/>
                <a:latin typeface="Calibri" panose="020F0502020204030204" pitchFamily="34" charset="0"/>
                <a:ea typeface="Calibri" panose="020F0502020204030204" pitchFamily="34" charset="0"/>
                <a:cs typeface="Calibri" panose="020F0502020204030204" pitchFamily="34" charset="0"/>
              </a:rPr>
              <a:t>Age management</a:t>
            </a:r>
            <a:r>
              <a:rPr lang="hr-HR" sz="1800" dirty="0">
                <a:effectLst/>
                <a:latin typeface="Calibri" panose="020F0502020204030204" pitchFamily="34" charset="0"/>
                <a:ea typeface="Calibri" panose="020F0502020204030204" pitchFamily="34" charset="0"/>
                <a:cs typeface="Calibri" panose="020F0502020204030204" pitchFamily="34" charset="0"/>
              </a:rPr>
              <a:t>.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6B285185-161D-4AE0-B633-3885F4F66941}" type="slidenum">
              <a:rPr lang="hr-HR" smtClean="0"/>
              <a:t>14</a:t>
            </a:fld>
            <a:endParaRPr lang="hr-HR"/>
          </a:p>
        </p:txBody>
      </p:sp>
    </p:spTree>
    <p:extLst>
      <p:ext uri="{BB962C8B-B14F-4D97-AF65-F5344CB8AC3E}">
        <p14:creationId xmlns:p14="http://schemas.microsoft.com/office/powerpoint/2010/main" val="4228974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9B492-035A-4F1E-92DF-B864DE297250}" type="datetimeFigureOut">
              <a:rPr lang="hr-HR" smtClean="0"/>
              <a:t>21.12.2020.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174778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1358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187258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722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285543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79B492-035A-4F1E-92DF-B864DE297250}" type="datetimeFigureOut">
              <a:rPr lang="hr-HR" smtClean="0"/>
              <a:t>21.12.2020.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1878276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79B492-035A-4F1E-92DF-B864DE297250}" type="datetimeFigureOut">
              <a:rPr lang="hr-HR" smtClean="0"/>
              <a:t>21.12.2020.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294305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9B492-035A-4F1E-92DF-B864DE297250}" type="datetimeFigureOut">
              <a:rPr lang="hr-HR" smtClean="0"/>
              <a:t>21.12.2020.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5497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9B492-035A-4F1E-92DF-B864DE297250}" type="datetimeFigureOut">
              <a:rPr lang="hr-HR" smtClean="0"/>
              <a:t>21.12.2020.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48309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2740-EB97-4904-BE10-866391064E44}"/>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64E3DE19-1DA5-4E92-8B9E-EE4EB1695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2A31394C-0990-4BA8-8347-D7D47C09254E}"/>
              </a:ext>
            </a:extLst>
          </p:cNvPr>
          <p:cNvSpPr>
            <a:spLocks noGrp="1"/>
          </p:cNvSpPr>
          <p:nvPr>
            <p:ph type="dt" sz="half" idx="10"/>
          </p:nvPr>
        </p:nvSpPr>
        <p:spPr/>
        <p:txBody>
          <a:bodyPr/>
          <a:lstStyle/>
          <a:p>
            <a:fld id="{6279B492-035A-4F1E-92DF-B864DE297250}" type="datetimeFigureOut">
              <a:rPr lang="hr-HR" smtClean="0"/>
              <a:t>21.12.2020.</a:t>
            </a:fld>
            <a:endParaRPr lang="hr-HR"/>
          </a:p>
        </p:txBody>
      </p:sp>
      <p:sp>
        <p:nvSpPr>
          <p:cNvPr id="5" name="Footer Placeholder 4">
            <a:extLst>
              <a:ext uri="{FF2B5EF4-FFF2-40B4-BE49-F238E27FC236}">
                <a16:creationId xmlns:a16="http://schemas.microsoft.com/office/drawing/2014/main" id="{F8B92235-BFAB-44D5-8AB6-257518646D9F}"/>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8B6A843-63A8-4D0D-A4ED-810254878098}"/>
              </a:ext>
            </a:extLst>
          </p:cNvPr>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9743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9B492-035A-4F1E-92DF-B864DE297250}" type="datetimeFigureOut">
              <a:rPr lang="hr-HR" smtClean="0"/>
              <a:t>21.12.2020.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271459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9B492-035A-4F1E-92DF-B864DE297250}" type="datetimeFigureOut">
              <a:rPr lang="hr-HR" smtClean="0"/>
              <a:t>21.12.2020.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163451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56994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9B492-035A-4F1E-92DF-B864DE297250}" type="datetimeFigureOut">
              <a:rPr lang="hr-HR" smtClean="0"/>
              <a:t>21.12.2020.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25461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9B492-035A-4F1E-92DF-B864DE297250}" type="datetimeFigureOut">
              <a:rPr lang="hr-HR" smtClean="0"/>
              <a:t>21.12.2020.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258979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279B492-035A-4F1E-92DF-B864DE297250}" type="datetimeFigureOut">
              <a:rPr lang="hr-HR" smtClean="0"/>
              <a:t>21.12.2020.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14535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385431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9B492-035A-4F1E-92DF-B864DE297250}" type="datetimeFigureOut">
              <a:rPr lang="hr-HR" smtClean="0"/>
              <a:t>21.12.2020.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655711D-3419-40E9-AA37-9E63918C55F7}" type="slidenum">
              <a:rPr lang="hr-HR" smtClean="0"/>
              <a:t>‹#›</a:t>
            </a:fld>
            <a:endParaRPr lang="hr-HR"/>
          </a:p>
        </p:txBody>
      </p:sp>
    </p:spTree>
    <p:extLst>
      <p:ext uri="{BB962C8B-B14F-4D97-AF65-F5344CB8AC3E}">
        <p14:creationId xmlns:p14="http://schemas.microsoft.com/office/powerpoint/2010/main" val="42683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79B492-035A-4F1E-92DF-B864DE297250}" type="datetimeFigureOut">
              <a:rPr lang="hr-HR" smtClean="0"/>
              <a:t>21.12.2020.</a:t>
            </a:fld>
            <a:endParaRPr lang="hr-H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r-H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655711D-3419-40E9-AA37-9E63918C55F7}" type="slidenum">
              <a:rPr lang="hr-HR" smtClean="0"/>
              <a:t>‹#›</a:t>
            </a:fld>
            <a:endParaRPr lang="hr-HR"/>
          </a:p>
        </p:txBody>
      </p:sp>
    </p:spTree>
    <p:extLst>
      <p:ext uri="{BB962C8B-B14F-4D97-AF65-F5344CB8AC3E}">
        <p14:creationId xmlns:p14="http://schemas.microsoft.com/office/powerpoint/2010/main" val="248339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zs.hr/Hrv/important/Interesting/articles/Demografski%20trendovi.htm"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6" name="Picture 15">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8" name="Picture 17">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a:extLst>
              <a:ext uri="{FF2B5EF4-FFF2-40B4-BE49-F238E27FC236}">
                <a16:creationId xmlns:a16="http://schemas.microsoft.com/office/drawing/2014/main" id="{5407FE5D-3756-4728-BE70-7A53EB0409DA}"/>
              </a:ext>
            </a:extLst>
          </p:cNvPr>
          <p:cNvSpPr>
            <a:spLocks noGrp="1"/>
          </p:cNvSpPr>
          <p:nvPr>
            <p:ph type="ctrTitle"/>
          </p:nvPr>
        </p:nvSpPr>
        <p:spPr>
          <a:xfrm>
            <a:off x="1835233" y="1124126"/>
            <a:ext cx="8689976" cy="1520676"/>
          </a:xfrm>
        </p:spPr>
        <p:txBody>
          <a:bodyPr>
            <a:normAutofit/>
          </a:bodyPr>
          <a:lstStyle/>
          <a:p>
            <a:r>
              <a:rPr lang="hr-HR"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AGEGAP</a:t>
            </a:r>
          </a:p>
        </p:txBody>
      </p:sp>
      <p:sp>
        <p:nvSpPr>
          <p:cNvPr id="3" name="Subtitle 2">
            <a:extLst>
              <a:ext uri="{FF2B5EF4-FFF2-40B4-BE49-F238E27FC236}">
                <a16:creationId xmlns:a16="http://schemas.microsoft.com/office/drawing/2014/main" id="{D3A5BBF4-A96A-44B1-847B-560AE9A6B0E7}"/>
              </a:ext>
            </a:extLst>
          </p:cNvPr>
          <p:cNvSpPr>
            <a:spLocks noGrp="1"/>
          </p:cNvSpPr>
          <p:nvPr>
            <p:ph type="subTitle" idx="1"/>
          </p:nvPr>
        </p:nvSpPr>
        <p:spPr>
          <a:xfrm>
            <a:off x="1835233" y="3013746"/>
            <a:ext cx="8689976" cy="1520676"/>
          </a:xfrm>
        </p:spPr>
        <p:txBody>
          <a:bodyPr>
            <a:normAutofit fontScale="77500" lnSpcReduction="20000"/>
          </a:bodyPr>
          <a:lstStyle/>
          <a:p>
            <a:pPr>
              <a:lnSpc>
                <a:spcPct val="115000"/>
              </a:lnSpc>
              <a:spcAft>
                <a:spcPts val="800"/>
              </a:spcAft>
            </a:pPr>
            <a:r>
              <a:rPr lang="en-GB" sz="28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Razvoj</a:t>
            </a:r>
            <a:r>
              <a:rPr lang="en-GB"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inicijativa</a:t>
            </a:r>
            <a:r>
              <a:rPr lang="en-GB"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za </a:t>
            </a:r>
            <a:r>
              <a:rPr lang="en-GB" sz="28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uspješno</a:t>
            </a:r>
            <a:r>
              <a:rPr lang="en-GB"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upravljanje</a:t>
            </a:r>
            <a:r>
              <a:rPr lang="en-GB"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hr-HR"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n-GB" sz="28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među-generacijskim</a:t>
            </a:r>
            <a:r>
              <a:rPr lang="en-GB"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izazovima</a:t>
            </a:r>
            <a:r>
              <a:rPr lang="en-GB"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hr-HR" sz="2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n-GB" sz="2400" i="1"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Age management</a:t>
            </a:r>
            <a:endParaRPr lang="hr-HR" i="1"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6522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Izazovi Age managementa</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96767" y="1173768"/>
            <a:ext cx="11146054" cy="4051378"/>
          </a:xfrm>
        </p:spPr>
        <p:txBody>
          <a:bodyPr>
            <a:normAutofit fontScale="85000" lnSpcReduction="20000"/>
          </a:bodyPr>
          <a:lstStyle/>
          <a:p>
            <a:pPr>
              <a:lnSpc>
                <a:spcPct val="115000"/>
              </a:lnSpc>
              <a:spcAft>
                <a:spcPts val="800"/>
              </a:spcAft>
            </a:pPr>
            <a:r>
              <a:rPr lang="hr-HR" sz="1600" cap="none" dirty="0">
                <a:effectLst/>
                <a:latin typeface="Calibri" panose="020F0502020204030204" pitchFamily="34" charset="0"/>
                <a:ea typeface="Calibri" panose="020F0502020204030204" pitchFamily="34" charset="0"/>
                <a:cs typeface="Calibri" panose="020F0502020204030204" pitchFamily="34" charset="0"/>
              </a:rPr>
              <a:t>33% svih ispitanika navodi da njihove organizacije imaju veći izazov s nalaženjem radne snage na tržištu rada nego s među-generacijskom suradnjom odnosno </a:t>
            </a:r>
            <a:r>
              <a:rPr lang="hr-HR" sz="1600" i="1" cap="none" dirty="0">
                <a:effectLst/>
                <a:latin typeface="Calibri" panose="020F0502020204030204" pitchFamily="34" charset="0"/>
                <a:ea typeface="Calibri" panose="020F0502020204030204" pitchFamily="34" charset="0"/>
                <a:cs typeface="Calibri" panose="020F0502020204030204" pitchFamily="34" charset="0"/>
              </a:rPr>
              <a:t>age managementom</a:t>
            </a:r>
            <a:r>
              <a:rPr lang="hr-HR" sz="1600" cap="none" dirty="0">
                <a:effectLst/>
                <a:latin typeface="Calibri" panose="020F0502020204030204" pitchFamily="34" charset="0"/>
                <a:ea typeface="Calibri" panose="020F0502020204030204" pitchFamily="34" charset="0"/>
                <a:cs typeface="Calibri" panose="020F0502020204030204" pitchFamily="34" charset="0"/>
              </a:rPr>
              <a:t>.</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600" cap="none" dirty="0">
                <a:effectLst/>
                <a:latin typeface="Calibri" panose="020F0502020204030204" pitchFamily="34" charset="0"/>
                <a:ea typeface="Calibri" panose="020F0502020204030204" pitchFamily="34" charset="0"/>
                <a:cs typeface="Calibri" panose="020F0502020204030204" pitchFamily="34" charset="0"/>
              </a:rPr>
              <a:t>33% ispitanika navodi da se u njihovim organizacijama izazovi </a:t>
            </a:r>
            <a:r>
              <a:rPr lang="hr-HR" sz="1600" i="1" cap="none" dirty="0">
                <a:effectLst/>
                <a:latin typeface="Calibri" panose="020F0502020204030204" pitchFamily="34" charset="0"/>
                <a:ea typeface="Calibri" panose="020F0502020204030204" pitchFamily="34" charset="0"/>
                <a:cs typeface="Calibri" panose="020F0502020204030204" pitchFamily="34" charset="0"/>
              </a:rPr>
              <a:t>age managementa</a:t>
            </a:r>
            <a:r>
              <a:rPr lang="hr-HR" sz="1600" cap="none" dirty="0">
                <a:effectLst/>
                <a:latin typeface="Calibri" panose="020F0502020204030204" pitchFamily="34" charset="0"/>
                <a:ea typeface="Calibri" panose="020F0502020204030204" pitchFamily="34" charset="0"/>
                <a:cs typeface="Calibri" panose="020F0502020204030204" pitchFamily="34" charset="0"/>
              </a:rPr>
              <a:t> još nisu pojavili odnosno da izazovi među-generacijske suradnje, iako su prisutni i važni, još nisu istaknuti. </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600" cap="none" dirty="0">
                <a:effectLst/>
                <a:latin typeface="Calibri" panose="020F0502020204030204" pitchFamily="34" charset="0"/>
                <a:ea typeface="Calibri" panose="020F0502020204030204" pitchFamily="34" charset="0"/>
                <a:cs typeface="Calibri" panose="020F0502020204030204" pitchFamily="34" charset="0"/>
              </a:rPr>
              <a:t>Ispitanici iz manjih poduzeća (od 11 do 50 zaposlenih) u nešto većom postotku (19%) od ispitanika iz mikro, srednjih i velikih poduzeća (manje od 9%) prijavljuju </a:t>
            </a:r>
            <a:r>
              <a:rPr lang="hr-HR" sz="1600" i="1" cap="none" dirty="0">
                <a:effectLst/>
                <a:latin typeface="Calibri" panose="020F0502020204030204" pitchFamily="34" charset="0"/>
                <a:ea typeface="Calibri" panose="020F0502020204030204" pitchFamily="34" charset="0"/>
                <a:cs typeface="Calibri" panose="020F0502020204030204" pitchFamily="34" charset="0"/>
              </a:rPr>
              <a:t>(3)tendenciju zapošljavanja radne snage uglavnom iz redova srednje generacije. </a:t>
            </a:r>
          </a:p>
          <a:p>
            <a:pPr>
              <a:lnSpc>
                <a:spcPct val="115000"/>
              </a:lnSpc>
              <a:spcAft>
                <a:spcPts val="800"/>
              </a:spcAft>
            </a:pPr>
            <a:r>
              <a:rPr lang="hr-HR" sz="1600" cap="none" dirty="0">
                <a:effectLst/>
                <a:latin typeface="Calibri" panose="020F0502020204030204" pitchFamily="34" charset="0"/>
                <a:ea typeface="Calibri" panose="020F0502020204030204" pitchFamily="34" charset="0"/>
                <a:cs typeface="Calibri" panose="020F0502020204030204" pitchFamily="34" charset="0"/>
              </a:rPr>
              <a:t>Preko 50% ispitanika iz mikro organizacija i preko 30% ispitanika iz velikih organizacija navodi da se među-generacijski izazovi kod njih još nisu pojavili. </a:t>
            </a:r>
          </a:p>
          <a:p>
            <a:pPr>
              <a:lnSpc>
                <a:spcPct val="115000"/>
              </a:lnSpc>
              <a:spcAft>
                <a:spcPts val="800"/>
              </a:spcAft>
            </a:pPr>
            <a:r>
              <a:rPr lang="hr-HR" sz="1600" cap="none" dirty="0">
                <a:effectLst/>
                <a:latin typeface="Calibri" panose="020F0502020204030204" pitchFamily="34" charset="0"/>
                <a:ea typeface="Calibri" panose="020F0502020204030204" pitchFamily="34" charset="0"/>
                <a:cs typeface="Calibri" panose="020F0502020204030204" pitchFamily="34" charset="0"/>
              </a:rPr>
              <a:t>Preko 40% svih ispitanika odgovorilo je da u njihovim organizacijama ne postoje aktivnosti vezane uz age management. </a:t>
            </a:r>
          </a:p>
          <a:p>
            <a:pPr>
              <a:lnSpc>
                <a:spcPct val="115000"/>
              </a:lnSpc>
              <a:spcAft>
                <a:spcPts val="800"/>
              </a:spcAft>
            </a:pPr>
            <a:r>
              <a:rPr lang="hr-HR" sz="1600" cap="none" dirty="0">
                <a:effectLst/>
                <a:latin typeface="Calibri" panose="020F0502020204030204" pitchFamily="34" charset="0"/>
                <a:ea typeface="Calibri" panose="020F0502020204030204" pitchFamily="34" charset="0"/>
                <a:cs typeface="Calibri" panose="020F0502020204030204" pitchFamily="34" charset="0"/>
              </a:rPr>
              <a:t>U organizacijama koje su pokrenule programe upravljanja različitim dobnim skupinama, u većini slučajeva iste je pokrenuo poslodavac (ne sindikati). </a:t>
            </a:r>
          </a:p>
          <a:p>
            <a:pPr>
              <a:lnSpc>
                <a:spcPct val="115000"/>
              </a:lnSpc>
              <a:spcAft>
                <a:spcPts val="800"/>
              </a:spcAft>
            </a:pPr>
            <a:r>
              <a:rPr lang="hr-HR" sz="1600" cap="none" dirty="0">
                <a:latin typeface="Calibri" panose="020F0502020204030204" pitchFamily="34" charset="0"/>
                <a:ea typeface="Calibri" panose="020F0502020204030204" pitchFamily="34" charset="0"/>
                <a:cs typeface="Calibri" panose="020F0502020204030204" pitchFamily="34" charset="0"/>
              </a:rPr>
              <a:t>88% ispitanika izjavilo je da njihove organizacije nemaju posebne inicijative ili dobre prakse za Age management, već pristupaju intuitivno i </a:t>
            </a:r>
            <a:r>
              <a:rPr lang="hr-HR" sz="1600" i="1" cap="none" dirty="0">
                <a:latin typeface="Calibri" panose="020F0502020204030204" pitchFamily="34" charset="0"/>
                <a:ea typeface="Calibri" panose="020F0502020204030204" pitchFamily="34" charset="0"/>
                <a:cs typeface="Calibri" panose="020F0502020204030204" pitchFamily="34" charset="0"/>
              </a:rPr>
              <a:t>ad </a:t>
            </a:r>
            <a:r>
              <a:rPr lang="hr-HR" sz="1600" i="1" cap="none" dirty="0" err="1">
                <a:latin typeface="Calibri" panose="020F0502020204030204" pitchFamily="34" charset="0"/>
                <a:ea typeface="Calibri" panose="020F0502020204030204" pitchFamily="34" charset="0"/>
                <a:cs typeface="Calibri" panose="020F0502020204030204" pitchFamily="34" charset="0"/>
              </a:rPr>
              <a:t>hoc</a:t>
            </a:r>
            <a:r>
              <a:rPr lang="hr-HR" sz="1600" cap="none" dirty="0">
                <a:latin typeface="Calibri" panose="020F0502020204030204" pitchFamily="34" charset="0"/>
                <a:ea typeface="Calibri" panose="020F0502020204030204" pitchFamily="34" charset="0"/>
                <a:cs typeface="Calibri" panose="020F0502020204030204" pitchFamily="34" charset="0"/>
              </a:rPr>
              <a:t>. Dobre prakse koje se spominju su korporativne politike o raznolikosti i edukacijski programi.</a:t>
            </a:r>
            <a:endParaRPr lang="hr-HR" sz="1600" cap="none"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56975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Elementi Age managementa po važnosti</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254487" y="845066"/>
            <a:ext cx="11796342" cy="4613793"/>
          </a:xfrm>
        </p:spPr>
        <p:txBody>
          <a:bodyPr>
            <a:noAutofit/>
          </a:bodyPr>
          <a:lstStyle/>
          <a:p>
            <a:pPr marL="342900" indent="-342900" algn="just">
              <a:lnSpc>
                <a:spcPct val="115000"/>
              </a:lnSpc>
              <a:spcAft>
                <a:spcPts val="800"/>
              </a:spcAft>
              <a:buFont typeface="+mj-lt"/>
              <a:buAutoNum type="arabicParenR"/>
            </a:pPr>
            <a:r>
              <a:rPr lang="hr-HR" sz="1400" i="1" cap="none" dirty="0">
                <a:solidFill>
                  <a:schemeClr val="accent5">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(1)Prilikom raspodjele zadataka, potrebno je uzeti u obzir sposobnosti, vještine i znanja zaposlenika, a ne njihovu dob.</a:t>
            </a:r>
            <a:endParaRPr lang="hr-HR" sz="1400" cap="none"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mj-lt"/>
              <a:buAutoNum type="arabicParenR"/>
            </a:pPr>
            <a:r>
              <a:rPr lang="hr-HR" sz="1400" i="1" cap="none" dirty="0">
                <a:solidFill>
                  <a:schemeClr val="accent5">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(2)Mentor/trener iz redova starijih zaposlenika treba pozdraviti i upoznati mlađe kolege s njihovim radnim okružjem, uključujući i načine na koji nabolje mogu ostvariti svoj potencijal</a:t>
            </a:r>
            <a:endParaRPr lang="hr-HR" sz="1400" cap="none"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mj-lt"/>
              <a:buAutoNum type="arabicParenR"/>
            </a:pPr>
            <a:r>
              <a:rPr lang="hr-HR" sz="1400" i="1" cap="none" dirty="0">
                <a:latin typeface="Calibri" panose="020F0502020204030204" pitchFamily="34" charset="0"/>
                <a:ea typeface="Calibri" panose="020F0502020204030204" pitchFamily="34" charset="0"/>
                <a:cs typeface="Calibri" panose="020F0502020204030204" pitchFamily="34" charset="0"/>
              </a:rPr>
              <a:t>(5)podizanje razine svijesti o važnosti pozitivnog odnosa prema različitim dobnim skupinama i promicanje dobne različitosti, uključujući razmatranje dobne ravnoteže u timovima.</a:t>
            </a:r>
            <a:endParaRPr lang="hr-HR" sz="1400" cap="none"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mj-lt"/>
              <a:buAutoNum type="arabicParenR"/>
            </a:pPr>
            <a:r>
              <a:rPr lang="hr-HR" sz="1400" i="1" cap="none" dirty="0">
                <a:effectLst/>
                <a:latin typeface="Calibri" panose="020F0502020204030204" pitchFamily="34" charset="0"/>
                <a:ea typeface="Calibri" panose="020F0502020204030204" pitchFamily="34" charset="0"/>
                <a:cs typeface="Calibri" panose="020F0502020204030204" pitchFamily="34" charset="0"/>
              </a:rPr>
              <a:t>(3)Programi za prijenos znanja/vještina s mlađih zaposlenika na starije i obrnuto, uključujući informatičke, digitalne, transverzalne vještine, kao i vještine odnosa s klijentima</a:t>
            </a:r>
            <a:endParaRPr lang="hr-HR" sz="14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mj-lt"/>
              <a:buAutoNum type="arabicParenR"/>
            </a:pPr>
            <a:r>
              <a:rPr lang="hr-HR" sz="1400" i="1" cap="none" dirty="0">
                <a:effectLst/>
                <a:latin typeface="Calibri" panose="020F0502020204030204" pitchFamily="34" charset="0"/>
                <a:ea typeface="Calibri" panose="020F0502020204030204" pitchFamily="34" charset="0"/>
                <a:cs typeface="Calibri" panose="020F0502020204030204" pitchFamily="34" charset="0"/>
              </a:rPr>
              <a:t>(4)Stvaranje „banke znanja“ kojom bi se obuhvatilo specifično znanje i profesionalne informacije razvijene unutar tvrtke, i njegovo prenošenje  na nove zaposlenike</a:t>
            </a:r>
            <a:endParaRPr lang="hr-HR" sz="14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mj-lt"/>
              <a:buAutoNum type="arabicParenR"/>
            </a:pPr>
            <a:r>
              <a:rPr lang="hr-HR" sz="1400" i="1" cap="none" dirty="0">
                <a:effectLst/>
                <a:latin typeface="Calibri" panose="020F0502020204030204" pitchFamily="34" charset="0"/>
                <a:ea typeface="Calibri" panose="020F0502020204030204" pitchFamily="34" charset="0"/>
                <a:cs typeface="Calibri" panose="020F0502020204030204" pitchFamily="34" charset="0"/>
              </a:rPr>
              <a:t>(6)osnivanje savjetodavnog tijela za prikupljanje i dijeljenje primjera  najboljih praksi upravljanja različitim dobnim skupinama.</a:t>
            </a:r>
            <a:endParaRPr lang="hr-HR" sz="1400" cap="none"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mj-lt"/>
              <a:buAutoNum type="arabicParenR"/>
            </a:pPr>
            <a:r>
              <a:rPr lang="hr-HR" sz="1400" i="1" cap="none" dirty="0">
                <a:effectLst/>
                <a:latin typeface="Calibri" panose="020F0502020204030204" pitchFamily="34" charset="0"/>
                <a:ea typeface="Calibri" panose="020F0502020204030204" pitchFamily="34" charset="0"/>
                <a:cs typeface="Calibri" panose="020F0502020204030204" pitchFamily="34" charset="0"/>
              </a:rPr>
              <a:t>(7)suradnja s obrazovnim institucijama, javnim službama i agencijama za zapošljavanje kako bi ih se potaknulo na prihvaćanje pristupa upravljanja različitim dobnim skupinama. </a:t>
            </a:r>
            <a:r>
              <a:rPr lang="hr-HR" sz="1400" cap="none" dirty="0">
                <a:effectLst/>
                <a:latin typeface="Calibri" panose="020F0502020204030204" pitchFamily="34" charset="0"/>
                <a:ea typeface="Calibri" panose="020F0502020204030204" pitchFamily="34" charset="0"/>
                <a:cs typeface="Calibri" panose="020F0502020204030204" pitchFamily="34" charset="0"/>
              </a:rPr>
              <a:t>Prvih pet elemenata u upravljanju različitim dobnim skupinama ocijenjeno je kao važno ili vrlo važno s preko 86 % odgovora.</a:t>
            </a:r>
            <a:endParaRPr lang="hr-HR" sz="1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7683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Elementi Age managementa po važnosti</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389992" y="1573841"/>
            <a:ext cx="11408968" cy="3181039"/>
          </a:xfrm>
        </p:spPr>
        <p:txBody>
          <a:bodyPr>
            <a:noAutofit/>
          </a:bodyPr>
          <a:lstStyle/>
          <a:p>
            <a:pPr marL="0" indent="0" algn="ctr">
              <a:lnSpc>
                <a:spcPct val="100000"/>
              </a:lnSpc>
              <a:spcAft>
                <a:spcPts val="800"/>
              </a:spcAft>
              <a:buNone/>
            </a:pPr>
            <a:r>
              <a:rPr lang="hr-HR" cap="none" dirty="0">
                <a:effectLst/>
                <a:latin typeface="Calibri" panose="020F0502020204030204" pitchFamily="34" charset="0"/>
                <a:ea typeface="Calibri" panose="020F0502020204030204" pitchFamily="34" charset="0"/>
                <a:cs typeface="Calibri" panose="020F0502020204030204" pitchFamily="34" charset="0"/>
              </a:rPr>
              <a:t>Slijedom svega navedenog možemo reći da ispitanici smatraju </a:t>
            </a:r>
          </a:p>
          <a:p>
            <a:pPr marL="0" indent="0" algn="ctr">
              <a:lnSpc>
                <a:spcPct val="100000"/>
              </a:lnSpc>
              <a:spcAft>
                <a:spcPts val="800"/>
              </a:spcAft>
              <a:buNone/>
            </a:pPr>
            <a:r>
              <a:rPr lang="hr-HR" cap="none" dirty="0">
                <a:effectLst/>
                <a:latin typeface="Calibri" panose="020F0502020204030204" pitchFamily="34" charset="0"/>
                <a:ea typeface="Calibri" panose="020F0502020204030204" pitchFamily="34" charset="0"/>
                <a:cs typeface="Calibri" panose="020F0502020204030204" pitchFamily="34" charset="0"/>
              </a:rPr>
              <a:t>da su važniji elementi za upravljanje različitim dobnim skupinama, </a:t>
            </a:r>
          </a:p>
          <a:p>
            <a:pPr marL="0" indent="0" algn="ctr">
              <a:lnSpc>
                <a:spcPct val="100000"/>
              </a:lnSpc>
              <a:spcAft>
                <a:spcPts val="800"/>
              </a:spcAft>
              <a:buNone/>
            </a:pPr>
            <a:r>
              <a:rPr lang="hr-HR" cap="none" dirty="0">
                <a:effectLst/>
                <a:latin typeface="Calibri" panose="020F0502020204030204" pitchFamily="34" charset="0"/>
                <a:ea typeface="Calibri" panose="020F0502020204030204" pitchFamily="34" charset="0"/>
                <a:cs typeface="Calibri" panose="020F0502020204030204" pitchFamily="34" charset="0"/>
              </a:rPr>
              <a:t>oni koji se odnose na </a:t>
            </a:r>
            <a:r>
              <a:rPr lang="hr-HR" b="1" cap="none" dirty="0">
                <a:effectLst/>
                <a:latin typeface="Calibri" panose="020F0502020204030204" pitchFamily="34" charset="0"/>
                <a:ea typeface="Calibri" panose="020F0502020204030204" pitchFamily="34" charset="0"/>
                <a:cs typeface="Calibri" panose="020F0502020204030204" pitchFamily="34" charset="0"/>
              </a:rPr>
              <a:t>interne aktivnosti poslodavca</a:t>
            </a:r>
          </a:p>
          <a:p>
            <a:pPr marL="0" indent="0" algn="ctr">
              <a:lnSpc>
                <a:spcPct val="100000"/>
              </a:lnSpc>
              <a:spcAft>
                <a:spcPts val="800"/>
              </a:spcAft>
              <a:buNone/>
            </a:pPr>
            <a:r>
              <a:rPr lang="hr-HR" cap="none" dirty="0">
                <a:effectLst/>
                <a:latin typeface="Calibri" panose="020F0502020204030204" pitchFamily="34" charset="0"/>
                <a:ea typeface="Calibri" panose="020F0502020204030204" pitchFamily="34" charset="0"/>
                <a:cs typeface="Calibri" panose="020F0502020204030204" pitchFamily="34" charset="0"/>
              </a:rPr>
              <a:t>i na koje poslodavac </a:t>
            </a:r>
            <a:r>
              <a:rPr lang="hr-HR" b="1" cap="none" dirty="0">
                <a:effectLst/>
                <a:latin typeface="Calibri" panose="020F0502020204030204" pitchFamily="34" charset="0"/>
                <a:ea typeface="Calibri" panose="020F0502020204030204" pitchFamily="34" charset="0"/>
                <a:cs typeface="Calibri" panose="020F0502020204030204" pitchFamily="34" charset="0"/>
              </a:rPr>
              <a:t>može direktno utjecati svojim aktivnostima i procesima</a:t>
            </a:r>
            <a:r>
              <a:rPr lang="hr-HR" cap="none" dirty="0">
                <a:effectLst/>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00000"/>
              </a:lnSpc>
              <a:spcAft>
                <a:spcPts val="800"/>
              </a:spcAft>
              <a:buNone/>
            </a:pPr>
            <a:endParaRPr lang="hr-HR" cap="none" dirty="0">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spcAft>
                <a:spcPts val="800"/>
              </a:spcAft>
              <a:buNone/>
            </a:pPr>
            <a:r>
              <a:rPr lang="hr-HR" i="1" cap="none" dirty="0">
                <a:effectLst/>
                <a:latin typeface="Calibri" panose="020F0502020204030204" pitchFamily="34" charset="0"/>
                <a:ea typeface="Calibri" panose="020F0502020204030204" pitchFamily="34" charset="0"/>
                <a:cs typeface="Calibri" panose="020F0502020204030204" pitchFamily="34" charset="0"/>
              </a:rPr>
              <a:t>Elemente koji se odnose na vanjske suradnje i razmjenu iskustva i savjeta smatraju daleko manje bitnima</a:t>
            </a:r>
            <a:r>
              <a:rPr lang="hr-HR" cap="none" dirty="0">
                <a:effectLst/>
                <a:latin typeface="Calibri" panose="020F0502020204030204" pitchFamily="34" charset="0"/>
                <a:ea typeface="Calibri" panose="020F0502020204030204" pitchFamily="34" charset="0"/>
                <a:cs typeface="Calibri" panose="020F0502020204030204" pitchFamily="34" charset="0"/>
              </a:rPr>
              <a:t>.</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28874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Podrška organizacija </a:t>
            </a:r>
            <a:r>
              <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cjeloživotnom učenju</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115620" y="1512593"/>
            <a:ext cx="6697571" cy="3181039"/>
          </a:xfrm>
        </p:spPr>
        <p:txBody>
          <a:bodyPr>
            <a:noAutofit/>
          </a:bodyPr>
          <a:lstStyle/>
          <a:p>
            <a:pPr marL="450215" algn="just">
              <a:lnSpc>
                <a:spcPct val="115000"/>
              </a:lnSpc>
              <a:spcAft>
                <a:spcPts val="800"/>
              </a:spcAft>
            </a:pPr>
            <a:r>
              <a:rPr lang="hr-HR" sz="1800" i="1" cap="none" dirty="0">
                <a:effectLst/>
                <a:latin typeface="Calibri" panose="020F0502020204030204" pitchFamily="34" charset="0"/>
                <a:ea typeface="Calibri" panose="020F0502020204030204" pitchFamily="34" charset="0"/>
                <a:cs typeface="Calibri" panose="020F0502020204030204" pitchFamily="34" charset="0"/>
              </a:rPr>
              <a:t>(1)obuka zaposlenika svih dobnih skupina s ciljem održavanja i daljnjeg razvoja potrebnih znanja i vještina tijekom cijele karijere.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spcAft>
                <a:spcPts val="800"/>
              </a:spcAft>
            </a:pPr>
            <a:r>
              <a:rPr lang="hr-HR" sz="1800" i="1" cap="none" dirty="0">
                <a:effectLst/>
                <a:latin typeface="Calibri" panose="020F0502020204030204" pitchFamily="34" charset="0"/>
                <a:ea typeface="Calibri" panose="020F0502020204030204" pitchFamily="34" charset="0"/>
                <a:cs typeface="Calibri" panose="020F0502020204030204" pitchFamily="34" charset="0"/>
              </a:rPr>
              <a:t>(2)promoviranje personaliziranih planova za razvoj karijere.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spcAft>
                <a:spcPts val="800"/>
              </a:spcAft>
            </a:pPr>
            <a:r>
              <a:rPr lang="hr-HR" sz="1800" i="1" cap="none" dirty="0">
                <a:solidFill>
                  <a:schemeClr val="accent4">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(3)motiviranje zaposlenika za usvajanjem novih tehnologija, s posebnim naglaskom na razvoj njihovih digitalnih kompetencija</a:t>
            </a:r>
            <a:r>
              <a:rPr lang="hr-HR" sz="1800" i="1" cap="none" dirty="0">
                <a:effectLst/>
                <a:latin typeface="Calibri" panose="020F0502020204030204" pitchFamily="34" charset="0"/>
                <a:ea typeface="Calibri" panose="020F0502020204030204" pitchFamily="34" charset="0"/>
                <a:cs typeface="Calibri" panose="020F0502020204030204" pitchFamily="34" charset="0"/>
              </a:rPr>
              <a:t>.</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800"/>
              </a:spcAft>
            </a:pPr>
            <a:r>
              <a:rPr lang="hr-HR" sz="1800" i="1" cap="none" dirty="0">
                <a:effectLst/>
                <a:latin typeface="Calibri" panose="020F0502020204030204" pitchFamily="34" charset="0"/>
                <a:ea typeface="Calibri" panose="020F0502020204030204" pitchFamily="34" charset="0"/>
                <a:cs typeface="Calibri" panose="020F0502020204030204" pitchFamily="34" charset="0"/>
              </a:rPr>
              <a:t>(4)poslodavci bi trebali razmotriti aspekte upravljanja različitim dobnim skupinama pri osmišljavanju stručnog usavršavanja.</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B893E444-C11A-49FF-AD0A-FE42A546E05E}"/>
              </a:ext>
            </a:extLst>
          </p:cNvPr>
          <p:cNvGraphicFramePr/>
          <p:nvPr>
            <p:extLst>
              <p:ext uri="{D42A27DB-BD31-4B8C-83A1-F6EECF244321}">
                <p14:modId xmlns:p14="http://schemas.microsoft.com/office/powerpoint/2010/main" val="1297844641"/>
              </p:ext>
            </p:extLst>
          </p:nvPr>
        </p:nvGraphicFramePr>
        <p:xfrm>
          <a:off x="167859" y="1635824"/>
          <a:ext cx="4572000" cy="2742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629494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Resursi koje organizacije preferiraju</a:t>
            </a:r>
            <a:endPar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954233" y="1512593"/>
            <a:ext cx="5475767" cy="3181039"/>
          </a:xfrm>
        </p:spPr>
        <p:txBody>
          <a:bodyPr>
            <a:noAutofit/>
          </a:bodyPr>
          <a:lstStyle/>
          <a:p>
            <a:pPr marL="450215" algn="just">
              <a:lnSpc>
                <a:spcPct val="115000"/>
              </a:lnSpc>
              <a:spcAft>
                <a:spcPts val="800"/>
              </a:spcAft>
            </a:pPr>
            <a:r>
              <a:rPr lang="hr-HR" i="1" cap="none" dirty="0">
                <a:effectLst/>
                <a:latin typeface="Calibri" panose="020F0502020204030204" pitchFamily="34" charset="0"/>
                <a:ea typeface="Calibri" panose="020F0502020204030204" pitchFamily="34" charset="0"/>
                <a:cs typeface="Calibri" panose="020F0502020204030204" pitchFamily="34" charset="0"/>
              </a:rPr>
              <a:t>Savjetodavni resursi</a:t>
            </a:r>
          </a:p>
          <a:p>
            <a:pPr marL="450215" algn="just">
              <a:lnSpc>
                <a:spcPct val="115000"/>
              </a:lnSpc>
              <a:spcAft>
                <a:spcPts val="800"/>
              </a:spcAft>
            </a:pPr>
            <a:r>
              <a:rPr lang="hr-HR" i="1" cap="none" dirty="0">
                <a:latin typeface="Calibri" panose="020F0502020204030204" pitchFamily="34" charset="0"/>
                <a:ea typeface="Calibri" panose="020F0502020204030204" pitchFamily="34" charset="0"/>
                <a:cs typeface="Calibri" panose="020F0502020204030204" pitchFamily="34" charset="0"/>
              </a:rPr>
              <a:t>Financijski resursi</a:t>
            </a:r>
          </a:p>
          <a:p>
            <a:pPr marL="450215" algn="just">
              <a:lnSpc>
                <a:spcPct val="115000"/>
              </a:lnSpc>
              <a:spcAft>
                <a:spcPts val="800"/>
              </a:spcAft>
            </a:pPr>
            <a:r>
              <a:rPr lang="hr-HR" i="1" cap="none" dirty="0">
                <a:effectLst/>
                <a:latin typeface="Calibri" panose="020F0502020204030204" pitchFamily="34" charset="0"/>
                <a:ea typeface="Calibri" panose="020F0502020204030204" pitchFamily="34" charset="0"/>
                <a:cs typeface="Calibri" panose="020F0502020204030204" pitchFamily="34" charset="0"/>
              </a:rPr>
              <a:t>Tehnički resursi</a:t>
            </a:r>
            <a:endParaRPr lang="hr-HR" cap="non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hart 14">
            <a:extLst>
              <a:ext uri="{FF2B5EF4-FFF2-40B4-BE49-F238E27FC236}">
                <a16:creationId xmlns:a16="http://schemas.microsoft.com/office/drawing/2014/main" id="{6A2D75A9-B8A6-4F35-9ECB-22B37BF10EAF}"/>
              </a:ext>
            </a:extLst>
          </p:cNvPr>
          <p:cNvGraphicFramePr/>
          <p:nvPr>
            <p:extLst>
              <p:ext uri="{D42A27DB-BD31-4B8C-83A1-F6EECF244321}">
                <p14:modId xmlns:p14="http://schemas.microsoft.com/office/powerpoint/2010/main" val="1284578938"/>
              </p:ext>
            </p:extLst>
          </p:nvPr>
        </p:nvGraphicFramePr>
        <p:xfrm>
          <a:off x="378809" y="170417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889956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GLAVNI IZAZOVI</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3175000" y="1756432"/>
            <a:ext cx="8342822" cy="2693360"/>
          </a:xfrm>
        </p:spPr>
        <p:txBody>
          <a:bodyPr>
            <a:normAutofit/>
          </a:bodyPr>
          <a:lstStyle/>
          <a:p>
            <a:pPr marL="457200" indent="-457200">
              <a:lnSpc>
                <a:spcPct val="115000"/>
              </a:lnSpc>
              <a:spcAft>
                <a:spcPts val="800"/>
              </a:spcAft>
              <a:buAutoNum type="arabicPeriod"/>
            </a:pPr>
            <a:r>
              <a:rPr lang="hr-HR" sz="2400" cap="none" dirty="0">
                <a:effectLst/>
                <a:latin typeface="Calibri" panose="020F0502020204030204" pitchFamily="34" charset="0"/>
                <a:ea typeface="Calibri" panose="020F0502020204030204" pitchFamily="34" charset="0"/>
                <a:cs typeface="Calibri" panose="020F0502020204030204" pitchFamily="34" charset="0"/>
              </a:rPr>
              <a:t>Više-generacijska radna snaga</a:t>
            </a:r>
          </a:p>
          <a:p>
            <a:pPr marL="457200" indent="-457200">
              <a:lnSpc>
                <a:spcPct val="115000"/>
              </a:lnSpc>
              <a:spcAft>
                <a:spcPts val="800"/>
              </a:spcAft>
              <a:buAutoNum type="arabicPeriod"/>
            </a:pPr>
            <a:r>
              <a:rPr lang="hr-HR" sz="2400" cap="none" dirty="0">
                <a:latin typeface="Calibri" panose="020F0502020204030204" pitchFamily="34" charset="0"/>
                <a:ea typeface="Calibri" panose="020F0502020204030204" pitchFamily="34" charset="0"/>
                <a:cs typeface="Calibri" panose="020F0502020204030204" pitchFamily="34" charset="0"/>
              </a:rPr>
              <a:t>Upravljanje radnom snagom koja stari</a:t>
            </a:r>
          </a:p>
          <a:p>
            <a:pPr marL="457200" indent="-457200">
              <a:lnSpc>
                <a:spcPct val="115000"/>
              </a:lnSpc>
              <a:spcAft>
                <a:spcPts val="800"/>
              </a:spcAft>
              <a:buAutoNum type="arabicPeriod"/>
            </a:pPr>
            <a:r>
              <a:rPr lang="hr-HR" sz="2400" cap="none" dirty="0">
                <a:effectLst/>
                <a:latin typeface="Calibri" panose="020F0502020204030204" pitchFamily="34" charset="0"/>
                <a:ea typeface="Calibri" panose="020F0502020204030204" pitchFamily="34" charset="0"/>
                <a:cs typeface="Calibri" panose="020F0502020204030204" pitchFamily="34" charset="0"/>
              </a:rPr>
              <a:t>Cjeloživotno učenje</a:t>
            </a:r>
            <a:endParaRPr lang="hr-HR" sz="24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9191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1: </a:t>
            </a:r>
            <a:r>
              <a:rPr lang="hr-HR" sz="400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VIŠE-GENERACIJSKA RADNA SNAGA</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410855" y="922066"/>
            <a:ext cx="11370290" cy="5021534"/>
          </a:xfrm>
        </p:spPr>
        <p:txBody>
          <a:bodyPr>
            <a:normAutofit lnSpcReduction="10000"/>
          </a:bodyPr>
          <a:lstStyle/>
          <a:p>
            <a:pPr>
              <a:lnSpc>
                <a:spcPct val="115000"/>
              </a:lnSpc>
              <a:spcAft>
                <a:spcPts val="800"/>
              </a:spcAft>
            </a:pPr>
            <a:r>
              <a:rPr lang="hu-HU" sz="1800" cap="none" dirty="0">
                <a:effectLst/>
                <a:latin typeface="Calibri" panose="020F0502020204030204" pitchFamily="34" charset="0"/>
                <a:ea typeface="Calibri" panose="020F0502020204030204" pitchFamily="34" charset="0"/>
                <a:cs typeface="Calibri" panose="020F0502020204030204" pitchFamily="34" charset="0"/>
              </a:rPr>
              <a:t>Indeks aktivnosti radne snage </a:t>
            </a:r>
            <a:r>
              <a:rPr lang="hu-HU" sz="1800" cap="none" dirty="0">
                <a:latin typeface="Calibri" panose="020F0502020204030204" pitchFamily="34" charset="0"/>
                <a:ea typeface="Calibri" panose="020F0502020204030204" pitchFamily="34" charset="0"/>
                <a:cs typeface="Calibri" panose="020F0502020204030204" pitchFamily="34" charset="0"/>
              </a:rPr>
              <a:t>	za radnu populaciju 20 – 64;  RH =</a:t>
            </a:r>
            <a:r>
              <a:rPr lang="hu-HU" sz="1800" cap="none" dirty="0">
                <a:effectLst/>
                <a:latin typeface="Calibri" panose="020F0502020204030204" pitchFamily="34" charset="0"/>
                <a:ea typeface="Calibri" panose="020F0502020204030204" pitchFamily="34" charset="0"/>
                <a:cs typeface="Calibri" panose="020F0502020204030204" pitchFamily="34" charset="0"/>
              </a:rPr>
              <a:t> 71,3; EU = 78,2</a:t>
            </a:r>
          </a:p>
          <a:p>
            <a:pPr marL="0" indent="0">
              <a:lnSpc>
                <a:spcPct val="115000"/>
              </a:lnSpc>
              <a:spcAft>
                <a:spcPts val="800"/>
              </a:spcAft>
              <a:buNone/>
            </a:pPr>
            <a:r>
              <a:rPr lang="hu-HU" sz="1800" cap="none" dirty="0">
                <a:latin typeface="Calibri" panose="020F0502020204030204" pitchFamily="34" charset="0"/>
                <a:ea typeface="Calibri" panose="020F0502020204030204" pitchFamily="34" charset="0"/>
                <a:cs typeface="Calibri" panose="020F0502020204030204" pitchFamily="34" charset="0"/>
              </a:rPr>
              <a:t>				</a:t>
            </a:r>
            <a:r>
              <a:rPr lang="hu-HU" sz="1800" cap="none" dirty="0">
                <a:effectLst/>
                <a:latin typeface="Calibri" panose="020F0502020204030204" pitchFamily="34" charset="0"/>
                <a:ea typeface="Calibri" panose="020F0502020204030204" pitchFamily="34" charset="0"/>
                <a:cs typeface="Calibri" panose="020F0502020204030204" pitchFamily="34" charset="0"/>
              </a:rPr>
              <a:t>za populaciju 50 – 64 godine; RH = 54,5; EU = 70,1.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cap="none" dirty="0">
                <a:latin typeface="Calibri" panose="020F0502020204030204" pitchFamily="34" charset="0"/>
                <a:ea typeface="Calibri" panose="020F0502020204030204" pitchFamily="34" charset="0"/>
                <a:cs typeface="Calibri" panose="020F0502020204030204" pitchFamily="34" charset="0"/>
              </a:rPr>
              <a:t>Znanja i iskustva starijih zaposlenika su imovina organizacije (kapital znanja); za tu nadoknadu kod radnika mlađe dobi treba uložiti znatna sredstva (financije i vrijeme) u  edukaciju i razvoj. </a:t>
            </a:r>
            <a:endParaRPr lang="hr-HR" sz="1800" cap="none"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cap="none" dirty="0">
                <a:latin typeface="Calibri" panose="020F0502020204030204" pitchFamily="34" charset="0"/>
                <a:ea typeface="Calibri" panose="020F0502020204030204" pitchFamily="34" charset="0"/>
                <a:cs typeface="Calibri" panose="020F0502020204030204" pitchFamily="34" charset="0"/>
              </a:rPr>
              <a:t>P</a:t>
            </a:r>
            <a:r>
              <a:rPr lang="hr-HR" sz="1800" cap="none" dirty="0">
                <a:effectLst/>
                <a:latin typeface="Calibri" panose="020F0502020204030204" pitchFamily="34" charset="0"/>
                <a:ea typeface="Calibri" panose="020F0502020204030204" pitchFamily="34" charset="0"/>
                <a:cs typeface="Calibri" panose="020F0502020204030204" pitchFamily="34" charset="0"/>
              </a:rPr>
              <a:t>oslodavci preferiraju zapošljavati radnike iz skupine primarne radne dobi (od 25 do 50 godina starosti) – smanjenje potrebe ulaganja u razvoj zaposlenika. </a:t>
            </a:r>
          </a:p>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Ne-ulaganjem u razvoj - dugoročno smanjenje kompetencija radne snage – kroz određeni broj godina starija radna populacija nije u mogućnosti na nove izazove odgovoriti dovoljno brzo (</a:t>
            </a:r>
            <a:r>
              <a:rPr lang="hr-HR" sz="1800" i="1" cap="none" dirty="0" err="1">
                <a:effectLst/>
                <a:latin typeface="Calibri" panose="020F0502020204030204" pitchFamily="34" charset="0"/>
                <a:ea typeface="Calibri" panose="020F0502020204030204" pitchFamily="34" charset="0"/>
                <a:cs typeface="Calibri" panose="020F0502020204030204" pitchFamily="34" charset="0"/>
              </a:rPr>
              <a:t>gap</a:t>
            </a:r>
            <a:r>
              <a:rPr lang="hr-HR" sz="1800" cap="none" dirty="0">
                <a:effectLst/>
                <a:latin typeface="Calibri" panose="020F0502020204030204" pitchFamily="34" charset="0"/>
                <a:ea typeface="Calibri" panose="020F0502020204030204" pitchFamily="34" charset="0"/>
                <a:cs typeface="Calibri" panose="020F0502020204030204" pitchFamily="34" charset="0"/>
              </a:rPr>
              <a:t> u potrebnim kompetencijama za aktivan ostanak na tržištu rada).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r-HR" sz="1800" cap="none" dirty="0">
                <a:effectLst/>
                <a:latin typeface="Calibri" panose="020F0502020204030204" pitchFamily="34" charset="0"/>
                <a:ea typeface="Calibri" panose="020F0502020204030204" pitchFamily="34" charset="0"/>
                <a:cs typeface="Calibri" panose="020F0502020204030204" pitchFamily="34" charset="0"/>
              </a:rPr>
              <a:t>Uloga države, socijalnih partnera i poslodavaca – poticanje i investiranje sredstava u razvoj kompetencija radne snage</a:t>
            </a:r>
            <a:r>
              <a:rPr lang="hu-HU" sz="1800" cap="none"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800"/>
              </a:spcAft>
            </a:pPr>
            <a:r>
              <a:rPr lang="hu-HU" sz="1800" cap="none" dirty="0">
                <a:latin typeface="Calibri" panose="020F0502020204030204" pitchFamily="34" charset="0"/>
                <a:ea typeface="Calibri" panose="020F0502020204030204" pitchFamily="34" charset="0"/>
                <a:cs typeface="Calibri" panose="020F0502020204030204" pitchFamily="34" charset="0"/>
              </a:rPr>
              <a:t>Različite generacije mogu se međusobno nadopunjavati u podjeli radnog vremena, znanja, iskustva, komunikacijskih praksi (pristupa, načina, znanja) kako bi osigurali rast i razvoj poslovanja.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74652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1: uloge dionika (1)</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709230" y="922066"/>
            <a:ext cx="10770492" cy="4303080"/>
          </a:xfrm>
        </p:spPr>
        <p:txBody>
          <a:bodyPr>
            <a:normAutofit fontScale="92500" lnSpcReduction="10000"/>
          </a:bodyPr>
          <a:lstStyle/>
          <a:p>
            <a:pPr marL="0" indent="0">
              <a:lnSpc>
                <a:spcPct val="115000"/>
              </a:lnSpc>
              <a:spcAft>
                <a:spcPts val="800"/>
              </a:spcAft>
              <a:buNone/>
            </a:pPr>
            <a:r>
              <a:rPr lang="hr-HR" sz="1600" b="1" cap="none" dirty="0">
                <a:effectLst/>
                <a:latin typeface="Calibri" panose="020F0502020204030204" pitchFamily="34" charset="0"/>
                <a:ea typeface="Calibri" panose="020F0502020204030204" pitchFamily="34" charset="0"/>
                <a:cs typeface="Calibri" panose="020F0502020204030204" pitchFamily="34" charset="0"/>
              </a:rPr>
              <a:t>ZAPOSLENIKA </a:t>
            </a:r>
            <a:r>
              <a:rPr lang="hr-HR" sz="1600" cap="none" dirty="0">
                <a:effectLst/>
                <a:latin typeface="Calibri" panose="020F0502020204030204" pitchFamily="34" charset="0"/>
                <a:ea typeface="Calibri" panose="020F0502020204030204" pitchFamily="34" charset="0"/>
                <a:cs typeface="Calibri" panose="020F0502020204030204" pitchFamily="34" charset="0"/>
              </a:rPr>
              <a:t>(svake osobe koja uđe na tržište rada)</a:t>
            </a:r>
          </a:p>
          <a:p>
            <a:pPr>
              <a:lnSpc>
                <a:spcPct val="115000"/>
              </a:lnSpc>
              <a:spcAft>
                <a:spcPts val="800"/>
              </a:spcAft>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 ne može i ne smije biti pasivna (</a:t>
            </a:r>
            <a:r>
              <a:rPr lang="hr-HR" sz="1600" cap="none" dirty="0" err="1">
                <a:effectLst/>
                <a:latin typeface="Calibri" panose="020F0502020204030204" pitchFamily="34" charset="0"/>
                <a:ea typeface="Calibri" panose="020F0502020204030204" pitchFamily="34" charset="0"/>
                <a:cs typeface="Calibri" panose="020F0502020204030204" pitchFamily="34" charset="0"/>
              </a:rPr>
              <a:t>samoodgovornost</a:t>
            </a:r>
            <a:r>
              <a:rPr lang="hr-HR" sz="1600" cap="none" dirty="0">
                <a:effectLst/>
                <a:latin typeface="Calibri" panose="020F0502020204030204" pitchFamily="34" charset="0"/>
                <a:ea typeface="Calibri" panose="020F0502020204030204" pitchFamily="34" charset="0"/>
                <a:cs typeface="Calibri" panose="020F0502020204030204" pitchFamily="34" charset="0"/>
              </a:rPr>
              <a:t> za vlastiti razvoj i kvalitetu života) </a:t>
            </a:r>
          </a:p>
          <a:p>
            <a:pPr>
              <a:lnSpc>
                <a:spcPct val="115000"/>
              </a:lnSpc>
              <a:spcAft>
                <a:spcPts val="800"/>
              </a:spcAft>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fokus sustava obrazovanja i društva općenito na </a:t>
            </a:r>
            <a:r>
              <a:rPr lang="hr-HR" sz="1600" cap="none" dirty="0" err="1">
                <a:effectLst/>
                <a:latin typeface="Calibri" panose="020F0502020204030204" pitchFamily="34" charset="0"/>
                <a:ea typeface="Calibri" panose="020F0502020204030204" pitchFamily="34" charset="0"/>
                <a:cs typeface="Calibri" panose="020F0502020204030204" pitchFamily="34" charset="0"/>
              </a:rPr>
              <a:t>samoodgovornost</a:t>
            </a:r>
            <a:r>
              <a:rPr lang="hr-HR" sz="1600" cap="none" dirty="0">
                <a:effectLst/>
                <a:latin typeface="Calibri" panose="020F0502020204030204" pitchFamily="34" charset="0"/>
                <a:ea typeface="Calibri" panose="020F0502020204030204" pitchFamily="34" charset="0"/>
                <a:cs typeface="Calibri" panose="020F0502020204030204" pitchFamily="34" charset="0"/>
              </a:rPr>
              <a:t> pojedinca</a:t>
            </a:r>
          </a:p>
          <a:p>
            <a:pPr>
              <a:lnSpc>
                <a:spcPct val="115000"/>
              </a:lnSpc>
              <a:spcAft>
                <a:spcPts val="800"/>
              </a:spcAft>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razvoj je pravo i obveza svake osobe; da radi na sebi, svojim sposobnostima, znanjima i vještinama kako bi se u svakom trenutku mogla nositi s promjenama koje donosi razvoj tehnologije i okruženja </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hr-HR" sz="1600" b="1" cap="none" dirty="0">
                <a:effectLst/>
                <a:latin typeface="Calibri" panose="020F0502020204030204" pitchFamily="34" charset="0"/>
                <a:ea typeface="Calibri" panose="020F0502020204030204" pitchFamily="34" charset="0"/>
                <a:cs typeface="Calibri" panose="020F0502020204030204" pitchFamily="34" charset="0"/>
              </a:rPr>
              <a:t>MENADŽERA  </a:t>
            </a:r>
            <a:r>
              <a:rPr lang="hr-HR" sz="1600" cap="none" dirty="0">
                <a:effectLst/>
                <a:latin typeface="Calibri" panose="020F0502020204030204" pitchFamily="34" charset="0"/>
                <a:ea typeface="Calibri" panose="020F0502020204030204" pitchFamily="34" charset="0"/>
                <a:cs typeface="Calibri" panose="020F0502020204030204" pitchFamily="34" charset="0"/>
              </a:rPr>
              <a:t>(svake osobe koja upravlja i/ili odgovara za rad drugih)</a:t>
            </a:r>
          </a:p>
          <a:p>
            <a:pPr>
              <a:lnSpc>
                <a:spcPct val="115000"/>
              </a:lnSpc>
              <a:spcAft>
                <a:spcPts val="800"/>
              </a:spcAft>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odgovoran za razvoj vlastitih vještina i samoga sebe, posebno vještina upravljanja ljudima (</a:t>
            </a:r>
            <a:r>
              <a:rPr lang="hr-HR" sz="1600" cap="none" dirty="0" err="1">
                <a:effectLst/>
                <a:latin typeface="Calibri" panose="020F0502020204030204" pitchFamily="34" charset="0"/>
                <a:ea typeface="Calibri" panose="020F0502020204030204" pitchFamily="34" charset="0"/>
                <a:cs typeface="Calibri" panose="020F0502020204030204" pitchFamily="34" charset="0"/>
              </a:rPr>
              <a:t>coaching</a:t>
            </a:r>
            <a:r>
              <a:rPr lang="hr-HR" sz="1600" cap="none" dirty="0">
                <a:effectLst/>
                <a:latin typeface="Calibri" panose="020F0502020204030204" pitchFamily="34" charset="0"/>
                <a:ea typeface="Calibri" panose="020F0502020204030204" pitchFamily="34" charset="0"/>
                <a:cs typeface="Calibri" panose="020F0502020204030204" pitchFamily="34" charset="0"/>
              </a:rPr>
              <a:t> vještine za motivaciju, razvoj i davanje povratne informacije)</a:t>
            </a:r>
          </a:p>
          <a:p>
            <a:pPr>
              <a:lnSpc>
                <a:spcPct val="115000"/>
              </a:lnSpc>
              <a:spcAft>
                <a:spcPts val="800"/>
              </a:spcAft>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odgovoran za razvoj drugih – da ih prepoznaje, potiče i motivira kako bi bili angažirani i dali najbolje od sebe</a:t>
            </a:r>
          </a:p>
          <a:p>
            <a:pPr>
              <a:lnSpc>
                <a:spcPct val="115000"/>
              </a:lnSpc>
              <a:spcAft>
                <a:spcPts val="800"/>
              </a:spcAft>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balans u upravljanju samim sobom (</a:t>
            </a:r>
            <a:r>
              <a:rPr lang="hr-HR" sz="1600" i="1" cap="none" dirty="0" err="1">
                <a:effectLst/>
                <a:latin typeface="Calibri" panose="020F0502020204030204" pitchFamily="34" charset="0"/>
                <a:ea typeface="Calibri" panose="020F0502020204030204" pitchFamily="34" charset="0"/>
                <a:cs typeface="Calibri" panose="020F0502020204030204" pitchFamily="34" charset="0"/>
              </a:rPr>
              <a:t>self-leadership</a:t>
            </a:r>
            <a:r>
              <a:rPr lang="hr-HR" sz="1600" cap="none" dirty="0">
                <a:effectLst/>
                <a:latin typeface="Calibri" panose="020F0502020204030204" pitchFamily="34" charset="0"/>
                <a:ea typeface="Calibri" panose="020F0502020204030204" pitchFamily="34" charset="0"/>
                <a:cs typeface="Calibri" panose="020F0502020204030204" pitchFamily="34" charset="0"/>
              </a:rPr>
              <a:t>) i upravljanju drugima</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319303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1: uloge dionika (2)</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709230" y="1139914"/>
            <a:ext cx="10770492" cy="4216861"/>
          </a:xfrm>
        </p:spPr>
        <p:txBody>
          <a:bodyPr>
            <a:normAutofit/>
          </a:bodyPr>
          <a:lstStyle/>
          <a:p>
            <a:pPr marL="0" indent="0">
              <a:lnSpc>
                <a:spcPct val="115000"/>
              </a:lnSpc>
              <a:spcAft>
                <a:spcPts val="800"/>
              </a:spcAft>
              <a:buNone/>
            </a:pPr>
            <a:r>
              <a:rPr lang="hr-HR" sz="1500" b="1" cap="none" dirty="0">
                <a:effectLst/>
                <a:latin typeface="Calibri" panose="020F0502020204030204" pitchFamily="34" charset="0"/>
                <a:ea typeface="Calibri" panose="020F0502020204030204" pitchFamily="34" charset="0"/>
                <a:cs typeface="Calibri" panose="020F0502020204030204" pitchFamily="34" charset="0"/>
              </a:rPr>
              <a:t>LJUDSKIH RESURSA</a:t>
            </a: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prepoznavanje očekivanja svih dionika</a:t>
            </a: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partnerska podrška u oblikovanju očekivanja na način da se sve strane međusobno razumiju (mlađi i stariji zaposlenici, menadžeri i izvršitelji, proizvodnja i kreativci, sindikati i uprava) </a:t>
            </a: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razvoj procesa i sustava upravljanja karijerom zaposlenika svih dobnih skupina – okruženje koje omogućava davanje kvalitetnog doprinosa.   </a:t>
            </a:r>
            <a:endParaRPr lang="hr-HR" sz="15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hr-HR" sz="1500" b="1" cap="none" dirty="0">
                <a:effectLst/>
                <a:latin typeface="Calibri" panose="020F0502020204030204" pitchFamily="34" charset="0"/>
                <a:ea typeface="Calibri" panose="020F0502020204030204" pitchFamily="34" charset="0"/>
                <a:cs typeface="Calibri" panose="020F0502020204030204" pitchFamily="34" charset="0"/>
              </a:rPr>
              <a:t>ORGANIZACIJE (poslodavca) </a:t>
            </a:r>
          </a:p>
          <a:p>
            <a:pPr>
              <a:lnSpc>
                <a:spcPct val="115000"/>
              </a:lnSpc>
              <a:spcAft>
                <a:spcPts val="800"/>
              </a:spcAft>
              <a:buFont typeface="Wingdings" panose="05000000000000000000" pitchFamily="2" charset="2"/>
              <a:buChar char="Ø"/>
            </a:pPr>
            <a:r>
              <a:rPr lang="hr-HR" sz="1500" cap="none" dirty="0">
                <a:latin typeface="Calibri" panose="020F0502020204030204" pitchFamily="34" charset="0"/>
                <a:ea typeface="Calibri" panose="020F0502020204030204" pitchFamily="34" charset="0"/>
                <a:cs typeface="Calibri" panose="020F0502020204030204" pitchFamily="34" charset="0"/>
              </a:rPr>
              <a:t>a</a:t>
            </a:r>
            <a:r>
              <a:rPr lang="hr-HR" sz="1500" cap="none" dirty="0">
                <a:effectLst/>
                <a:latin typeface="Calibri" panose="020F0502020204030204" pitchFamily="34" charset="0"/>
                <a:ea typeface="Calibri" panose="020F0502020204030204" pitchFamily="34" charset="0"/>
                <a:cs typeface="Calibri" panose="020F0502020204030204" pitchFamily="34" charset="0"/>
              </a:rPr>
              <a:t>ktivan u razvoju zaposlenika za </a:t>
            </a:r>
            <a:r>
              <a:rPr lang="hr-HR" sz="1500" cap="none" dirty="0" err="1">
                <a:effectLst/>
                <a:latin typeface="Calibri" panose="020F0502020204030204" pitchFamily="34" charset="0"/>
                <a:ea typeface="Calibri" panose="020F0502020204030204" pitchFamily="34" charset="0"/>
                <a:cs typeface="Calibri" panose="020F0502020204030204" pitchFamily="34" charset="0"/>
              </a:rPr>
              <a:t>dugoročnun</a:t>
            </a:r>
            <a:r>
              <a:rPr lang="hr-HR" sz="1500" cap="none" dirty="0">
                <a:effectLst/>
                <a:latin typeface="Calibri" panose="020F0502020204030204" pitchFamily="34" charset="0"/>
                <a:ea typeface="Calibri" panose="020F0502020204030204" pitchFamily="34" charset="0"/>
                <a:cs typeface="Calibri" panose="020F0502020204030204" pitchFamily="34" charset="0"/>
              </a:rPr>
              <a:t> učinkovitost </a:t>
            </a:r>
          </a:p>
          <a:p>
            <a:pPr>
              <a:lnSpc>
                <a:spcPct val="115000"/>
              </a:lnSpc>
              <a:spcAft>
                <a:spcPts val="800"/>
              </a:spcAft>
              <a:buFont typeface="Wingdings" panose="05000000000000000000" pitchFamily="2" charset="2"/>
              <a:buChar char="Ø"/>
            </a:pPr>
            <a:r>
              <a:rPr lang="hr-HR" sz="1500" cap="none" dirty="0">
                <a:latin typeface="Calibri" panose="020F0502020204030204" pitchFamily="34" charset="0"/>
                <a:ea typeface="Calibri" panose="020F0502020204030204" pitchFamily="34" charset="0"/>
                <a:cs typeface="Calibri" panose="020F0502020204030204" pitchFamily="34" charset="0"/>
              </a:rPr>
              <a:t>u</a:t>
            </a:r>
            <a:r>
              <a:rPr lang="hr-HR" sz="1500" cap="none" dirty="0">
                <a:effectLst/>
                <a:latin typeface="Calibri" panose="020F0502020204030204" pitchFamily="34" charset="0"/>
                <a:ea typeface="Calibri" panose="020F0502020204030204" pitchFamily="34" charset="0"/>
                <a:cs typeface="Calibri" panose="020F0502020204030204" pitchFamily="34" charset="0"/>
              </a:rPr>
              <a:t>važavanje potreba i očekivanja, kao i različitosti svih dionika procesa i tržišta rada – za održivost same organizacije i društva općenito.</a:t>
            </a:r>
            <a:endParaRPr lang="hr-HR" sz="15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86720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1: uloge dionika (3)</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709230" y="922066"/>
            <a:ext cx="11241978" cy="4856942"/>
          </a:xfrm>
        </p:spPr>
        <p:txBody>
          <a:bodyPr>
            <a:noAutofit/>
          </a:bodyPr>
          <a:lstStyle/>
          <a:p>
            <a:pPr marL="0" indent="0">
              <a:lnSpc>
                <a:spcPct val="115000"/>
              </a:lnSpc>
              <a:spcAft>
                <a:spcPts val="800"/>
              </a:spcAft>
              <a:buNone/>
            </a:pPr>
            <a:r>
              <a:rPr lang="hr-HR" sz="1500" b="1" cap="none" dirty="0">
                <a:effectLst/>
                <a:latin typeface="Calibri" panose="020F0502020204030204" pitchFamily="34" charset="0"/>
                <a:ea typeface="Calibri" panose="020F0502020204030204" pitchFamily="34" charset="0"/>
                <a:cs typeface="Calibri" panose="020F0502020204030204" pitchFamily="34" charset="0"/>
              </a:rPr>
              <a:t>SOCIJALNIH PARTNERA</a:t>
            </a: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afirmativan doprinos kroz promociju koncepata koji pridonose partnerstvu s poslodavcima i zaposlenicima u svrhu dugoročne održivosti</a:t>
            </a:r>
            <a:endParaRPr lang="hr-HR" sz="1500" cap="none"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promicanjem pozitivnih aktivnosti i usmjeravanjem na primjere dobrih praksi njihova uloga u društvu može biti i veća</a:t>
            </a:r>
            <a:endParaRPr lang="hr-HR" sz="15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hr-HR" sz="1500" b="1" cap="none" dirty="0">
                <a:effectLst/>
                <a:latin typeface="Calibri" panose="020F0502020204030204" pitchFamily="34" charset="0"/>
                <a:ea typeface="Calibri" panose="020F0502020204030204" pitchFamily="34" charset="0"/>
                <a:cs typeface="Calibri" panose="020F0502020204030204" pitchFamily="34" charset="0"/>
              </a:rPr>
              <a:t>DRŽAVE</a:t>
            </a: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iznimno mali udio ljudi koji rade u djelomičnom radnom vremenu te iznimno nizak udio starijih samozaposlenih - tržište rada nije prilagođeno potrebama starijih radnika</a:t>
            </a:r>
          </a:p>
          <a:p>
            <a:pPr>
              <a:lnSpc>
                <a:spcPct val="115000"/>
              </a:lnSpc>
              <a:spcAft>
                <a:spcPts val="800"/>
              </a:spcAft>
              <a:buFont typeface="Wingdings" panose="05000000000000000000" pitchFamily="2" charset="2"/>
              <a:buChar char="Ø"/>
            </a:pPr>
            <a:r>
              <a:rPr lang="hr-HR" sz="1500" cap="none" dirty="0">
                <a:effectLst/>
                <a:latin typeface="Calibri" panose="020F0502020204030204" pitchFamily="34" charset="0"/>
                <a:ea typeface="Calibri" panose="020F0502020204030204" pitchFamily="34" charset="0"/>
                <a:cs typeface="Calibri" panose="020F0502020204030204" pitchFamily="34" charset="0"/>
              </a:rPr>
              <a:t>neke mjere su već napravljene po pitanju zapošljavanja umirovljenika i nakon odlaska u mirovinu</a:t>
            </a:r>
          </a:p>
          <a:p>
            <a:pPr marL="0" indent="0">
              <a:lnSpc>
                <a:spcPct val="115000"/>
              </a:lnSpc>
              <a:spcAft>
                <a:spcPts val="800"/>
              </a:spcAft>
              <a:buNone/>
            </a:pPr>
            <a:r>
              <a:rPr lang="hr-HR" sz="1500" i="1" cap="none" dirty="0">
                <a:effectLst/>
                <a:latin typeface="Calibri" panose="020F0502020204030204" pitchFamily="34" charset="0"/>
                <a:ea typeface="Calibri" panose="020F0502020204030204" pitchFamily="34" charset="0"/>
                <a:cs typeface="Calibri" panose="020F0502020204030204" pitchFamily="34" charset="0"/>
              </a:rPr>
              <a:t>Može li se dodatnim financijskim olakšicama za poslodavce još više potaknuti zapošljavanje umirovljenika na djelomično radno vrijeme ili možda ostanak starijih zaposlenika u nepunom radnom vremenu do ostvarenja prava na punu starosnu mirovinu? </a:t>
            </a:r>
          </a:p>
          <a:p>
            <a:pPr marL="0" indent="0" algn="ctr">
              <a:lnSpc>
                <a:spcPct val="115000"/>
              </a:lnSpc>
              <a:spcAft>
                <a:spcPts val="800"/>
              </a:spcAft>
              <a:buNone/>
            </a:pPr>
            <a:r>
              <a:rPr lang="hr-HR" sz="1500" cap="none" dirty="0">
                <a:latin typeface="Calibri" panose="020F0502020204030204" pitchFamily="34" charset="0"/>
                <a:ea typeface="Calibri" panose="020F0502020204030204" pitchFamily="34" charset="0"/>
                <a:cs typeface="Calibri" panose="020F0502020204030204" pitchFamily="34" charset="0"/>
              </a:rPr>
              <a:t>Postoje r</a:t>
            </a:r>
            <a:r>
              <a:rPr lang="hr-HR" sz="1500" cap="none" dirty="0">
                <a:effectLst/>
                <a:latin typeface="Calibri" panose="020F0502020204030204" pitchFamily="34" charset="0"/>
                <a:ea typeface="Calibri" panose="020F0502020204030204" pitchFamily="34" charset="0"/>
                <a:cs typeface="Calibri" panose="020F0502020204030204" pitchFamily="34" charset="0"/>
              </a:rPr>
              <a:t>azne mogućnosti, ali pravi posao po pitanju kvalitetnog produženja radnog vijeka zaposlenika i postizanja održivosti mirovinskog sustava - tek čeka!</a:t>
            </a:r>
            <a:endParaRPr lang="hr-HR" sz="15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52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p:txBody>
          <a:bodyPr/>
          <a:lstStyle/>
          <a:p>
            <a:r>
              <a:rPr lang="hr-HR" dirty="0" err="1"/>
              <a:t>Brief</a:t>
            </a:r>
            <a:r>
              <a:rPr lang="hr-HR" dirty="0"/>
              <a:t> </a:t>
            </a:r>
          </a:p>
        </p:txBody>
      </p:sp>
      <p:sp>
        <p:nvSpPr>
          <p:cNvPr id="3" name="Content Placeholder 2">
            <a:extLst>
              <a:ext uri="{FF2B5EF4-FFF2-40B4-BE49-F238E27FC236}">
                <a16:creationId xmlns:a16="http://schemas.microsoft.com/office/drawing/2014/main" id="{9CD473F8-21BA-4987-8237-8AF92DBC0CB3}"/>
              </a:ext>
            </a:extLst>
          </p:cNvPr>
          <p:cNvSpPr>
            <a:spLocks noGrp="1"/>
          </p:cNvSpPr>
          <p:nvPr>
            <p:ph idx="1"/>
          </p:nvPr>
        </p:nvSpPr>
        <p:spPr/>
        <p:txBody>
          <a:bodyPr/>
          <a:lstStyle/>
          <a:p>
            <a:r>
              <a:rPr lang="hr-HR" dirty="0"/>
              <a:t>Nalazi istraživanja</a:t>
            </a:r>
          </a:p>
          <a:p>
            <a:r>
              <a:rPr lang="hr-HR" dirty="0"/>
              <a:t>Završiti sa kako dalje bi trebalo i bilo dobro</a:t>
            </a:r>
          </a:p>
          <a:p>
            <a:r>
              <a:rPr lang="hr-HR" dirty="0"/>
              <a:t>Da li je moguće tako dalje i za koga je </a:t>
            </a:r>
          </a:p>
          <a:p>
            <a:endParaRPr lang="hr-HR" dirty="0"/>
          </a:p>
        </p:txBody>
      </p:sp>
    </p:spTree>
    <p:extLst>
      <p:ext uri="{BB962C8B-B14F-4D97-AF65-F5344CB8AC3E}">
        <p14:creationId xmlns:p14="http://schemas.microsoft.com/office/powerpoint/2010/main" val="310230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fontScale="90000"/>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2: </a:t>
            </a:r>
            <a:r>
              <a:rPr lang="hr-HR" sz="400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UPRAVLJANJE RADNOM SNAGOM KOJA STARI</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409331" y="1068551"/>
            <a:ext cx="11370290" cy="5021534"/>
          </a:xfrm>
        </p:spPr>
        <p:txBody>
          <a:bodyPr>
            <a:normAutofit/>
          </a:bodyPr>
          <a:lstStyle/>
          <a:p>
            <a:pPr>
              <a:lnSpc>
                <a:spcPct val="115000"/>
              </a:lnSpc>
              <a:spcAft>
                <a:spcPts val="800"/>
              </a:spcAft>
            </a:pPr>
            <a:r>
              <a:rPr lang="hu-HU" sz="1800" cap="none" dirty="0">
                <a:latin typeface="Calibri" panose="020F0502020204030204" pitchFamily="34" charset="0"/>
                <a:ea typeface="Calibri" panose="020F0502020204030204" pitchFamily="34" charset="0"/>
                <a:cs typeface="Calibri" panose="020F0502020204030204" pitchFamily="34" charset="0"/>
              </a:rPr>
              <a:t>Ključna kompetencija organizacije za budućnost i opstanak: planiranje </a:t>
            </a:r>
            <a:r>
              <a:rPr lang="hu-HU" sz="1800" cap="none" dirty="0">
                <a:effectLst/>
                <a:latin typeface="Calibri" panose="020F0502020204030204" pitchFamily="34" charset="0"/>
                <a:ea typeface="Calibri" panose="020F0502020204030204" pitchFamily="34" charset="0"/>
                <a:cs typeface="Calibri" panose="020F0502020204030204" pitchFamily="34" charset="0"/>
              </a:rPr>
              <a:t>radne snage (kratkoročno i dugoročno) </a:t>
            </a:r>
          </a:p>
          <a:p>
            <a:pPr>
              <a:lnSpc>
                <a:spcPct val="115000"/>
              </a:lnSpc>
              <a:spcAft>
                <a:spcPts val="800"/>
              </a:spcAft>
            </a:pPr>
            <a:r>
              <a:rPr lang="hu-HU" sz="1800" cap="none" dirty="0">
                <a:effectLst/>
                <a:latin typeface="Calibri" panose="020F0502020204030204" pitchFamily="34" charset="0"/>
                <a:ea typeface="Calibri" panose="020F0502020204030204" pitchFamily="34" charset="0"/>
                <a:cs typeface="Calibri" panose="020F0502020204030204" pitchFamily="34" charset="0"/>
              </a:rPr>
              <a:t>Osigurati dovoljno pravih radnika osnovni je preduvjet postignuća rezultata</a:t>
            </a:r>
          </a:p>
          <a:p>
            <a:pPr>
              <a:lnSpc>
                <a:spcPct val="115000"/>
              </a:lnSpc>
              <a:spcAft>
                <a:spcPts val="800"/>
              </a:spcAft>
            </a:pPr>
            <a:r>
              <a:rPr lang="hu-HU" sz="1800" cap="none" dirty="0">
                <a:effectLst/>
                <a:latin typeface="Calibri" panose="020F0502020204030204" pitchFamily="34" charset="0"/>
                <a:ea typeface="Calibri" panose="020F0502020204030204" pitchFamily="34" charset="0"/>
                <a:cs typeface="Calibri" panose="020F0502020204030204" pitchFamily="34" charset="0"/>
              </a:rPr>
              <a:t>U radnoj populaciji koja stari treba svim generacijama osigurati da daju svoj doprinos i osjećaju se angažirano </a:t>
            </a:r>
          </a:p>
          <a:p>
            <a:pPr>
              <a:lnSpc>
                <a:spcPct val="115000"/>
              </a:lnSpc>
              <a:spcAft>
                <a:spcPts val="800"/>
              </a:spcAft>
            </a:pPr>
            <a:r>
              <a:rPr lang="hu-HU" sz="1800" cap="none" dirty="0">
                <a:effectLst/>
                <a:latin typeface="Calibri" panose="020F0502020204030204" pitchFamily="34" charset="0"/>
                <a:ea typeface="Calibri" panose="020F0502020204030204" pitchFamily="34" charset="0"/>
                <a:cs typeface="Calibri" panose="020F0502020204030204" pitchFamily="34" charset="0"/>
              </a:rPr>
              <a:t>Novi načini organizacije posla i rada su neizbježni.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u-HU" sz="1800" cap="none" dirty="0">
                <a:effectLst/>
                <a:latin typeface="Calibri" panose="020F0502020204030204" pitchFamily="34" charset="0"/>
                <a:ea typeface="Calibri" panose="020F0502020204030204" pitchFamily="34" charset="0"/>
                <a:cs typeface="Calibri" panose="020F0502020204030204" pitchFamily="34" charset="0"/>
              </a:rPr>
              <a:t>Edukacija menadžmenta za uspješno upravljanje radnom snagom koja stari i obuhvaća više različitih generacija s njihovim jedinstvenim potrebama </a:t>
            </a:r>
          </a:p>
          <a:p>
            <a:pPr>
              <a:lnSpc>
                <a:spcPct val="115000"/>
              </a:lnSpc>
              <a:spcAft>
                <a:spcPts val="800"/>
              </a:spcAft>
            </a:pPr>
            <a:r>
              <a:rPr lang="hu-HU" sz="1800" cap="none" dirty="0">
                <a:effectLst/>
                <a:latin typeface="Calibri" panose="020F0502020204030204" pitchFamily="34" charset="0"/>
                <a:ea typeface="Calibri" panose="020F0502020204030204" pitchFamily="34" charset="0"/>
                <a:cs typeface="Calibri" panose="020F0502020204030204" pitchFamily="34" charset="0"/>
              </a:rPr>
              <a:t>Ključne vještine: motiviranje ljudi, delegiranje na smislen i svrsishodan način, otpuštanje kontrole, davanja povjerenja i odgovornosti, upravljanje različitostima, razumijevanje tuđih perspektiva, davanje kvalitetnog feedbacka, upotreba coaching vještina...</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54102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2: pretpostavke </a:t>
            </a:r>
            <a:r>
              <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 managementa</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1508759" y="1342690"/>
            <a:ext cx="9902953" cy="4198574"/>
          </a:xfrm>
        </p:spPr>
        <p:txBody>
          <a:bodyPr>
            <a:normAutofit/>
          </a:bodyPr>
          <a:lstStyle/>
          <a:p>
            <a:pPr marL="0" indent="0">
              <a:lnSpc>
                <a:spcPct val="115000"/>
              </a:lnSpc>
              <a:spcAft>
                <a:spcPts val="800"/>
              </a:spcAft>
              <a:buNone/>
            </a:pPr>
            <a:r>
              <a:rPr lang="hr-HR" cap="none" dirty="0">
                <a:effectLst/>
                <a:latin typeface="Calibri" panose="020F0502020204030204" pitchFamily="34" charset="0"/>
                <a:ea typeface="Calibri" panose="020F0502020204030204" pitchFamily="34" charset="0"/>
                <a:cs typeface="Calibri" panose="020F0502020204030204" pitchFamily="34" charset="0"/>
              </a:rPr>
              <a:t>Osnovne pretpostavke </a:t>
            </a:r>
            <a:r>
              <a:rPr lang="hr-HR" i="1" cap="none" dirty="0">
                <a:effectLst/>
                <a:latin typeface="Calibri" panose="020F0502020204030204" pitchFamily="34" charset="0"/>
                <a:ea typeface="Calibri" panose="020F0502020204030204" pitchFamily="34" charset="0"/>
                <a:cs typeface="Calibri" panose="020F0502020204030204" pitchFamily="34" charset="0"/>
              </a:rPr>
              <a:t>age managementa</a:t>
            </a:r>
            <a:r>
              <a:rPr lang="hr-HR" cap="none" dirty="0">
                <a:effectLst/>
                <a:latin typeface="Calibri" panose="020F0502020204030204" pitchFamily="34" charset="0"/>
                <a:ea typeface="Calibri" panose="020F0502020204030204" pitchFamily="34" charset="0"/>
                <a:cs typeface="Calibri" panose="020F0502020204030204" pitchFamily="34" charset="0"/>
              </a:rPr>
              <a:t> su:</a:t>
            </a:r>
            <a:endParaRPr lang="hr-HR" cap="none"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Odgovarajuća edukacija menadžera po pitanju vještina upravljanja ljudima i </a:t>
            </a:r>
            <a:r>
              <a:rPr lang="hr-HR" sz="1800" cap="none" dirty="0" err="1">
                <a:effectLst/>
                <a:latin typeface="Calibri" panose="020F0502020204030204" pitchFamily="34" charset="0"/>
                <a:ea typeface="Calibri" panose="020F0502020204030204" pitchFamily="34" charset="0"/>
                <a:cs typeface="Calibri" panose="020F0502020204030204" pitchFamily="34" charset="0"/>
              </a:rPr>
              <a:t>coaching</a:t>
            </a:r>
            <a:r>
              <a:rPr lang="hr-HR" sz="1800" cap="none" dirty="0">
                <a:effectLst/>
                <a:latin typeface="Calibri" panose="020F0502020204030204" pitchFamily="34" charset="0"/>
                <a:ea typeface="Calibri" panose="020F0502020204030204" pitchFamily="34" charset="0"/>
                <a:cs typeface="Calibri" panose="020F0502020204030204" pitchFamily="34" charset="0"/>
              </a:rPr>
              <a:t> vještina</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Odgovarajuća edukacija starije populacije vezano za razvoj vještina i usvajanje znanja koja im trebaju za dulji kvalitetni ostanak na tržištu rada (digitalne vještine, komunikacijske vještine..)</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 Odgovarajuća edukacija mlađih generacija po pitanju uvažavanja različitosti i komunikacijskih vještina</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Uspostava sustava upravljanja karijerom zaposlenika svih dobnih skupina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03036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2: mogućnosti za starije zaposlenike (1)</a:t>
            </a:r>
            <a:endPar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489204" y="937297"/>
            <a:ext cx="11210543" cy="4619198"/>
          </a:xfrm>
        </p:spPr>
        <p:txBody>
          <a:bodyPr>
            <a:normAutofit/>
          </a:bodyPr>
          <a:lstStyle/>
          <a:p>
            <a:pPr marL="0" lvl="0" indent="0">
              <a:lnSpc>
                <a:spcPct val="115000"/>
              </a:lnSpc>
              <a:buNone/>
            </a:pPr>
            <a:r>
              <a:rPr lang="hr-HR" sz="1600" b="1" cap="none" dirty="0">
                <a:effectLst/>
                <a:latin typeface="Calibri" panose="020F0502020204030204" pitchFamily="34" charset="0"/>
                <a:ea typeface="Calibri" panose="020F0502020204030204" pitchFamily="34" charset="0"/>
                <a:cs typeface="Calibri" panose="020F0502020204030204" pitchFamily="34" charset="0"/>
              </a:rPr>
              <a:t>Mentorski sustav</a:t>
            </a:r>
            <a:r>
              <a:rPr lang="hr-HR" sz="1600" cap="none" dirty="0">
                <a:effectLst/>
                <a:latin typeface="Calibri" panose="020F0502020204030204" pitchFamily="34" charset="0"/>
                <a:ea typeface="Calibri" panose="020F0502020204030204" pitchFamily="34" charset="0"/>
                <a:cs typeface="Calibri" panose="020F0502020204030204" pitchFamily="34" charset="0"/>
              </a:rPr>
              <a:t> </a:t>
            </a:r>
          </a:p>
          <a:p>
            <a:pPr lvl="0">
              <a:lnSpc>
                <a:spcPct val="115000"/>
              </a:lnSpc>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prenošenje znanja od strane mentora na </a:t>
            </a:r>
            <a:r>
              <a:rPr lang="hr-HR" sz="1600" cap="none" dirty="0" err="1">
                <a:effectLst/>
                <a:latin typeface="Calibri" panose="020F0502020204030204" pitchFamily="34" charset="0"/>
                <a:ea typeface="Calibri" panose="020F0502020204030204" pitchFamily="34" charset="0"/>
                <a:cs typeface="Calibri" panose="020F0502020204030204" pitchFamily="34" charset="0"/>
              </a:rPr>
              <a:t>mentoriranog</a:t>
            </a:r>
            <a:r>
              <a:rPr lang="hr-HR" sz="1600" cap="none" dirty="0">
                <a:effectLst/>
                <a:latin typeface="Calibri" panose="020F0502020204030204" pitchFamily="34" charset="0"/>
                <a:ea typeface="Calibri" panose="020F0502020204030204" pitchFamily="34" charset="0"/>
                <a:cs typeface="Calibri" panose="020F0502020204030204" pitchFamily="34" charset="0"/>
              </a:rPr>
              <a:t> na sustavan način, koji se prati od strane organizacije kroz duži vremenski period</a:t>
            </a:r>
          </a:p>
          <a:p>
            <a:pPr lvl="0">
              <a:lnSpc>
                <a:spcPct val="115000"/>
              </a:lnSpc>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pozitivan utjecaj i za mentora i za </a:t>
            </a:r>
            <a:r>
              <a:rPr lang="hr-HR" sz="1600" cap="none" dirty="0" err="1">
                <a:effectLst/>
                <a:latin typeface="Calibri" panose="020F0502020204030204" pitchFamily="34" charset="0"/>
                <a:ea typeface="Calibri" panose="020F0502020204030204" pitchFamily="34" charset="0"/>
                <a:cs typeface="Calibri" panose="020F0502020204030204" pitchFamily="34" charset="0"/>
              </a:rPr>
              <a:t>mentoriranog</a:t>
            </a:r>
            <a:r>
              <a:rPr lang="hr-HR" sz="1600" cap="none" dirty="0">
                <a:effectLst/>
                <a:latin typeface="Calibri" panose="020F0502020204030204" pitchFamily="34" charset="0"/>
                <a:ea typeface="Calibri" panose="020F0502020204030204" pitchFamily="34" charset="0"/>
                <a:cs typeface="Calibri" panose="020F0502020204030204" pitchFamily="34" charset="0"/>
              </a:rPr>
              <a:t> i za organizaciju</a:t>
            </a:r>
          </a:p>
          <a:p>
            <a:pPr lvl="0">
              <a:lnSpc>
                <a:spcPct val="115000"/>
              </a:lnSpc>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najkvalitetnije učenje je učenje koje se odvija na poslu – direktno u radnom okruženju. Takvo učenje je puno kvalitetnije, smislenije i samom zaposleniku zanimljivije. </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endParaRPr lang="hr-HR" sz="1600" b="1" cap="none"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buNone/>
            </a:pPr>
            <a:r>
              <a:rPr lang="hr-HR" sz="1600" b="1" cap="none" dirty="0">
                <a:effectLst/>
                <a:latin typeface="Calibri" panose="020F0502020204030204" pitchFamily="34" charset="0"/>
                <a:ea typeface="Calibri" panose="020F0502020204030204" pitchFamily="34" charset="0"/>
                <a:cs typeface="Calibri" panose="020F0502020204030204" pitchFamily="34" charset="0"/>
              </a:rPr>
              <a:t>Edukacija i trenerski rad</a:t>
            </a:r>
            <a:r>
              <a:rPr lang="hr-HR" sz="1600" cap="none" dirty="0">
                <a:effectLst/>
                <a:latin typeface="Calibri" panose="020F0502020204030204" pitchFamily="34" charset="0"/>
                <a:ea typeface="Calibri" panose="020F0502020204030204" pitchFamily="34" charset="0"/>
                <a:cs typeface="Calibri" panose="020F0502020204030204" pitchFamily="34" charset="0"/>
              </a:rPr>
              <a:t> </a:t>
            </a:r>
          </a:p>
          <a:p>
            <a:pPr lvl="0">
              <a:lnSpc>
                <a:spcPct val="115000"/>
              </a:lnSpc>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prenošenje specifičnih znanja na druge osobe</a:t>
            </a:r>
          </a:p>
          <a:p>
            <a:pPr lvl="0">
              <a:lnSpc>
                <a:spcPct val="115000"/>
              </a:lnSpc>
              <a:buFont typeface="Wingdings" panose="05000000000000000000" pitchFamily="2" charset="2"/>
              <a:buChar char="Ø"/>
            </a:pPr>
            <a:r>
              <a:rPr lang="hr-HR" sz="1600" cap="none" dirty="0">
                <a:effectLst/>
                <a:latin typeface="Calibri" panose="020F0502020204030204" pitchFamily="34" charset="0"/>
                <a:ea typeface="Calibri" panose="020F0502020204030204" pitchFamily="34" charset="0"/>
                <a:cs typeface="Calibri" panose="020F0502020204030204" pitchFamily="34" charset="0"/>
              </a:rPr>
              <a:t>mladi uče na ubrzani način i u skladu sa svojim očekivanjima i ambicijama ranije postaju punopravni članovi poslovnog okruženja i daju svoj puni doprinos, organizacija skraćuje vrijeme uvođenja u posao novozaposlenih, a trener se osjeća korisno i psihološki kvalitetno. </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06429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2: mogućnosti za starije zaposlenike (2)</a:t>
            </a:r>
            <a:endPar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489204" y="1173767"/>
            <a:ext cx="11210543" cy="4619198"/>
          </a:xfrm>
        </p:spPr>
        <p:txBody>
          <a:bodyPr>
            <a:normAutofit/>
          </a:bodyPr>
          <a:lstStyle/>
          <a:p>
            <a:pPr marL="0" lvl="0" indent="0">
              <a:lnSpc>
                <a:spcPct val="115000"/>
              </a:lnSpc>
              <a:buNone/>
            </a:pPr>
            <a:r>
              <a:rPr lang="hr-HR" sz="1600" b="1" cap="none" dirty="0">
                <a:effectLst/>
                <a:latin typeface="Calibri" panose="020F0502020204030204" pitchFamily="34" charset="0"/>
                <a:ea typeface="Calibri" panose="020F0502020204030204" pitchFamily="34" charset="0"/>
                <a:cs typeface="Calibri" panose="020F0502020204030204" pitchFamily="34" charset="0"/>
              </a:rPr>
              <a:t>Rad na „starim“ sustavima i tehnologijama </a:t>
            </a:r>
            <a:r>
              <a:rPr lang="hr-HR" sz="1600" cap="none" dirty="0">
                <a:effectLst/>
                <a:latin typeface="Calibri" panose="020F0502020204030204" pitchFamily="34" charset="0"/>
                <a:ea typeface="Calibri" panose="020F0502020204030204" pitchFamily="34" charset="0"/>
                <a:cs typeface="Calibri" panose="020F0502020204030204" pitchFamily="34" charset="0"/>
              </a:rPr>
              <a:t>i njihovo održavanje</a:t>
            </a:r>
          </a:p>
          <a:p>
            <a:pPr marL="342900" lvl="0" indent="-342900">
              <a:lnSpc>
                <a:spcPct val="115000"/>
              </a:lnSpc>
              <a:buFont typeface="Wingdings" panose="05000000000000000000" pitchFamily="2" charset="2"/>
              <a:buChar char=""/>
            </a:pPr>
            <a:r>
              <a:rPr lang="hr-HR" sz="1600" cap="none" dirty="0">
                <a:effectLst/>
                <a:latin typeface="Calibri" panose="020F0502020204030204" pitchFamily="34" charset="0"/>
                <a:ea typeface="Calibri" panose="020F0502020204030204" pitchFamily="34" charset="0"/>
                <a:cs typeface="Calibri" panose="020F0502020204030204" pitchFamily="34" charset="0"/>
              </a:rPr>
              <a:t>rad s tehnologijama koje polako </a:t>
            </a:r>
            <a:r>
              <a:rPr lang="hr-HR" sz="1600" i="1" cap="none" dirty="0">
                <a:effectLst/>
                <a:latin typeface="Calibri" panose="020F0502020204030204" pitchFamily="34" charset="0"/>
                <a:ea typeface="Calibri" panose="020F0502020204030204" pitchFamily="34" charset="0"/>
                <a:cs typeface="Calibri" panose="020F0502020204030204" pitchFamily="34" charset="0"/>
              </a:rPr>
              <a:t>odlaze</a:t>
            </a:r>
            <a:r>
              <a:rPr lang="hr-HR" sz="1600" cap="none" dirty="0">
                <a:effectLst/>
                <a:latin typeface="Calibri" panose="020F0502020204030204" pitchFamily="34" charset="0"/>
                <a:ea typeface="Calibri" panose="020F0502020204030204" pitchFamily="34" charset="0"/>
                <a:cs typeface="Calibri" panose="020F0502020204030204" pitchFamily="34" charset="0"/>
              </a:rPr>
              <a:t>, ali još uvijek se na njima radi, mlađim zaposlenicima nije interesantan</a:t>
            </a:r>
          </a:p>
          <a:p>
            <a:pPr marL="342900" lvl="0" indent="-342900">
              <a:lnSpc>
                <a:spcPct val="115000"/>
              </a:lnSpc>
              <a:buFont typeface="Wingdings" panose="05000000000000000000" pitchFamily="2" charset="2"/>
              <a:buChar char=""/>
            </a:pPr>
            <a:r>
              <a:rPr lang="hr-HR" sz="1600" cap="none" dirty="0">
                <a:latin typeface="Calibri" panose="020F0502020204030204" pitchFamily="34" charset="0"/>
                <a:ea typeface="Calibri" panose="020F0502020204030204" pitchFamily="34" charset="0"/>
                <a:cs typeface="Calibri" panose="020F0502020204030204" pitchFamily="34" charset="0"/>
              </a:rPr>
              <a:t>u</a:t>
            </a:r>
            <a:r>
              <a:rPr lang="hr-HR" sz="1600" cap="none" dirty="0">
                <a:effectLst/>
                <a:latin typeface="Calibri" panose="020F0502020204030204" pitchFamily="34" charset="0"/>
                <a:ea typeface="Calibri" panose="020F0502020204030204" pitchFamily="34" charset="0"/>
                <a:cs typeface="Calibri" panose="020F0502020204030204" pitchFamily="34" charset="0"/>
              </a:rPr>
              <a:t>pitna dostupnost tih znanja u redovitom ili dodatnom obrazovanju</a:t>
            </a:r>
          </a:p>
          <a:p>
            <a:pPr marL="342900" lvl="0" indent="-342900">
              <a:lnSpc>
                <a:spcPct val="115000"/>
              </a:lnSpc>
              <a:buFont typeface="Wingdings" panose="05000000000000000000" pitchFamily="2" charset="2"/>
              <a:buChar char=""/>
            </a:pPr>
            <a:r>
              <a:rPr lang="hr-HR" sz="1600" cap="none" dirty="0">
                <a:effectLst/>
                <a:latin typeface="Calibri" panose="020F0502020204030204" pitchFamily="34" charset="0"/>
                <a:ea typeface="Calibri" panose="020F0502020204030204" pitchFamily="34" charset="0"/>
                <a:cs typeface="Calibri" panose="020F0502020204030204" pitchFamily="34" charset="0"/>
              </a:rPr>
              <a:t>stariji zaposlenici često nisu zainteresirani za učenje novih tehnologija (brze promjene, krivulja učenja)</a:t>
            </a:r>
          </a:p>
          <a:p>
            <a:pPr marL="342900" lvl="0" indent="-342900">
              <a:lnSpc>
                <a:spcPct val="115000"/>
              </a:lnSpc>
              <a:buFont typeface="Wingdings" panose="05000000000000000000" pitchFamily="2" charset="2"/>
              <a:buChar char=""/>
            </a:pPr>
            <a:r>
              <a:rPr lang="hr-HR" sz="1600" cap="none" dirty="0">
                <a:effectLst/>
                <a:latin typeface="Calibri" panose="020F0502020204030204" pitchFamily="34" charset="0"/>
                <a:ea typeface="Calibri" panose="020F0502020204030204" pitchFamily="34" charset="0"/>
                <a:cs typeface="Calibri" panose="020F0502020204030204" pitchFamily="34" charset="0"/>
              </a:rPr>
              <a:t>mlađi zaposlenici (generacija Y) orijentirani na savladavanje što više novog, a stariji na kvalitetno savladavanje već poznatog</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None/>
            </a:pPr>
            <a:endParaRPr lang="hr-HR" sz="1600" b="1" cap="none"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spcAft>
                <a:spcPts val="800"/>
              </a:spcAft>
              <a:buNone/>
            </a:pPr>
            <a:r>
              <a:rPr lang="hr-HR" sz="1600" b="1" cap="none" dirty="0">
                <a:effectLst/>
                <a:latin typeface="Calibri" panose="020F0502020204030204" pitchFamily="34" charset="0"/>
                <a:ea typeface="Calibri" panose="020F0502020204030204" pitchFamily="34" charset="0"/>
                <a:cs typeface="Calibri" panose="020F0502020204030204" pitchFamily="34" charset="0"/>
              </a:rPr>
              <a:t>Fleksibilno radno</a:t>
            </a:r>
            <a:r>
              <a:rPr lang="hr-HR" sz="1600" cap="none" dirty="0">
                <a:effectLst/>
                <a:latin typeface="Calibri" panose="020F0502020204030204" pitchFamily="34" charset="0"/>
                <a:ea typeface="Calibri" panose="020F0502020204030204" pitchFamily="34" charset="0"/>
                <a:cs typeface="Calibri" panose="020F0502020204030204" pitchFamily="34" charset="0"/>
              </a:rPr>
              <a:t> </a:t>
            </a:r>
            <a:r>
              <a:rPr lang="hr-HR" sz="1600" b="1" cap="none" dirty="0">
                <a:effectLst/>
                <a:latin typeface="Calibri" panose="020F0502020204030204" pitchFamily="34" charset="0"/>
                <a:ea typeface="Calibri" panose="020F0502020204030204" pitchFamily="34" charset="0"/>
                <a:cs typeface="Calibri" panose="020F0502020204030204" pitchFamily="34" charset="0"/>
              </a:rPr>
              <a:t>vrijeme</a:t>
            </a:r>
            <a:r>
              <a:rPr lang="hr-HR" sz="1600" cap="none" dirty="0">
                <a:effectLst/>
                <a:latin typeface="Calibri" panose="020F0502020204030204" pitchFamily="34" charset="0"/>
                <a:ea typeface="Calibri" panose="020F0502020204030204" pitchFamily="34" charset="0"/>
                <a:cs typeface="Calibri" panose="020F0502020204030204" pitchFamily="34" charset="0"/>
              </a:rPr>
              <a:t> </a:t>
            </a:r>
          </a:p>
          <a:p>
            <a:pPr lvl="0">
              <a:lnSpc>
                <a:spcPct val="115000"/>
              </a:lnSpc>
              <a:spcAft>
                <a:spcPts val="800"/>
              </a:spcAft>
              <a:buFont typeface="Wingdings" panose="05000000000000000000" pitchFamily="2" charset="2"/>
              <a:buChar char="Ø"/>
            </a:pPr>
            <a:r>
              <a:rPr lang="hr-HR" sz="1600" cap="none" dirty="0">
                <a:latin typeface="Calibri" panose="020F0502020204030204" pitchFamily="34" charset="0"/>
                <a:ea typeface="Calibri" panose="020F0502020204030204" pitchFamily="34" charset="0"/>
                <a:cs typeface="Calibri" panose="020F0502020204030204" pitchFamily="34" charset="0"/>
              </a:rPr>
              <a:t>o</a:t>
            </a:r>
            <a:r>
              <a:rPr lang="hr-HR" sz="1600" cap="none" dirty="0">
                <a:effectLst/>
                <a:latin typeface="Calibri" panose="020F0502020204030204" pitchFamily="34" charset="0"/>
                <a:ea typeface="Calibri" panose="020F0502020204030204" pitchFamily="34" charset="0"/>
                <a:cs typeface="Calibri" panose="020F0502020204030204" pitchFamily="34" charset="0"/>
              </a:rPr>
              <a:t>mogućavanje starijim radnicima da rade djelomično radno vrijeme pripomoglo bi njihovom osjećaju sigurnosti (ekonomske i financijske) i organizacijama omogućilo lakši transfer znanja i poslova na druge zaposlenike</a:t>
            </a:r>
            <a:endParaRPr lang="hr-HR" sz="16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682672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3: </a:t>
            </a:r>
            <a:r>
              <a:rPr lang="hr-HR" sz="400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CJELOŽIVOTNO UČENJE</a:t>
            </a:r>
            <a:endParaRPr lang="hr-HR" sz="4000" i="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1116594" y="1866530"/>
            <a:ext cx="10496589" cy="2522590"/>
          </a:xfrm>
        </p:spPr>
        <p:txBody>
          <a:bodyPr>
            <a:normAutofit/>
          </a:bodyPr>
          <a:lstStyle/>
          <a:p>
            <a:pPr marL="0" indent="0">
              <a:buNone/>
            </a:pPr>
            <a:r>
              <a:rPr lang="en-US" cap="none" dirty="0">
                <a:solidFill>
                  <a:schemeClr val="tx1"/>
                </a:solidFill>
                <a:latin typeface="Calibri Light" panose="020F0302020204030204" pitchFamily="34" charset="0"/>
                <a:cs typeface="Calibri Light" panose="020F0302020204030204" pitchFamily="34" charset="0"/>
              </a:rPr>
              <a:t>70% </a:t>
            </a:r>
            <a:r>
              <a:rPr lang="en-US" cap="none" dirty="0" err="1">
                <a:solidFill>
                  <a:schemeClr val="tx1"/>
                </a:solidFill>
                <a:latin typeface="Calibri Light" panose="020F0302020204030204" pitchFamily="34" charset="0"/>
                <a:cs typeface="Calibri Light" panose="020F0302020204030204" pitchFamily="34" charset="0"/>
              </a:rPr>
              <a:t>zaposlenika</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kaže</a:t>
            </a:r>
            <a:r>
              <a:rPr lang="en-US" cap="none" dirty="0">
                <a:solidFill>
                  <a:schemeClr val="tx1"/>
                </a:solidFill>
                <a:latin typeface="Calibri Light" panose="020F0302020204030204" pitchFamily="34" charset="0"/>
                <a:cs typeface="Calibri Light" panose="020F0302020204030204" pitchFamily="34" charset="0"/>
              </a:rPr>
              <a:t> da </a:t>
            </a:r>
            <a:r>
              <a:rPr lang="en-US" cap="none" dirty="0" err="1">
                <a:solidFill>
                  <a:schemeClr val="tx1"/>
                </a:solidFill>
                <a:latin typeface="Calibri Light" panose="020F0302020204030204" pitchFamily="34" charset="0"/>
                <a:cs typeface="Calibri Light" panose="020F0302020204030204" pitchFamily="34" charset="0"/>
              </a:rPr>
              <a:t>nema</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osnovne</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vještine</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potrebne</a:t>
            </a:r>
            <a:r>
              <a:rPr lang="en-US" cap="none" dirty="0">
                <a:solidFill>
                  <a:schemeClr val="tx1"/>
                </a:solidFill>
                <a:latin typeface="Calibri Light" panose="020F0302020204030204" pitchFamily="34" charset="0"/>
                <a:cs typeface="Calibri Light" panose="020F0302020204030204" pitchFamily="34" charset="0"/>
              </a:rPr>
              <a:t> za </a:t>
            </a:r>
            <a:r>
              <a:rPr lang="en-US" cap="none" dirty="0" err="1">
                <a:solidFill>
                  <a:schemeClr val="tx1"/>
                </a:solidFill>
                <a:latin typeface="Calibri Light" panose="020F0302020204030204" pitchFamily="34" charset="0"/>
                <a:cs typeface="Calibri Light" panose="020F0302020204030204" pitchFamily="34" charset="0"/>
              </a:rPr>
              <a:t>obavljanje</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posla</a:t>
            </a:r>
            <a:r>
              <a:rPr lang="en-US" cap="none" dirty="0">
                <a:solidFill>
                  <a:schemeClr val="tx1"/>
                </a:solidFill>
                <a:latin typeface="Calibri Light" panose="020F0302020204030204" pitchFamily="34" charset="0"/>
                <a:cs typeface="Calibri Light" panose="020F0302020204030204" pitchFamily="34" charset="0"/>
              </a:rPr>
              <a:t>.</a:t>
            </a:r>
          </a:p>
          <a:p>
            <a:pPr marL="0" indent="0">
              <a:buNone/>
            </a:pPr>
            <a:r>
              <a:rPr lang="en-US" cap="none" dirty="0">
                <a:solidFill>
                  <a:schemeClr val="tx1"/>
                </a:solidFill>
                <a:latin typeface="Calibri Light" panose="020F0302020204030204" pitchFamily="34" charset="0"/>
                <a:cs typeface="Calibri Light" panose="020F0302020204030204" pitchFamily="34" charset="0"/>
              </a:rPr>
              <a:t>55% </a:t>
            </a:r>
            <a:r>
              <a:rPr lang="en-US" cap="none" dirty="0" err="1">
                <a:solidFill>
                  <a:schemeClr val="tx1"/>
                </a:solidFill>
                <a:latin typeface="Calibri Light" panose="020F0302020204030204" pitchFamily="34" charset="0"/>
                <a:cs typeface="Calibri Light" panose="020F0302020204030204" pitchFamily="34" charset="0"/>
              </a:rPr>
              <a:t>zaposlenika</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kad</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želi</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nešto</a:t>
            </a:r>
            <a:r>
              <a:rPr lang="en-US" cap="none" dirty="0">
                <a:solidFill>
                  <a:schemeClr val="tx1"/>
                </a:solidFill>
                <a:latin typeface="Calibri Light" panose="020F0302020204030204" pitchFamily="34" charset="0"/>
                <a:cs typeface="Calibri Light" panose="020F0302020204030204" pitchFamily="34" charset="0"/>
              </a:rPr>
              <a:t> novo </a:t>
            </a:r>
            <a:r>
              <a:rPr lang="en-US" cap="none" dirty="0" err="1">
                <a:solidFill>
                  <a:schemeClr val="tx1"/>
                </a:solidFill>
                <a:latin typeface="Calibri Light" panose="020F0302020204030204" pitchFamily="34" charset="0"/>
                <a:cs typeface="Calibri Light" panose="020F0302020204030204" pitchFamily="34" charset="0"/>
              </a:rPr>
              <a:t>naučiti</a:t>
            </a:r>
            <a:r>
              <a:rPr lang="en-US" cap="none" dirty="0">
                <a:solidFill>
                  <a:schemeClr val="tx1"/>
                </a:solidFill>
                <a:latin typeface="Calibri Light" panose="020F0302020204030204" pitchFamily="34" charset="0"/>
                <a:cs typeface="Calibri Light" panose="020F0302020204030204" pitchFamily="34" charset="0"/>
              </a:rPr>
              <a:t> – </a:t>
            </a:r>
            <a:r>
              <a:rPr lang="en-US" cap="none" dirty="0" err="1">
                <a:solidFill>
                  <a:schemeClr val="tx1"/>
                </a:solidFill>
                <a:latin typeface="Calibri Light" panose="020F0302020204030204" pitchFamily="34" charset="0"/>
                <a:cs typeface="Calibri Light" panose="020F0302020204030204" pitchFamily="34" charset="0"/>
              </a:rPr>
              <a:t>prvo</a:t>
            </a:r>
            <a:r>
              <a:rPr lang="en-US" cap="none" dirty="0">
                <a:solidFill>
                  <a:schemeClr val="tx1"/>
                </a:solidFill>
                <a:latin typeface="Calibri Light" panose="020F0302020204030204" pitchFamily="34" charset="0"/>
                <a:cs typeface="Calibri Light" panose="020F0302020204030204" pitchFamily="34" charset="0"/>
              </a:rPr>
              <a:t> pita </a:t>
            </a:r>
            <a:r>
              <a:rPr lang="en-US" cap="none" dirty="0" err="1">
                <a:solidFill>
                  <a:schemeClr val="tx1"/>
                </a:solidFill>
                <a:latin typeface="Calibri Light" panose="020F0302020204030204" pitchFamily="34" charset="0"/>
                <a:cs typeface="Calibri Light" panose="020F0302020204030204" pitchFamily="34" charset="0"/>
              </a:rPr>
              <a:t>kolege</a:t>
            </a:r>
            <a:r>
              <a:rPr lang="en-US" cap="none" dirty="0">
                <a:solidFill>
                  <a:schemeClr val="tx1"/>
                </a:solidFill>
                <a:latin typeface="Calibri Light" panose="020F0302020204030204" pitchFamily="34" charset="0"/>
                <a:cs typeface="Calibri Light" panose="020F0302020204030204" pitchFamily="34" charset="0"/>
              </a:rPr>
              <a:t>.</a:t>
            </a:r>
          </a:p>
          <a:p>
            <a:pPr marL="0" indent="0">
              <a:buNone/>
            </a:pPr>
            <a:r>
              <a:rPr lang="en-US" cap="none" dirty="0">
                <a:solidFill>
                  <a:schemeClr val="tx1"/>
                </a:solidFill>
                <a:latin typeface="Calibri Light" panose="020F0302020204030204" pitchFamily="34" charset="0"/>
                <a:cs typeface="Calibri Light" panose="020F0302020204030204" pitchFamily="34" charset="0"/>
              </a:rPr>
              <a:t>25% </a:t>
            </a:r>
            <a:r>
              <a:rPr lang="en-US" cap="none" dirty="0" err="1">
                <a:solidFill>
                  <a:schemeClr val="tx1"/>
                </a:solidFill>
                <a:latin typeface="Calibri Light" panose="020F0302020204030204" pitchFamily="34" charset="0"/>
                <a:cs typeface="Calibri Light" panose="020F0302020204030204" pitchFamily="34" charset="0"/>
              </a:rPr>
              <a:t>ispitanika</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nedavnog</a:t>
            </a:r>
            <a:r>
              <a:rPr lang="en-US" cap="none" dirty="0">
                <a:solidFill>
                  <a:schemeClr val="tx1"/>
                </a:solidFill>
                <a:latin typeface="Calibri Light" panose="020F0302020204030204" pitchFamily="34" charset="0"/>
                <a:cs typeface="Calibri Light" panose="020F0302020204030204" pitchFamily="34" charset="0"/>
              </a:rPr>
              <a:t> </a:t>
            </a:r>
            <a:r>
              <a:rPr lang="hr-HR" i="1" cap="none" dirty="0">
                <a:latin typeface="Calibri Light" panose="020F0302020204030204" pitchFamily="34" charset="0"/>
                <a:cs typeface="Calibri Light" panose="020F0302020204030204" pitchFamily="34" charset="0"/>
              </a:rPr>
              <a:t>M</a:t>
            </a:r>
            <a:r>
              <a:rPr lang="en-US" i="1" cap="none" dirty="0">
                <a:solidFill>
                  <a:schemeClr val="tx1"/>
                </a:solidFill>
                <a:latin typeface="Calibri Light" panose="020F0302020204030204" pitchFamily="34" charset="0"/>
                <a:cs typeface="Calibri Light" panose="020F0302020204030204" pitchFamily="34" charset="0"/>
              </a:rPr>
              <a:t>c</a:t>
            </a:r>
            <a:r>
              <a:rPr lang="hr-HR" i="1" cap="none" dirty="0">
                <a:solidFill>
                  <a:schemeClr val="tx1"/>
                </a:solidFill>
                <a:latin typeface="Calibri Light" panose="020F0302020204030204" pitchFamily="34" charset="0"/>
                <a:cs typeface="Calibri Light" panose="020F0302020204030204" pitchFamily="34" charset="0"/>
              </a:rPr>
              <a:t>K</a:t>
            </a:r>
            <a:r>
              <a:rPr lang="en-US" i="1" cap="none" dirty="0" err="1">
                <a:solidFill>
                  <a:schemeClr val="tx1"/>
                </a:solidFill>
                <a:latin typeface="Calibri Light" panose="020F0302020204030204" pitchFamily="34" charset="0"/>
                <a:cs typeface="Calibri Light" panose="020F0302020204030204" pitchFamily="34" charset="0"/>
              </a:rPr>
              <a:t>insey</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istraživanja</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vjeruje</a:t>
            </a:r>
            <a:r>
              <a:rPr lang="en-US" cap="none" dirty="0">
                <a:solidFill>
                  <a:schemeClr val="tx1"/>
                </a:solidFill>
                <a:latin typeface="Calibri Light" panose="020F0302020204030204" pitchFamily="34" charset="0"/>
                <a:cs typeface="Calibri Light" panose="020F0302020204030204" pitchFamily="34" charset="0"/>
              </a:rPr>
              <a:t> da </a:t>
            </a:r>
            <a:r>
              <a:rPr lang="en-US" cap="none" dirty="0" err="1">
                <a:solidFill>
                  <a:schemeClr val="tx1"/>
                </a:solidFill>
                <a:latin typeface="Calibri Light" panose="020F0302020204030204" pitchFamily="34" charset="0"/>
                <a:cs typeface="Calibri Light" panose="020F0302020204030204" pitchFamily="34" charset="0"/>
              </a:rPr>
              <a:t>treninzi</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značajno</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poboljšavaju</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radni</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učinak</a:t>
            </a:r>
            <a:r>
              <a:rPr lang="en-US" cap="none" dirty="0">
                <a:solidFill>
                  <a:schemeClr val="tx1"/>
                </a:solidFill>
                <a:latin typeface="Calibri Light" panose="020F0302020204030204" pitchFamily="34" charset="0"/>
                <a:cs typeface="Calibri Light" panose="020F0302020204030204" pitchFamily="34" charset="0"/>
              </a:rPr>
              <a:t>.</a:t>
            </a:r>
          </a:p>
          <a:p>
            <a:pPr marL="0" indent="0">
              <a:buNone/>
            </a:pPr>
            <a:r>
              <a:rPr lang="en-US" cap="none" dirty="0">
                <a:solidFill>
                  <a:schemeClr val="tx1"/>
                </a:solidFill>
                <a:latin typeface="Calibri Light" panose="020F0302020204030204" pitchFamily="34" charset="0"/>
                <a:cs typeface="Calibri Light" panose="020F0302020204030204" pitchFamily="34" charset="0"/>
              </a:rPr>
              <a:t>12% </a:t>
            </a:r>
            <a:r>
              <a:rPr lang="en-US" cap="none" dirty="0" err="1">
                <a:solidFill>
                  <a:schemeClr val="tx1"/>
                </a:solidFill>
                <a:latin typeface="Calibri Light" panose="020F0302020204030204" pitchFamily="34" charset="0"/>
                <a:cs typeface="Calibri Light" panose="020F0302020204030204" pitchFamily="34" charset="0"/>
              </a:rPr>
              <a:t>zaposlenika</a:t>
            </a:r>
            <a:r>
              <a:rPr lang="en-US" cap="none" dirty="0">
                <a:solidFill>
                  <a:schemeClr val="tx1"/>
                </a:solidFill>
                <a:latin typeface="Calibri Light" panose="020F0302020204030204" pitchFamily="34" charset="0"/>
                <a:cs typeface="Calibri Light" panose="020F0302020204030204" pitchFamily="34" charset="0"/>
              </a:rPr>
              <a:t> u </a:t>
            </a:r>
            <a:r>
              <a:rPr lang="en-US" cap="none" dirty="0" err="1">
                <a:solidFill>
                  <a:schemeClr val="tx1"/>
                </a:solidFill>
                <a:latin typeface="Calibri Light" panose="020F0302020204030204" pitchFamily="34" charset="0"/>
                <a:cs typeface="Calibri Light" panose="020F0302020204030204" pitchFamily="34" charset="0"/>
              </a:rPr>
              <a:t>svakodnevnom</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poslu</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koristi</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vještine</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koje</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su</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učili</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na</a:t>
            </a:r>
            <a:r>
              <a:rPr lang="en-US" cap="none" dirty="0">
                <a:solidFill>
                  <a:schemeClr val="tx1"/>
                </a:solidFill>
                <a:latin typeface="Calibri Light" panose="020F0302020204030204" pitchFamily="34" charset="0"/>
                <a:cs typeface="Calibri Light" panose="020F0302020204030204" pitchFamily="34" charset="0"/>
              </a:rPr>
              <a:t> </a:t>
            </a:r>
            <a:r>
              <a:rPr lang="en-US" cap="none" dirty="0" err="1">
                <a:solidFill>
                  <a:schemeClr val="tx1"/>
                </a:solidFill>
                <a:latin typeface="Calibri Light" panose="020F0302020204030204" pitchFamily="34" charset="0"/>
                <a:cs typeface="Calibri Light" panose="020F0302020204030204" pitchFamily="34" charset="0"/>
              </a:rPr>
              <a:t>treninzima</a:t>
            </a:r>
            <a:r>
              <a:rPr lang="en-US" cap="none" dirty="0">
                <a:solidFill>
                  <a:schemeClr val="tx1"/>
                </a:solidFill>
                <a:latin typeface="Calibri Light" panose="020F0302020204030204" pitchFamily="34" charset="0"/>
                <a:cs typeface="Calibri Light" panose="020F0302020204030204" pitchFamily="34" charset="0"/>
              </a:rPr>
              <a:t>.</a:t>
            </a:r>
          </a:p>
        </p:txBody>
      </p:sp>
      <p:pic>
        <p:nvPicPr>
          <p:cNvPr id="11" name="Picture 2" descr="🥺 Pleading Face Emoji on Facebook 4.0 in 2020 | Emoji, Emoji images, Emoji  faces">
            <a:extLst>
              <a:ext uri="{FF2B5EF4-FFF2-40B4-BE49-F238E27FC236}">
                <a16:creationId xmlns:a16="http://schemas.microsoft.com/office/drawing/2014/main" id="{8278FE88-B517-4506-AC37-D7BAB88DC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8" r="1862" b="2"/>
          <a:stretch/>
        </p:blipFill>
        <p:spPr bwMode="auto">
          <a:xfrm>
            <a:off x="11153078" y="71041"/>
            <a:ext cx="920210" cy="956242"/>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4876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3: svijet u kojem živimo</a:t>
            </a:r>
            <a:endPar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592278" y="1663009"/>
            <a:ext cx="6285297" cy="2829332"/>
          </a:xfrm>
        </p:spPr>
        <p:txBody>
          <a:bodyPr>
            <a:normAutofit/>
          </a:bodyPr>
          <a:lstStyle/>
          <a:p>
            <a:pPr marL="0" indent="0">
              <a:buNone/>
            </a:pPr>
            <a:r>
              <a:rPr lang="hr-HR" sz="2800" b="1" dirty="0">
                <a:solidFill>
                  <a:schemeClr val="bg1"/>
                </a:solidFill>
                <a:latin typeface="Calibri" panose="020F0502020204030204" pitchFamily="34" charset="0"/>
                <a:cs typeface="Calibri" panose="020F0502020204030204" pitchFamily="34" charset="0"/>
              </a:rPr>
              <a:t>VUCA okruženje</a:t>
            </a:r>
          </a:p>
          <a:p>
            <a:pPr lvl="1">
              <a:buFont typeface="Wingdings" panose="05000000000000000000" pitchFamily="2" charset="2"/>
              <a:buChar char="§"/>
            </a:pPr>
            <a:r>
              <a:rPr lang="hr-HR" sz="2200" dirty="0" err="1">
                <a:latin typeface="Calibri" panose="020F0502020204030204" pitchFamily="34" charset="0"/>
                <a:cs typeface="Calibri" panose="020F0502020204030204" pitchFamily="34" charset="0"/>
              </a:rPr>
              <a:t>Volatile</a:t>
            </a:r>
            <a:r>
              <a:rPr lang="hr-HR" sz="2200" dirty="0">
                <a:latin typeface="Calibri" panose="020F0502020204030204" pitchFamily="34" charset="0"/>
                <a:cs typeface="Calibri" panose="020F0502020204030204" pitchFamily="34" charset="0"/>
              </a:rPr>
              <a:t> – promjenljiv</a:t>
            </a:r>
          </a:p>
          <a:p>
            <a:pPr lvl="1">
              <a:buFont typeface="Wingdings" panose="05000000000000000000" pitchFamily="2" charset="2"/>
              <a:buChar char="§"/>
            </a:pPr>
            <a:r>
              <a:rPr lang="hr-HR" sz="2200" dirty="0" err="1">
                <a:latin typeface="Calibri" panose="020F0502020204030204" pitchFamily="34" charset="0"/>
                <a:cs typeface="Calibri" panose="020F0502020204030204" pitchFamily="34" charset="0"/>
              </a:rPr>
              <a:t>Uncertain</a:t>
            </a:r>
            <a:r>
              <a:rPr lang="hr-HR" sz="2200" dirty="0">
                <a:latin typeface="Calibri" panose="020F0502020204030204" pitchFamily="34" charset="0"/>
                <a:cs typeface="Calibri" panose="020F0502020204030204" pitchFamily="34" charset="0"/>
              </a:rPr>
              <a:t> – nesiguran</a:t>
            </a:r>
          </a:p>
          <a:p>
            <a:pPr lvl="1">
              <a:buFont typeface="Wingdings" panose="05000000000000000000" pitchFamily="2" charset="2"/>
              <a:buChar char="§"/>
            </a:pPr>
            <a:r>
              <a:rPr lang="hr-HR" sz="2200" dirty="0">
                <a:latin typeface="Calibri" panose="020F0502020204030204" pitchFamily="34" charset="0"/>
                <a:cs typeface="Calibri" panose="020F0502020204030204" pitchFamily="34" charset="0"/>
              </a:rPr>
              <a:t>Complex – složen</a:t>
            </a:r>
          </a:p>
          <a:p>
            <a:pPr lvl="1">
              <a:buFont typeface="Wingdings" panose="05000000000000000000" pitchFamily="2" charset="2"/>
              <a:buChar char="§"/>
            </a:pPr>
            <a:r>
              <a:rPr lang="hr-HR" sz="2200" dirty="0" err="1">
                <a:latin typeface="Calibri" panose="020F0502020204030204" pitchFamily="34" charset="0"/>
                <a:cs typeface="Calibri" panose="020F0502020204030204" pitchFamily="34" charset="0"/>
              </a:rPr>
              <a:t>Ambiguous</a:t>
            </a:r>
            <a:r>
              <a:rPr lang="hr-HR" sz="2200" dirty="0">
                <a:latin typeface="Calibri" panose="020F0502020204030204" pitchFamily="34" charset="0"/>
                <a:cs typeface="Calibri" panose="020F0502020204030204" pitchFamily="34" charset="0"/>
              </a:rPr>
              <a:t> – dvosmislen, </a:t>
            </a:r>
            <a:r>
              <a:rPr lang="hr-HR" sz="2200" dirty="0" err="1">
                <a:latin typeface="Calibri" panose="020F0502020204030204" pitchFamily="34" charset="0"/>
                <a:cs typeface="Calibri" panose="020F0502020204030204" pitchFamily="34" charset="0"/>
              </a:rPr>
              <a:t>trosmislen</a:t>
            </a:r>
            <a:r>
              <a:rPr lang="hr-HR" sz="2200" dirty="0">
                <a:latin typeface="Calibri" panose="020F0502020204030204" pitchFamily="34" charset="0"/>
                <a:cs typeface="Calibri" panose="020F0502020204030204" pitchFamily="34" charset="0"/>
              </a:rPr>
              <a:t>...</a:t>
            </a:r>
          </a:p>
        </p:txBody>
      </p:sp>
      <p:pic>
        <p:nvPicPr>
          <p:cNvPr id="1026" name="Picture 2" descr="Croatia Rafting, Omiš - SelectBox">
            <a:extLst>
              <a:ext uri="{FF2B5EF4-FFF2-40B4-BE49-F238E27FC236}">
                <a16:creationId xmlns:a16="http://schemas.microsoft.com/office/drawing/2014/main" id="{52A0407F-2FD3-4119-A1C9-D1219E5C0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40" y="1461873"/>
            <a:ext cx="4995361" cy="303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3438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3: ključne vještine</a:t>
            </a:r>
            <a:endPar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487576" y="1173766"/>
            <a:ext cx="6390000" cy="3975749"/>
          </a:xfrm>
        </p:spPr>
        <p:txBody>
          <a:bodyPr>
            <a:normAutofit/>
          </a:bodyPr>
          <a:lstStyle/>
          <a:p>
            <a:pPr marL="0" indent="0">
              <a:lnSpc>
                <a:spcPct val="115000"/>
              </a:lnSpc>
              <a:spcAft>
                <a:spcPts val="800"/>
              </a:spcAft>
              <a:buNone/>
            </a:pPr>
            <a:r>
              <a:rPr lang="hu-HU" cap="none">
                <a:effectLst/>
                <a:latin typeface="Calibri" panose="020F0502020204030204" pitchFamily="34" charset="0"/>
                <a:ea typeface="Calibri" panose="020F0502020204030204" pitchFamily="34" charset="0"/>
                <a:cs typeface="Calibri" panose="020F0502020204030204" pitchFamily="34" charset="0"/>
              </a:rPr>
              <a:t>Ključne vještine potrebne za konkurentnost na tržištu radne snage budućnosti su:  </a:t>
            </a:r>
            <a:endParaRPr lang="hr-HR" cap="none">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15000"/>
              </a:lnSpc>
              <a:spcAft>
                <a:spcPts val="800"/>
              </a:spcAft>
              <a:buFont typeface="Wingdings" panose="05000000000000000000" pitchFamily="2" charset="2"/>
              <a:buChar char="Ø"/>
            </a:pPr>
            <a:r>
              <a:rPr lang="hr-HR" sz="1800" cap="none">
                <a:effectLst/>
                <a:latin typeface="Calibri" panose="020F0502020204030204" pitchFamily="34" charset="0"/>
                <a:ea typeface="Calibri" panose="020F0502020204030204" pitchFamily="34" charset="0"/>
                <a:cs typeface="Calibri" panose="020F0502020204030204" pitchFamily="34" charset="0"/>
              </a:rPr>
              <a:t>Smjelost</a:t>
            </a:r>
            <a:r>
              <a:rPr lang="hr-HR" sz="1800" i="1" cap="none">
                <a:effectLst/>
                <a:latin typeface="Calibri" panose="020F0502020204030204" pitchFamily="34" charset="0"/>
                <a:ea typeface="Calibri" panose="020F0502020204030204" pitchFamily="34" charset="0"/>
                <a:cs typeface="Calibri" panose="020F0502020204030204" pitchFamily="34" charset="0"/>
              </a:rPr>
              <a:t> – za izaći iz zone ugode, hrabrost za riskirati</a:t>
            </a:r>
            <a:endParaRPr lang="hr-HR" sz="1800" cap="none">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15000"/>
              </a:lnSpc>
              <a:spcAft>
                <a:spcPts val="800"/>
              </a:spcAft>
              <a:buFont typeface="Wingdings" panose="05000000000000000000" pitchFamily="2" charset="2"/>
              <a:buChar char="Ø"/>
            </a:pPr>
            <a:r>
              <a:rPr lang="hr-HR" sz="1800" cap="none">
                <a:effectLst/>
                <a:latin typeface="Calibri" panose="020F0502020204030204" pitchFamily="34" charset="0"/>
                <a:ea typeface="Calibri" panose="020F0502020204030204" pitchFamily="34" charset="0"/>
                <a:cs typeface="Calibri" panose="020F0502020204030204" pitchFamily="34" charset="0"/>
              </a:rPr>
              <a:t>Agilnost</a:t>
            </a:r>
            <a:r>
              <a:rPr lang="hr-HR" sz="1800" i="1" cap="none">
                <a:effectLst/>
                <a:latin typeface="Calibri" panose="020F0502020204030204" pitchFamily="34" charset="0"/>
                <a:ea typeface="Calibri" panose="020F0502020204030204" pitchFamily="34" charset="0"/>
                <a:cs typeface="Calibri" panose="020F0502020204030204" pitchFamily="34" charset="0"/>
              </a:rPr>
              <a:t> – da brzo i s lakoćom odgovaramo na sve izazove koji se nađu pred nama</a:t>
            </a:r>
            <a:endParaRPr lang="hr-HR" sz="1800" cap="none">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15000"/>
              </a:lnSpc>
              <a:spcAft>
                <a:spcPts val="800"/>
              </a:spcAft>
              <a:buFont typeface="Wingdings" panose="05000000000000000000" pitchFamily="2" charset="2"/>
              <a:buChar char="Ø"/>
            </a:pPr>
            <a:r>
              <a:rPr lang="hr-HR" sz="1800" cap="none">
                <a:effectLst/>
                <a:latin typeface="Calibri" panose="020F0502020204030204" pitchFamily="34" charset="0"/>
                <a:ea typeface="Calibri" panose="020F0502020204030204" pitchFamily="34" charset="0"/>
                <a:cs typeface="Calibri" panose="020F0502020204030204" pitchFamily="34" charset="0"/>
              </a:rPr>
              <a:t>Suradnja</a:t>
            </a:r>
            <a:r>
              <a:rPr lang="hr-HR" sz="1800" i="1" cap="none">
                <a:effectLst/>
                <a:latin typeface="Calibri" panose="020F0502020204030204" pitchFamily="34" charset="0"/>
                <a:ea typeface="Calibri" panose="020F0502020204030204" pitchFamily="34" charset="0"/>
                <a:cs typeface="Calibri" panose="020F0502020204030204" pitchFamily="34" charset="0"/>
              </a:rPr>
              <a:t> – biti sposoban raditi s drugima i kroz zajednički/timski rad postizati rezultate</a:t>
            </a:r>
            <a:endParaRPr lang="hr-HR" sz="1800" cap="none">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15000"/>
              </a:lnSpc>
              <a:spcAft>
                <a:spcPts val="800"/>
              </a:spcAft>
              <a:buFont typeface="Wingdings" panose="05000000000000000000" pitchFamily="2" charset="2"/>
              <a:buChar char="Ø"/>
            </a:pPr>
            <a:r>
              <a:rPr lang="hr-HR" sz="1800" cap="none">
                <a:effectLst/>
                <a:latin typeface="Calibri" panose="020F0502020204030204" pitchFamily="34" charset="0"/>
                <a:ea typeface="Calibri" panose="020F0502020204030204" pitchFamily="34" charset="0"/>
                <a:cs typeface="Calibri" panose="020F0502020204030204" pitchFamily="34" charset="0"/>
              </a:rPr>
              <a:t>Inovativnost</a:t>
            </a:r>
            <a:r>
              <a:rPr lang="hr-HR" sz="1800" i="1" cap="none">
                <a:effectLst/>
                <a:latin typeface="Calibri" panose="020F0502020204030204" pitchFamily="34" charset="0"/>
                <a:ea typeface="Calibri" panose="020F0502020204030204" pitchFamily="34" charset="0"/>
                <a:cs typeface="Calibri" panose="020F0502020204030204" pitchFamily="34" charset="0"/>
              </a:rPr>
              <a:t> – otvorenost i aktivno poticanje novih ideja - naprednih i originalnih</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jeloživotno obrazovanje u Hrvatskoj – koliko je zaista aktualno?">
            <a:extLst>
              <a:ext uri="{FF2B5EF4-FFF2-40B4-BE49-F238E27FC236}">
                <a16:creationId xmlns:a16="http://schemas.microsoft.com/office/drawing/2014/main" id="{BD08D4B3-A43A-4D90-A66D-07252FE4E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55" y="1337392"/>
            <a:ext cx="4665865" cy="310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4043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IZAZOV 3: programi i podrška</a:t>
            </a:r>
            <a:endParaRPr lang="hr-HR" sz="4000" i="1"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487576" y="1504996"/>
            <a:ext cx="6390000" cy="3644519"/>
          </a:xfrm>
        </p:spPr>
        <p:txBody>
          <a:bodyPr>
            <a:normAutofit/>
          </a:bodyPr>
          <a:lstStyle/>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Times New Roman" panose="02020603050405020304" pitchFamily="18" charset="0"/>
              </a:rPr>
              <a:t>Ulaganje u edukaciju je investicija</a:t>
            </a:r>
          </a:p>
          <a:p>
            <a:pPr>
              <a:lnSpc>
                <a:spcPct val="115000"/>
              </a:lnSpc>
              <a:spcAft>
                <a:spcPts val="800"/>
              </a:spcAft>
              <a:buFont typeface="Wingdings" panose="05000000000000000000" pitchFamily="2" charset="2"/>
              <a:buChar char="Ø"/>
            </a:pPr>
            <a:r>
              <a:rPr lang="hr-HR" sz="1800" cap="none" dirty="0">
                <a:latin typeface="Calibri" panose="020F0502020204030204" pitchFamily="34" charset="0"/>
                <a:ea typeface="Calibri" panose="020F0502020204030204" pitchFamily="34" charset="0"/>
                <a:cs typeface="Times New Roman" panose="02020603050405020304" pitchFamily="18" charset="0"/>
              </a:rPr>
              <a:t>Aktivna predanost organizacije edukaciji i cjeloživotnom učenju</a:t>
            </a:r>
          </a:p>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Times New Roman" panose="02020603050405020304" pitchFamily="18" charset="0"/>
              </a:rPr>
              <a:t>Osobna zainteresiranost zaposlenika za vlastiti razvoj</a:t>
            </a:r>
          </a:p>
          <a:p>
            <a:pPr>
              <a:lnSpc>
                <a:spcPct val="115000"/>
              </a:lnSpc>
              <a:spcAft>
                <a:spcPts val="800"/>
              </a:spcAft>
              <a:buFont typeface="Wingdings" panose="05000000000000000000" pitchFamily="2" charset="2"/>
              <a:buChar char="Ø"/>
            </a:pPr>
            <a:r>
              <a:rPr lang="hr-HR" sz="1800" cap="none" dirty="0">
                <a:latin typeface="Calibri" panose="020F0502020204030204" pitchFamily="34" charset="0"/>
                <a:ea typeface="Calibri" panose="020F0502020204030204" pitchFamily="34" charset="0"/>
                <a:cs typeface="Times New Roman" panose="02020603050405020304" pitchFamily="18" charset="0"/>
              </a:rPr>
              <a:t>Aktivna orijentacija društva cjeloživotnom učenju</a:t>
            </a:r>
          </a:p>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Times New Roman" panose="02020603050405020304" pitchFamily="18" charset="0"/>
              </a:rPr>
              <a:t>Cjeloživotno učenje je nužno, a ne poželjno</a:t>
            </a:r>
          </a:p>
        </p:txBody>
      </p:sp>
      <p:graphicFrame>
        <p:nvGraphicFramePr>
          <p:cNvPr id="4" name="Object 3">
            <a:extLst>
              <a:ext uri="{FF2B5EF4-FFF2-40B4-BE49-F238E27FC236}">
                <a16:creationId xmlns:a16="http://schemas.microsoft.com/office/drawing/2014/main" id="{F225FDA1-70DD-4093-A589-DEE1797F16AE}"/>
              </a:ext>
            </a:extLst>
          </p:cNvPr>
          <p:cNvGraphicFramePr>
            <a:graphicFrameLocks noChangeAspect="1"/>
          </p:cNvGraphicFramePr>
          <p:nvPr>
            <p:extLst>
              <p:ext uri="{D42A27DB-BD31-4B8C-83A1-F6EECF244321}">
                <p14:modId xmlns:p14="http://schemas.microsoft.com/office/powerpoint/2010/main" val="3246598866"/>
              </p:ext>
            </p:extLst>
          </p:nvPr>
        </p:nvGraphicFramePr>
        <p:xfrm>
          <a:off x="-358246" y="1504996"/>
          <a:ext cx="5761037" cy="2720975"/>
        </p:xfrm>
        <a:graphic>
          <a:graphicData uri="http://schemas.openxmlformats.org/presentationml/2006/ole">
            <mc:AlternateContent xmlns:mc="http://schemas.openxmlformats.org/markup-compatibility/2006">
              <mc:Choice xmlns:v="urn:schemas-microsoft-com:vml" Requires="v">
                <p:oleObj name="Document" r:id="rId4" imgW="5761150" imgH="2721338" progId="Word.Document.12">
                  <p:embed/>
                </p:oleObj>
              </mc:Choice>
              <mc:Fallback>
                <p:oleObj name="Document" r:id="rId4" imgW="5761150" imgH="2721338" progId="Word.Document.12">
                  <p:embed/>
                  <p:pic>
                    <p:nvPicPr>
                      <p:cNvPr id="4" name="Object 3">
                        <a:extLst>
                          <a:ext uri="{FF2B5EF4-FFF2-40B4-BE49-F238E27FC236}">
                            <a16:creationId xmlns:a16="http://schemas.microsoft.com/office/drawing/2014/main" id="{F225FDA1-70DD-4093-A589-DEE1797F16AE}"/>
                          </a:ext>
                        </a:extLst>
                      </p:cNvPr>
                      <p:cNvPicPr/>
                      <p:nvPr/>
                    </p:nvPicPr>
                    <p:blipFill>
                      <a:blip r:embed="rId5"/>
                      <a:stretch>
                        <a:fillRect/>
                      </a:stretch>
                    </p:blipFill>
                    <p:spPr>
                      <a:xfrm>
                        <a:off x="-358246" y="1504996"/>
                        <a:ext cx="5761037" cy="2720975"/>
                      </a:xfrm>
                      <a:prstGeom prst="rect">
                        <a:avLst/>
                      </a:prstGeom>
                    </p:spPr>
                  </p:pic>
                </p:oleObj>
              </mc:Fallback>
            </mc:AlternateContent>
          </a:graphicData>
        </a:graphic>
      </p:graphicFrame>
    </p:spTree>
    <p:extLst>
      <p:ext uri="{BB962C8B-B14F-4D97-AF65-F5344CB8AC3E}">
        <p14:creationId xmlns:p14="http://schemas.microsoft.com/office/powerpoint/2010/main" val="267027133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Pitanja za razmatranje</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709230" y="922066"/>
            <a:ext cx="10770492" cy="4216862"/>
          </a:xfrm>
        </p:spPr>
        <p:txBody>
          <a:bodyPr>
            <a:normAutofit/>
          </a:bodyPr>
          <a:lstStyle/>
          <a:p>
            <a:pPr marL="0" indent="0">
              <a:lnSpc>
                <a:spcPct val="115000"/>
              </a:lnSpc>
              <a:spcAft>
                <a:spcPts val="800"/>
              </a:spcAft>
              <a:buNone/>
            </a:pPr>
            <a:r>
              <a:rPr lang="hr-HR" sz="1800" cap="none" dirty="0">
                <a:effectLst/>
                <a:latin typeface="Calibri" panose="020F0502020204030204" pitchFamily="34" charset="0"/>
                <a:ea typeface="Calibri" panose="020F0502020204030204" pitchFamily="34" charset="0"/>
                <a:cs typeface="Calibri" panose="020F0502020204030204" pitchFamily="34" charset="0"/>
              </a:rPr>
              <a:t>U 2018 godini je na jednog umirovljenika bilo troje zaposlenih, dok će u 2050 godini to pasti na 2 zaposlene osobe na jednog umirovljenika. U kontekstu radne snage koja stari i održivosti mirovinskog i zdravstvenog sustava, jedino ispravno rješenje je produljenje </a:t>
            </a:r>
            <a:r>
              <a:rPr lang="hr-HR" cap="none"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zapošljivosti</a:t>
            </a:r>
            <a:r>
              <a:rPr lang="hr-HR" sz="1800" cap="none" dirty="0">
                <a:effectLst/>
                <a:latin typeface="Calibri" panose="020F0502020204030204" pitchFamily="34" charset="0"/>
                <a:ea typeface="Calibri" panose="020F0502020204030204" pitchFamily="34" charset="0"/>
                <a:cs typeface="Calibri" panose="020F0502020204030204" pitchFamily="34" charset="0"/>
              </a:rPr>
              <a:t> radnika starije dobi i njihov duži aktivni ostanak na tržištu rada. </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hr-HR" sz="1800" cap="none" dirty="0">
                <a:effectLst/>
                <a:latin typeface="Calibri" panose="020F0502020204030204" pitchFamily="34" charset="0"/>
                <a:ea typeface="Calibri" panose="020F0502020204030204" pitchFamily="34" charset="0"/>
                <a:cs typeface="Calibri" panose="020F0502020204030204" pitchFamily="34" charset="0"/>
              </a:rPr>
              <a:t>	</a:t>
            </a:r>
            <a:r>
              <a:rPr lang="hr-HR" sz="1800" i="1" cap="none" dirty="0">
                <a:effectLst/>
                <a:latin typeface="Calibri" panose="020F0502020204030204" pitchFamily="34" charset="0"/>
                <a:ea typeface="Calibri" panose="020F0502020204030204" pitchFamily="34" charset="0"/>
                <a:cs typeface="Calibri" panose="020F0502020204030204" pitchFamily="34" charset="0"/>
              </a:rPr>
              <a:t>Koje aspekte radnog života u organizacijama treba promijeniti i/ili prilagoditi da bi i stariji mogli 	nastaviti kvalitetno raditi i biti zadovoljni s radom?</a:t>
            </a:r>
          </a:p>
          <a:p>
            <a:pPr marL="0" indent="0">
              <a:lnSpc>
                <a:spcPct val="115000"/>
              </a:lnSpc>
              <a:spcAft>
                <a:spcPts val="800"/>
              </a:spcAft>
              <a:buNone/>
            </a:pPr>
            <a:r>
              <a:rPr lang="hr-HR" sz="1800" i="1" cap="none" dirty="0">
                <a:latin typeface="Calibri" panose="020F0502020204030204" pitchFamily="34" charset="0"/>
                <a:ea typeface="Calibri" panose="020F0502020204030204" pitchFamily="34" charset="0"/>
                <a:cs typeface="Calibri" panose="020F0502020204030204" pitchFamily="34" charset="0"/>
              </a:rPr>
              <a:t>	Kako omogućiti da stariji i mlađi zaposlenici kvalitetno surađuju i doprinose tržištu rada?</a:t>
            </a:r>
          </a:p>
          <a:p>
            <a:pPr marL="0" indent="0">
              <a:lnSpc>
                <a:spcPct val="115000"/>
              </a:lnSpc>
              <a:spcAft>
                <a:spcPts val="800"/>
              </a:spcAft>
              <a:buNone/>
            </a:pPr>
            <a:r>
              <a:rPr lang="hr-HR" sz="1800" cap="none" dirty="0">
                <a:latin typeface="Calibri" panose="020F0502020204030204" pitchFamily="34" charset="0"/>
                <a:cs typeface="Calibri" panose="020F0502020204030204" pitchFamily="34" charset="0"/>
              </a:rPr>
              <a:t>Kvaliteta radnog života obuhvaća ekonomske, socijalne, psihološke i financijske aspekte.  </a:t>
            </a:r>
            <a:r>
              <a:rPr lang="hr-HR" sz="1800" cap="none" dirty="0">
                <a:effectLst/>
                <a:latin typeface="Calibri" panose="020F0502020204030204" pitchFamily="34" charset="0"/>
                <a:ea typeface="Calibri" panose="020F0502020204030204" pitchFamily="34" charset="0"/>
                <a:cs typeface="Calibri" panose="020F0502020204030204" pitchFamily="34" charset="0"/>
              </a:rPr>
              <a:t>U RH je za 59% ljudi, u dobi od 50 do 69 godina, glavni razlog za ostanak na tržištu rada nedostatni prihod; od malog broja ljudi koji ostaju na tržištu rada, većina radi iz financijskih razloga.</a:t>
            </a:r>
            <a:endParaRPr lang="hr-HR" sz="1800" i="1"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r-HR" sz="1800" cap="none" dirty="0">
                <a:effectLst/>
                <a:latin typeface="Calibri" panose="020F0502020204030204" pitchFamily="34" charset="0"/>
                <a:ea typeface="Calibri" panose="020F0502020204030204" pitchFamily="34" charset="0"/>
                <a:cs typeface="Calibri" panose="020F0502020204030204" pitchFamily="34" charset="0"/>
              </a:rPr>
              <a:t>	</a:t>
            </a:r>
            <a:r>
              <a:rPr lang="hr-HR" sz="1800" i="1" cap="none" dirty="0">
                <a:latin typeface="Calibri" panose="020F0502020204030204" pitchFamily="34" charset="0"/>
                <a:ea typeface="Calibri" panose="020F0502020204030204" pitchFamily="34" charset="0"/>
                <a:cs typeface="Calibri" panose="020F0502020204030204" pitchFamily="34" charset="0"/>
              </a:rPr>
              <a:t>Kako oblikovati društveno i radno okruženje da bi se povećala kvaliteta svih aspekata radnog života?</a:t>
            </a:r>
            <a:endParaRPr lang="hr-HR" sz="1800" i="1"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43728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Prednosti među-generacijske suradnje</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635267" y="1173768"/>
            <a:ext cx="10844455" cy="3965160"/>
          </a:xfrm>
        </p:spPr>
        <p:txBody>
          <a:bodyPr>
            <a:noAutofit/>
          </a:bodyPr>
          <a:lstStyle/>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Mlađi zaposlenici u radnu okolinu unose energiju, inovativnost, opušten pristup i veliku dozu fleksibilnosti</a:t>
            </a:r>
            <a:r>
              <a:rPr lang="hr-HR" sz="1800" cap="none" dirty="0">
                <a:latin typeface="Calibri" panose="020F0502020204030204" pitchFamily="34" charset="0"/>
                <a:ea typeface="Calibri" panose="020F0502020204030204" pitchFamily="34" charset="0"/>
                <a:cs typeface="Calibri" panose="020F0502020204030204" pitchFamily="34" charset="0"/>
              </a:rPr>
              <a:t>.</a:t>
            </a:r>
            <a:endParaRPr lang="hr-HR" sz="1800" cap="none"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buFont typeface="Wingdings" panose="05000000000000000000" pitchFamily="2" charset="2"/>
              <a:buChar char="Ø"/>
            </a:pPr>
            <a:r>
              <a:rPr lang="hr-HR" sz="1800" cap="none" dirty="0">
                <a:latin typeface="Calibri" panose="020F0502020204030204" pitchFamily="34" charset="0"/>
                <a:ea typeface="Calibri" panose="020F0502020204030204" pitchFamily="34" charset="0"/>
                <a:cs typeface="Calibri" panose="020F0502020204030204" pitchFamily="34" charset="0"/>
              </a:rPr>
              <a:t>Z</a:t>
            </a:r>
            <a:r>
              <a:rPr lang="hr-HR" sz="1800" cap="none" dirty="0">
                <a:effectLst/>
                <a:latin typeface="Calibri" panose="020F0502020204030204" pitchFamily="34" charset="0"/>
                <a:ea typeface="Calibri" panose="020F0502020204030204" pitchFamily="34" charset="0"/>
                <a:cs typeface="Calibri" panose="020F0502020204030204" pitchFamily="34" charset="0"/>
              </a:rPr>
              <a:t>aposlenici starije životne dobi donose znanje, iskustvo, stabilnost i nešto sistematičniji pristup i radu i učenju. </a:t>
            </a:r>
          </a:p>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Kombinacija karakteristika jednih i drugih je dobitna kombinacija. Poslodavci koji to prepoznaju i nađu način za uskladiti očekivanja jednih i drugih osigurat će si dugoročni potencijal za uspjeh.</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Temelj </a:t>
            </a:r>
            <a:r>
              <a:rPr lang="hr-HR" sz="1800" cap="none" dirty="0">
                <a:latin typeface="Calibri" panose="020F0502020204030204" pitchFamily="34" charset="0"/>
                <a:ea typeface="Calibri" panose="020F0502020204030204" pitchFamily="34" charset="0"/>
                <a:cs typeface="Calibri" panose="020F0502020204030204" pitchFamily="34" charset="0"/>
              </a:rPr>
              <a:t>l</a:t>
            </a:r>
            <a:r>
              <a:rPr lang="hr-HR" sz="1800" cap="none" dirty="0">
                <a:effectLst/>
                <a:latin typeface="Calibri" panose="020F0502020204030204" pitchFamily="34" charset="0"/>
                <a:ea typeface="Calibri" panose="020F0502020204030204" pitchFamily="34" charset="0"/>
                <a:cs typeface="Calibri" panose="020F0502020204030204" pitchFamily="34" charset="0"/>
              </a:rPr>
              <a:t>eži u učenju </a:t>
            </a:r>
            <a:r>
              <a:rPr lang="hr-HR" sz="1800" cap="none">
                <a:effectLst/>
                <a:latin typeface="Calibri" panose="020F0502020204030204" pitchFamily="34" charset="0"/>
                <a:ea typeface="Calibri" panose="020F0502020204030204" pitchFamily="34" charset="0"/>
                <a:cs typeface="Calibri" panose="020F0502020204030204" pitchFamily="34" charset="0"/>
              </a:rPr>
              <a:t>i razvoju - </a:t>
            </a:r>
            <a:r>
              <a:rPr lang="hr-HR" sz="1800" cap="none" dirty="0">
                <a:effectLst/>
                <a:latin typeface="Calibri" panose="020F0502020204030204" pitchFamily="34" charset="0"/>
                <a:ea typeface="Calibri" panose="020F0502020204030204" pitchFamily="34" charset="0"/>
                <a:cs typeface="Calibri" panose="020F0502020204030204" pitchFamily="34" charset="0"/>
              </a:rPr>
              <a:t>cjeloživotnom učenju.</a:t>
            </a:r>
          </a:p>
          <a:p>
            <a:pPr>
              <a:lnSpc>
                <a:spcPct val="115000"/>
              </a:lnSpc>
              <a:spcAft>
                <a:spcPts val="800"/>
              </a:spcAft>
              <a:buFont typeface="Wingdings" panose="05000000000000000000" pitchFamily="2" charset="2"/>
              <a:buChar char="Ø"/>
            </a:pPr>
            <a:r>
              <a:rPr lang="hr-HR" sz="1800" cap="none" dirty="0">
                <a:effectLst/>
                <a:latin typeface="Calibri" panose="020F0502020204030204" pitchFamily="34" charset="0"/>
                <a:ea typeface="Calibri" panose="020F0502020204030204" pitchFamily="34" charset="0"/>
                <a:cs typeface="Calibri" panose="020F0502020204030204" pitchFamily="34" charset="0"/>
              </a:rPr>
              <a:t>Cjeloživotno učenje i pristup cjeloživotnom razvoju je navika. Navika je ponašanje koje se uči, usvaja. U skladu s time i naviku rada na vlastitom razvoju se može steći/usvojiti – na osobnom, organizacijskom i društvenom nivou.</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9759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913776" y="643466"/>
            <a:ext cx="3418784" cy="4308475"/>
          </a:xfrm>
        </p:spPr>
        <p:txBody>
          <a:bodyPr anchor="t">
            <a:normAutofit/>
          </a:bodyPr>
          <a:lstStyle/>
          <a:p>
            <a:pPr algn="l"/>
            <a: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danas </a:t>
            </a:r>
          </a:p>
        </p:txBody>
      </p:sp>
      <p:sp>
        <p:nvSpPr>
          <p:cNvPr id="7" name="Content Placeholder 2">
            <a:extLst>
              <a:ext uri="{FF2B5EF4-FFF2-40B4-BE49-F238E27FC236}">
                <a16:creationId xmlns:a16="http://schemas.microsoft.com/office/drawing/2014/main" id="{9CD473F8-21BA-4987-8237-8AF92DBC0CB3}"/>
              </a:ext>
            </a:extLst>
          </p:cNvPr>
          <p:cNvSpPr>
            <a:spLocks noGrp="1"/>
          </p:cNvSpPr>
          <p:nvPr>
            <p:ph idx="1"/>
          </p:nvPr>
        </p:nvSpPr>
        <p:spPr>
          <a:xfrm>
            <a:off x="4654295" y="1345916"/>
            <a:ext cx="6623305" cy="3606026"/>
          </a:xfrm>
        </p:spPr>
        <p:txBody>
          <a:bodyPr>
            <a:normAutofit/>
          </a:bodyPr>
          <a:lstStyle/>
          <a:p>
            <a:pPr marL="0" indent="0">
              <a:buNone/>
            </a:pPr>
            <a:r>
              <a:rPr lang="hr-HR" sz="2400" b="1" dirty="0">
                <a:latin typeface="Calibri" panose="020F0502020204030204" pitchFamily="34" charset="0"/>
                <a:cs typeface="Calibri" panose="020F0502020204030204" pitchFamily="34" charset="0"/>
              </a:rPr>
              <a:t>EU</a:t>
            </a:r>
            <a:endParaRPr lang="hr-HR" b="1" dirty="0">
              <a:latin typeface="Calibri" panose="020F0502020204030204" pitchFamily="34" charset="0"/>
              <a:cs typeface="Calibri" panose="020F0502020204030204" pitchFamily="34" charset="0"/>
            </a:endParaRPr>
          </a:p>
          <a:p>
            <a:r>
              <a:rPr lang="hr-HR" cap="none" dirty="0">
                <a:latin typeface="Calibri" panose="020F0502020204030204" pitchFamily="34" charset="0"/>
                <a:cs typeface="Calibri" panose="020F0502020204030204" pitchFamily="34" charset="0"/>
              </a:rPr>
              <a:t>Starenje stanovništva</a:t>
            </a:r>
          </a:p>
          <a:p>
            <a:r>
              <a:rPr lang="hr-HR" cap="none" dirty="0">
                <a:latin typeface="Calibri" panose="020F0502020204030204" pitchFamily="34" charset="0"/>
                <a:cs typeface="Calibri" panose="020F0502020204030204" pitchFamily="34" charset="0"/>
              </a:rPr>
              <a:t>Izazovi za mirovinske sustave </a:t>
            </a:r>
          </a:p>
          <a:p>
            <a:r>
              <a:rPr lang="hr-HR" cap="none" dirty="0">
                <a:latin typeface="Calibri" panose="020F0502020204030204" pitchFamily="34" charset="0"/>
                <a:cs typeface="Calibri" panose="020F0502020204030204" pitchFamily="34" charset="0"/>
              </a:rPr>
              <a:t>Izazovi za zdravstvene sustave</a:t>
            </a:r>
          </a:p>
          <a:p>
            <a:endParaRPr lang="hr-HR"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29130570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6" name="Picture 15">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8" name="Picture 17">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a:extLst>
              <a:ext uri="{FF2B5EF4-FFF2-40B4-BE49-F238E27FC236}">
                <a16:creationId xmlns:a16="http://schemas.microsoft.com/office/drawing/2014/main" id="{5407FE5D-3756-4728-BE70-7A53EB0409DA}"/>
              </a:ext>
            </a:extLst>
          </p:cNvPr>
          <p:cNvSpPr>
            <a:spLocks noGrp="1"/>
          </p:cNvSpPr>
          <p:nvPr>
            <p:ph type="ctrTitle"/>
          </p:nvPr>
        </p:nvSpPr>
        <p:spPr>
          <a:xfrm>
            <a:off x="1835233" y="1124125"/>
            <a:ext cx="8689976" cy="1844385"/>
          </a:xfrm>
        </p:spPr>
        <p:txBody>
          <a:bodyPr>
            <a:normAutofit/>
          </a:bodyPr>
          <a:lstStyle/>
          <a:p>
            <a:r>
              <a:rPr lang="hr-HR"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Hvala na pažnji!</a:t>
            </a:r>
          </a:p>
        </p:txBody>
      </p:sp>
      <p:sp>
        <p:nvSpPr>
          <p:cNvPr id="3" name="Subtitle 2">
            <a:extLst>
              <a:ext uri="{FF2B5EF4-FFF2-40B4-BE49-F238E27FC236}">
                <a16:creationId xmlns:a16="http://schemas.microsoft.com/office/drawing/2014/main" id="{D3A5BBF4-A96A-44B1-847B-560AE9A6B0E7}"/>
              </a:ext>
            </a:extLst>
          </p:cNvPr>
          <p:cNvSpPr>
            <a:spLocks noGrp="1"/>
          </p:cNvSpPr>
          <p:nvPr>
            <p:ph type="subTitle" idx="1"/>
          </p:nvPr>
        </p:nvSpPr>
        <p:spPr>
          <a:xfrm>
            <a:off x="1835233" y="3302710"/>
            <a:ext cx="8689976" cy="1231711"/>
          </a:xfrm>
        </p:spPr>
        <p:txBody>
          <a:bodyPr>
            <a:normAutofit/>
          </a:bodyPr>
          <a:lstStyle/>
          <a:p>
            <a:pPr>
              <a:lnSpc>
                <a:spcPct val="115000"/>
              </a:lnSpc>
              <a:spcAft>
                <a:spcPts val="800"/>
              </a:spcAft>
            </a:pPr>
            <a:r>
              <a:rPr lang="hr-HR" sz="2400" i="1" cap="none"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Hrvojka Kutle</a:t>
            </a:r>
            <a:endParaRPr lang="hr-HR" i="1" cap="none"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08027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913776" y="643466"/>
            <a:ext cx="3418784" cy="4308475"/>
          </a:xfrm>
        </p:spPr>
        <p:txBody>
          <a:bodyPr anchor="t">
            <a:normAutofit fontScale="90000"/>
          </a:bodyPr>
          <a:lstStyle/>
          <a:p>
            <a:pPr algn="l"/>
            <a: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Danas</a:t>
            </a: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Glavni trendovi i izazovi…</a:t>
            </a: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9CD473F8-21BA-4987-8237-8AF92DBC0CB3}"/>
              </a:ext>
            </a:extLst>
          </p:cNvPr>
          <p:cNvSpPr>
            <a:spLocks noGrp="1"/>
          </p:cNvSpPr>
          <p:nvPr>
            <p:ph idx="1"/>
          </p:nvPr>
        </p:nvSpPr>
        <p:spPr>
          <a:xfrm>
            <a:off x="4602822" y="1071182"/>
            <a:ext cx="6920643" cy="4016993"/>
          </a:xfrm>
        </p:spPr>
        <p:txBody>
          <a:bodyPr>
            <a:normAutofit/>
          </a:bodyPr>
          <a:lstStyle/>
          <a:p>
            <a:pPr marL="0" indent="0">
              <a:buNone/>
            </a:pPr>
            <a:r>
              <a:rPr lang="hr-HR" sz="2400" b="1" cap="none" dirty="0">
                <a:latin typeface="Calibri" panose="020F0502020204030204" pitchFamily="34" charset="0"/>
                <a:cs typeface="Calibri" panose="020F0502020204030204" pitchFamily="34" charset="0"/>
              </a:rPr>
              <a:t>HRVATSKA</a:t>
            </a:r>
            <a:endParaRPr lang="hr-HR" b="1" cap="none" dirty="0">
              <a:latin typeface="Calibri" panose="020F0502020204030204" pitchFamily="34" charset="0"/>
              <a:cs typeface="Calibri" panose="020F0502020204030204" pitchFamily="34" charset="0"/>
            </a:endParaRPr>
          </a:p>
          <a:p>
            <a:r>
              <a:rPr lang="hr-HR" cap="none" dirty="0">
                <a:latin typeface="Calibri" panose="020F0502020204030204" pitchFamily="34" charset="0"/>
                <a:cs typeface="Calibri" panose="020F0502020204030204" pitchFamily="34" charset="0"/>
              </a:rPr>
              <a:t>Smanjenje stope nataliteta</a:t>
            </a:r>
          </a:p>
          <a:p>
            <a:r>
              <a:rPr lang="hr-HR" cap="none" dirty="0">
                <a:latin typeface="Calibri" panose="020F0502020204030204" pitchFamily="34" charset="0"/>
                <a:cs typeface="Calibri" panose="020F0502020204030204" pitchFamily="34" charset="0"/>
              </a:rPr>
              <a:t>Povećanje očekivanog trajanja života</a:t>
            </a:r>
          </a:p>
          <a:p>
            <a:pPr lvl="1"/>
            <a:r>
              <a:rPr lang="hr-HR" cap="none" dirty="0">
                <a:latin typeface="Calibri" panose="020F0502020204030204" pitchFamily="34" charset="0"/>
                <a:cs typeface="Calibri" panose="020F0502020204030204" pitchFamily="34" charset="0"/>
              </a:rPr>
              <a:t>Opterećenje zdravstvenog sustava</a:t>
            </a:r>
          </a:p>
          <a:p>
            <a:pPr lvl="1"/>
            <a:r>
              <a:rPr lang="hr-HR" cap="none" dirty="0">
                <a:latin typeface="Calibri" panose="020F0502020204030204" pitchFamily="34" charset="0"/>
                <a:cs typeface="Calibri" panose="020F0502020204030204" pitchFamily="34" charset="0"/>
              </a:rPr>
              <a:t>Opterećenje mirovinskog sustava</a:t>
            </a:r>
          </a:p>
          <a:p>
            <a:r>
              <a:rPr lang="hr-HR" cap="none" dirty="0">
                <a:latin typeface="Calibri" panose="020F0502020204030204" pitchFamily="34" charset="0"/>
                <a:cs typeface="Calibri" panose="020F0502020204030204" pitchFamily="34" charset="0"/>
              </a:rPr>
              <a:t>Migracija radne snage (u razvijenije zemlje EU)</a:t>
            </a:r>
          </a:p>
          <a:p>
            <a:r>
              <a:rPr lang="hr-HR" cap="none" dirty="0">
                <a:latin typeface="Calibri" panose="020F0502020204030204" pitchFamily="34" charset="0"/>
                <a:cs typeface="Calibri" panose="020F0502020204030204" pitchFamily="34" charset="0"/>
              </a:rPr>
              <a:t>Prijevremena umirovljenja (QWL)</a:t>
            </a:r>
          </a:p>
          <a:p>
            <a:endParaRPr lang="hr-HR" cap="none"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905385"/>
            <a:ext cx="7957327" cy="49541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cap="none" baseline="30000" dirty="0" err="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ržavni</a:t>
            </a:r>
            <a:r>
              <a:rPr lang="en-GB"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cap="none" baseline="30000" dirty="0" err="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zavod</a:t>
            </a:r>
            <a:r>
              <a:rPr lang="en-GB"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za </a:t>
            </a:r>
            <a:r>
              <a:rPr lang="en-GB" sz="1800" cap="none" baseline="30000" dirty="0" err="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statistiku</a:t>
            </a:r>
            <a:r>
              <a:rPr lang="en-GB"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hr-HR"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RH</a:t>
            </a:r>
            <a:r>
              <a:rPr lang="en-GB"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https://www.dzs.hr/hrv/important/interesting/articles/demografski%20trendovi.htm</a:t>
            </a:r>
            <a:r>
              <a:rPr lang="en-GB" sz="1800" cap="none"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a:p>
            <a:endParaRPr lang="hr-HR" sz="1200" cap="none" dirty="0">
              <a:solidFill>
                <a:schemeClr val="tx1">
                  <a:lumMod val="50000"/>
                </a:schemeClr>
              </a:solidFill>
              <a:latin typeface="Calibri" panose="020F0502020204030204" pitchFamily="34" charset="0"/>
              <a:cs typeface="Calibri" panose="020F0502020204030204" pitchFamily="34" charset="0"/>
            </a:endParaRPr>
          </a:p>
          <a:p>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42490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913776" y="643466"/>
            <a:ext cx="3418784" cy="4308475"/>
          </a:xfrm>
        </p:spPr>
        <p:txBody>
          <a:bodyPr anchor="t">
            <a:normAutofit fontScale="90000"/>
          </a:bodyPr>
          <a:lstStyle/>
          <a:p>
            <a:pPr algn="l"/>
            <a: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Prijevremena umirovljenja…</a:t>
            </a: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Kvaliteta radnog života (QWL)</a:t>
            </a:r>
            <a:endParaRPr lang="hr-HR"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9CD473F8-21BA-4987-8237-8AF92DBC0CB3}"/>
              </a:ext>
            </a:extLst>
          </p:cNvPr>
          <p:cNvSpPr>
            <a:spLocks noGrp="1"/>
          </p:cNvSpPr>
          <p:nvPr>
            <p:ph idx="1"/>
          </p:nvPr>
        </p:nvSpPr>
        <p:spPr>
          <a:xfrm>
            <a:off x="4654919" y="623889"/>
            <a:ext cx="6623305" cy="4308474"/>
          </a:xfrm>
        </p:spPr>
        <p:txBody>
          <a:bodyPr>
            <a:normAutofit fontScale="92500" lnSpcReduction="10000"/>
          </a:bodyPr>
          <a:lstStyle/>
          <a:p>
            <a:pPr marL="0" indent="0">
              <a:buNone/>
            </a:pPr>
            <a:r>
              <a:rPr lang="hr-HR" cap="none" dirty="0">
                <a:latin typeface="Calibri" panose="020F0502020204030204" pitchFamily="34" charset="0"/>
                <a:cs typeface="Calibri" panose="020F0502020204030204" pitchFamily="34" charset="0"/>
              </a:rPr>
              <a:t>… kvaliteta odnosa radnika s cjelokupnom radnom okolinom. Odnosi se na poslovna iskustva osobe u odnosu na psihološke potrebe koje ima, kao što su angažiranost, učinkovitost, produktivnost…</a:t>
            </a:r>
          </a:p>
          <a:p>
            <a:pPr marL="0" indent="0">
              <a:buNone/>
            </a:pPr>
            <a:endParaRPr lang="hr-HR" cap="none" dirty="0">
              <a:latin typeface="Calibri" panose="020F0502020204030204" pitchFamily="34" charset="0"/>
              <a:cs typeface="Calibri" panose="020F0502020204030204" pitchFamily="34" charset="0"/>
            </a:endParaRPr>
          </a:p>
          <a:p>
            <a:pPr marL="0" indent="0">
              <a:buNone/>
            </a:pPr>
            <a:r>
              <a:rPr lang="hr-HR" cap="none" dirty="0">
                <a:latin typeface="Calibri" panose="020F0502020204030204" pitchFamily="34" charset="0"/>
                <a:cs typeface="Calibri" panose="020F0502020204030204" pitchFamily="34" charset="0"/>
              </a:rPr>
              <a:t>Obuhvaća niz faktora:</a:t>
            </a:r>
          </a:p>
          <a:p>
            <a:r>
              <a:rPr lang="hr-HR" cap="none" dirty="0">
                <a:latin typeface="Calibri" panose="020F0502020204030204" pitchFamily="34" charset="0"/>
                <a:cs typeface="Calibri" panose="020F0502020204030204" pitchFamily="34" charset="0"/>
              </a:rPr>
              <a:t>Ekonomski</a:t>
            </a:r>
          </a:p>
          <a:p>
            <a:r>
              <a:rPr lang="hr-HR" cap="none" dirty="0">
                <a:latin typeface="Calibri" panose="020F0502020204030204" pitchFamily="34" charset="0"/>
                <a:cs typeface="Calibri" panose="020F0502020204030204" pitchFamily="34" charset="0"/>
              </a:rPr>
              <a:t>Socijalni</a:t>
            </a:r>
          </a:p>
          <a:p>
            <a:r>
              <a:rPr lang="hr-HR" cap="none" dirty="0">
                <a:latin typeface="Calibri" panose="020F0502020204030204" pitchFamily="34" charset="0"/>
                <a:cs typeface="Calibri" panose="020F0502020204030204" pitchFamily="34" charset="0"/>
              </a:rPr>
              <a:t>Psihološki</a:t>
            </a:r>
          </a:p>
          <a:p>
            <a:r>
              <a:rPr lang="hr-HR" cap="none" dirty="0">
                <a:latin typeface="Calibri" panose="020F0502020204030204" pitchFamily="34" charset="0"/>
                <a:cs typeface="Calibri" panose="020F0502020204030204" pitchFamily="34" charset="0"/>
              </a:rPr>
              <a:t>Financijski</a:t>
            </a:r>
          </a:p>
          <a:p>
            <a:pPr marL="0" indent="0">
              <a:buNone/>
            </a:pPr>
            <a:endParaRPr lang="hr-HR" cap="none"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Galić Z., </a:t>
            </a:r>
            <a:r>
              <a:rPr lang="hr-HR" sz="1800" cap="none" dirty="0" err="1">
                <a:solidFill>
                  <a:schemeClr val="tx1">
                    <a:lumMod val="50000"/>
                  </a:schemeClr>
                </a:solidFill>
                <a:effectLst/>
                <a:latin typeface="Calibri" panose="020F0502020204030204" pitchFamily="34" charset="0"/>
                <a:ea typeface="Calibri" panose="020F0502020204030204" pitchFamily="34" charset="0"/>
              </a:rPr>
              <a:t>Parmač</a:t>
            </a:r>
            <a:r>
              <a:rPr lang="hr-HR" sz="1800" cap="none" dirty="0">
                <a:solidFill>
                  <a:schemeClr val="tx1">
                    <a:lumMod val="50000"/>
                  </a:schemeClr>
                </a:solidFill>
                <a:effectLst/>
                <a:latin typeface="Calibri" panose="020F0502020204030204" pitchFamily="34" charset="0"/>
                <a:ea typeface="Calibri" panose="020F0502020204030204" pitchFamily="34" charset="0"/>
              </a:rPr>
              <a:t> </a:t>
            </a:r>
            <a:r>
              <a:rPr lang="hr-HR" sz="1800" cap="none" dirty="0" err="1">
                <a:solidFill>
                  <a:schemeClr val="tx1">
                    <a:lumMod val="50000"/>
                  </a:schemeClr>
                </a:solidFill>
                <a:effectLst/>
                <a:latin typeface="Calibri" panose="020F0502020204030204" pitchFamily="34" charset="0"/>
                <a:ea typeface="Calibri" panose="020F0502020204030204" pitchFamily="34" charset="0"/>
              </a:rPr>
              <a:t>kovačić</a:t>
            </a:r>
            <a:r>
              <a:rPr lang="hr-HR" sz="1800" cap="none" dirty="0">
                <a:solidFill>
                  <a:schemeClr val="tx1">
                    <a:lumMod val="50000"/>
                  </a:schemeClr>
                </a:solidFill>
                <a:effectLst/>
                <a:latin typeface="Calibri" panose="020F0502020204030204" pitchFamily="34" charset="0"/>
                <a:ea typeface="Calibri" panose="020F0502020204030204" pitchFamily="34" charset="0"/>
              </a:rPr>
              <a:t> M., </a:t>
            </a:r>
            <a:r>
              <a:rPr lang="hr-HR" sz="1800" cap="none" dirty="0" err="1">
                <a:solidFill>
                  <a:schemeClr val="tx1">
                    <a:lumMod val="50000"/>
                  </a:schemeClr>
                </a:solidFill>
                <a:effectLst/>
                <a:latin typeface="Calibri" panose="020F0502020204030204" pitchFamily="34" charset="0"/>
                <a:ea typeface="Calibri" panose="020F0502020204030204" pitchFamily="34" charset="0"/>
              </a:rPr>
              <a:t>Vehovec</a:t>
            </a:r>
            <a:r>
              <a:rPr lang="hr-HR" sz="1800" cap="none" dirty="0">
                <a:solidFill>
                  <a:schemeClr val="tx1">
                    <a:lumMod val="50000"/>
                  </a:schemeClr>
                </a:solidFill>
                <a:effectLst/>
                <a:latin typeface="Calibri" panose="020F0502020204030204" pitchFamily="34" charset="0"/>
                <a:ea typeface="Calibri" panose="020F0502020204030204" pitchFamily="34" charset="0"/>
              </a:rPr>
              <a:t> M. (2017).</a:t>
            </a:r>
            <a:r>
              <a:rPr lang="hr-HR" sz="1800" b="1" cap="none" dirty="0">
                <a:solidFill>
                  <a:schemeClr val="tx1">
                    <a:lumMod val="50000"/>
                  </a:schemeClr>
                </a:solidFill>
                <a:effectLst/>
                <a:latin typeface="Calibri" panose="020F0502020204030204" pitchFamily="34" charset="0"/>
                <a:ea typeface="Calibri" panose="020F0502020204030204" pitchFamily="34" charset="0"/>
              </a:rPr>
              <a:t> </a:t>
            </a:r>
            <a:r>
              <a:rPr lang="en-GB" sz="1800" b="1" cap="none" dirty="0">
                <a:solidFill>
                  <a:schemeClr val="tx1">
                    <a:lumMod val="50000"/>
                  </a:schemeClr>
                </a:solidFill>
                <a:effectLst/>
                <a:latin typeface="Calibri" panose="020F0502020204030204" pitchFamily="34" charset="0"/>
                <a:ea typeface="Calibri" panose="020F0502020204030204" pitchFamily="34" charset="0"/>
              </a:rPr>
              <a:t>Quality of working life among 50+ employees across the EU: A double jeopardy for </a:t>
            </a:r>
            <a:r>
              <a:rPr lang="en-GB" sz="1800" b="1" cap="none" dirty="0" err="1">
                <a:solidFill>
                  <a:schemeClr val="tx1">
                    <a:lumMod val="50000"/>
                  </a:schemeClr>
                </a:solidFill>
                <a:effectLst/>
                <a:latin typeface="Calibri" panose="020F0502020204030204" pitchFamily="34" charset="0"/>
                <a:ea typeface="Calibri" panose="020F0502020204030204" pitchFamily="34" charset="0"/>
              </a:rPr>
              <a:t>croatian</a:t>
            </a:r>
            <a:r>
              <a:rPr lang="en-GB" sz="1800" b="1" cap="none" dirty="0">
                <a:solidFill>
                  <a:schemeClr val="tx1">
                    <a:lumMod val="50000"/>
                  </a:schemeClr>
                </a:solidFill>
                <a:effectLst/>
                <a:latin typeface="Calibri" panose="020F0502020204030204" pitchFamily="34" charset="0"/>
                <a:ea typeface="Calibri" panose="020F0502020204030204" pitchFamily="34" charset="0"/>
              </a:rPr>
              <a:t> older workers. Https://hrcak.Srce.Hr/index.Php?Show=clanak&amp;id_clanak_jezik=317164</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98854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910728" y="457200"/>
            <a:ext cx="10688796" cy="827070"/>
          </a:xfrm>
        </p:spPr>
        <p:txBody>
          <a:bodyPr anchor="t">
            <a:normAutofit fontScale="90000"/>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Kako kvaliteta radnog života utječe na angažiranost i radnu snagu?</a:t>
            </a:r>
          </a:p>
        </p:txBody>
      </p:sp>
      <p:sp>
        <p:nvSpPr>
          <p:cNvPr id="7" name="Content Placeholder 2">
            <a:extLst>
              <a:ext uri="{FF2B5EF4-FFF2-40B4-BE49-F238E27FC236}">
                <a16:creationId xmlns:a16="http://schemas.microsoft.com/office/drawing/2014/main" id="{9CD473F8-21BA-4987-8237-8AF92DBC0CB3}"/>
              </a:ext>
            </a:extLst>
          </p:cNvPr>
          <p:cNvSpPr>
            <a:spLocks noGrp="1"/>
          </p:cNvSpPr>
          <p:nvPr>
            <p:ph idx="1"/>
          </p:nvPr>
        </p:nvSpPr>
        <p:spPr>
          <a:xfrm>
            <a:off x="434471" y="1937870"/>
            <a:ext cx="6623305" cy="3101715"/>
          </a:xfrm>
        </p:spPr>
        <p:txBody>
          <a:bodyPr>
            <a:normAutofit/>
          </a:bodyPr>
          <a:lstStyle/>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Potreba za ekonomskom sigurnosti (zadovoljavanje osnovnih fizioloških potreba i sigurnosti)</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Potreba za socijalnim pripadanjem (obiteljski, prijateljski i partnerski odnosi)</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Potreba za osjećajem postignuća  (smisleni posao, ostvarenja)</a:t>
            </a:r>
          </a:p>
          <a:p>
            <a:pPr>
              <a:buFont typeface="Wingdings" panose="05000000000000000000" pitchFamily="2" charset="2"/>
              <a:buChar char="Ø"/>
            </a:pPr>
            <a:endParaRPr lang="hr-HR" cap="none"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hr-HR" cap="none"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a:p>
            <a:endParaRPr lang="hr-HR"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pic>
        <p:nvPicPr>
          <p:cNvPr id="1026" name="Picture 2" descr="Maslowova hijerarhija potreba: pet razina">
            <a:extLst>
              <a:ext uri="{FF2B5EF4-FFF2-40B4-BE49-F238E27FC236}">
                <a16:creationId xmlns:a16="http://schemas.microsoft.com/office/drawing/2014/main" id="{38E13E3F-C9A7-43AB-9DD0-6051C7F0D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40" y="1719636"/>
            <a:ext cx="4619610" cy="307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922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8775657"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NALAZI ISTRAŽIVANJA (NI) – sudionici</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graphicFrame>
        <p:nvGraphicFramePr>
          <p:cNvPr id="11" name="Chart 10">
            <a:extLst>
              <a:ext uri="{FF2B5EF4-FFF2-40B4-BE49-F238E27FC236}">
                <a16:creationId xmlns:a16="http://schemas.microsoft.com/office/drawing/2014/main" id="{B109D983-E42B-4200-BD44-28BD55F4EE96}"/>
              </a:ext>
            </a:extLst>
          </p:cNvPr>
          <p:cNvGraphicFramePr/>
          <p:nvPr>
            <p:extLst>
              <p:ext uri="{D42A27DB-BD31-4B8C-83A1-F6EECF244321}">
                <p14:modId xmlns:p14="http://schemas.microsoft.com/office/powerpoint/2010/main" val="2708904886"/>
              </p:ext>
            </p:extLst>
          </p:nvPr>
        </p:nvGraphicFramePr>
        <p:xfrm>
          <a:off x="29419" y="1210683"/>
          <a:ext cx="3175141" cy="2000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1E073C5-0C34-48D8-AF82-3E4E17C140C0}"/>
              </a:ext>
            </a:extLst>
          </p:cNvPr>
          <p:cNvGraphicFramePr/>
          <p:nvPr>
            <p:extLst>
              <p:ext uri="{D42A27DB-BD31-4B8C-83A1-F6EECF244321}">
                <p14:modId xmlns:p14="http://schemas.microsoft.com/office/powerpoint/2010/main" val="575956905"/>
              </p:ext>
            </p:extLst>
          </p:nvPr>
        </p:nvGraphicFramePr>
        <p:xfrm>
          <a:off x="3146480" y="2225664"/>
          <a:ext cx="3175141" cy="2000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3373CCDF-341D-41ED-9C9C-636A053F33C8}"/>
              </a:ext>
            </a:extLst>
          </p:cNvPr>
          <p:cNvGraphicFramePr/>
          <p:nvPr>
            <p:extLst>
              <p:ext uri="{D42A27DB-BD31-4B8C-83A1-F6EECF244321}">
                <p14:modId xmlns:p14="http://schemas.microsoft.com/office/powerpoint/2010/main" val="4245194863"/>
              </p:ext>
            </p:extLst>
          </p:nvPr>
        </p:nvGraphicFramePr>
        <p:xfrm>
          <a:off x="6258890" y="3260518"/>
          <a:ext cx="3175141" cy="19735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A2227E6E-67E9-419C-AD5A-5ECA05D54F35}"/>
              </a:ext>
            </a:extLst>
          </p:cNvPr>
          <p:cNvGraphicFramePr/>
          <p:nvPr>
            <p:extLst>
              <p:ext uri="{D42A27DB-BD31-4B8C-83A1-F6EECF244321}">
                <p14:modId xmlns:p14="http://schemas.microsoft.com/office/powerpoint/2010/main" val="2953584171"/>
              </p:ext>
            </p:extLst>
          </p:nvPr>
        </p:nvGraphicFramePr>
        <p:xfrm>
          <a:off x="7600206" y="615025"/>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18152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8775657"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Generacijski izazovi</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193792" y="922066"/>
            <a:ext cx="6687312" cy="4216862"/>
          </a:xfrm>
        </p:spPr>
        <p:txBody>
          <a:bodyPr>
            <a:normAutofit fontScale="85000" lnSpcReduction="20000"/>
          </a:bodyPr>
          <a:lstStyle/>
          <a:p>
            <a:pPr>
              <a:buFont typeface="Wingdings" panose="05000000000000000000" pitchFamily="2" charset="2"/>
              <a:buChar char="Ø"/>
            </a:pPr>
            <a:r>
              <a:rPr lang="hr-HR" cap="none" dirty="0">
                <a:solidFill>
                  <a:schemeClr val="accent5">
                    <a:lumMod val="20000"/>
                    <a:lumOff val="80000"/>
                  </a:schemeClr>
                </a:solidFill>
                <a:latin typeface="Calibri" panose="020F0502020204030204" pitchFamily="34" charset="0"/>
                <a:cs typeface="Calibri" panose="020F0502020204030204" pitchFamily="34" charset="0"/>
              </a:rPr>
              <a:t>(1)Lojalnost i motivacija mlađe generacije nije zadovoljavajuća; postoji snažna fluktuacija među mlađim zaposlenicima.</a:t>
            </a:r>
          </a:p>
          <a:p>
            <a:pPr>
              <a:buFont typeface="Wingdings" panose="05000000000000000000" pitchFamily="2" charset="2"/>
              <a:buChar char="Ø"/>
            </a:pPr>
            <a:r>
              <a:rPr lang="hr-HR" cap="none" dirty="0">
                <a:solidFill>
                  <a:schemeClr val="accent5">
                    <a:lumMod val="20000"/>
                    <a:lumOff val="80000"/>
                  </a:schemeClr>
                </a:solidFill>
                <a:latin typeface="Calibri" panose="020F0502020204030204" pitchFamily="34" charset="0"/>
                <a:cs typeface="Calibri" panose="020F0502020204030204" pitchFamily="34" charset="0"/>
              </a:rPr>
              <a:t>(2)Mlađim generacijama atraktivnije su poslovne prilike u inozemstvu, nego građenje karijere u domovini.</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(3)Znanje koje posjeduju starije generacije ponekad je zastarjelo.</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(4)Starije generacije imaju otpor prema  IKT rješenjima.</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(5)Različite generacije teško usvajanju radnu kulturu druge generacijske skupine.</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(6)Zdravstveno stanje starijih zaposlenika predstavlja razlog za zabrinutost.</a:t>
            </a:r>
          </a:p>
          <a:p>
            <a:pPr>
              <a:buFont typeface="Wingdings" panose="05000000000000000000" pitchFamily="2" charset="2"/>
              <a:buChar char="Ø"/>
            </a:pPr>
            <a:r>
              <a:rPr lang="hr-HR" cap="none" dirty="0">
                <a:latin typeface="Calibri" panose="020F0502020204030204" pitchFamily="34" charset="0"/>
                <a:cs typeface="Calibri" panose="020F0502020204030204" pitchFamily="34" charset="0"/>
              </a:rPr>
              <a:t>(7)Uprava nije fokusirana na korištenje potencijala starijih radnika, kao ni na suradnju različitih generacija na radnom mjestu.</a:t>
            </a:r>
            <a:endParaRPr lang="hr-HR" dirty="0">
              <a:latin typeface="Calibri" panose="020F0502020204030204" pitchFamily="34" charset="0"/>
              <a:cs typeface="Calibri" panose="020F0502020204030204" pitchFamily="34" charset="0"/>
            </a:endParaRPr>
          </a:p>
        </p:txBody>
      </p:sp>
      <p:graphicFrame>
        <p:nvGraphicFramePr>
          <p:cNvPr id="18" name="Chart 17">
            <a:extLst>
              <a:ext uri="{FF2B5EF4-FFF2-40B4-BE49-F238E27FC236}">
                <a16:creationId xmlns:a16="http://schemas.microsoft.com/office/drawing/2014/main" id="{31A221AA-01C8-4341-910A-99D1908592E5}"/>
              </a:ext>
            </a:extLst>
          </p:cNvPr>
          <p:cNvGraphicFramePr/>
          <p:nvPr>
            <p:extLst>
              <p:ext uri="{D42A27DB-BD31-4B8C-83A1-F6EECF244321}">
                <p14:modId xmlns:p14="http://schemas.microsoft.com/office/powerpoint/2010/main" val="3751658543"/>
              </p:ext>
            </p:extLst>
          </p:nvPr>
        </p:nvGraphicFramePr>
        <p:xfrm>
          <a:off x="310896" y="144169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19203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51D6F-3D10-40BB-9F8D-3EDD89ADC8C4}"/>
              </a:ext>
            </a:extLst>
          </p:cNvPr>
          <p:cNvSpPr>
            <a:spLocks noGrp="1"/>
          </p:cNvSpPr>
          <p:nvPr>
            <p:ph type="title"/>
          </p:nvPr>
        </p:nvSpPr>
        <p:spPr>
          <a:xfrm>
            <a:off x="410855" y="224682"/>
            <a:ext cx="10770492" cy="697384"/>
          </a:xfrm>
        </p:spPr>
        <p:txBody>
          <a:bodyPr anchor="t">
            <a:normAutofit/>
          </a:bodyPr>
          <a:lstStyle/>
          <a:p>
            <a:pPr algn="l"/>
            <a:r>
              <a:rPr lang="hr-HR" sz="40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 Aspekti Age managementa</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9" name="Content Placeholder 2">
            <a:extLst>
              <a:ext uri="{FF2B5EF4-FFF2-40B4-BE49-F238E27FC236}">
                <a16:creationId xmlns:a16="http://schemas.microsoft.com/office/drawing/2014/main" id="{C96018EF-6020-491F-8374-F58BB3504E97}"/>
              </a:ext>
            </a:extLst>
          </p:cNvPr>
          <p:cNvSpPr txBox="1">
            <a:spLocks/>
          </p:cNvSpPr>
          <p:nvPr/>
        </p:nvSpPr>
        <p:spPr>
          <a:xfrm>
            <a:off x="254486" y="5682345"/>
            <a:ext cx="7957327" cy="7184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hr-HR" sz="1800" cap="none" dirty="0">
                <a:solidFill>
                  <a:schemeClr val="tx1">
                    <a:lumMod val="50000"/>
                  </a:schemeClr>
                </a:solidFill>
                <a:effectLst/>
                <a:latin typeface="Calibri" panose="020F0502020204030204" pitchFamily="34" charset="0"/>
                <a:ea typeface="Calibri" panose="020F0502020204030204" pitchFamily="34" charset="0"/>
              </a:rPr>
              <a:t>  </a:t>
            </a:r>
            <a:endParaRPr lang="hr-HR" sz="1200" cap="none" dirty="0">
              <a:solidFill>
                <a:schemeClr val="tx1">
                  <a:lumMod val="50000"/>
                </a:schemeClr>
              </a:solidFill>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7146849-DE14-47FC-B5B0-A66AC3B407A1}"/>
              </a:ext>
            </a:extLst>
          </p:cNvPr>
          <p:cNvSpPr>
            <a:spLocks noGrp="1"/>
          </p:cNvSpPr>
          <p:nvPr>
            <p:ph idx="1"/>
          </p:nvPr>
        </p:nvSpPr>
        <p:spPr>
          <a:xfrm>
            <a:off x="5193792" y="1573840"/>
            <a:ext cx="6336674" cy="3565087"/>
          </a:xfrm>
        </p:spPr>
        <p:txBody>
          <a:bodyPr>
            <a:normAutofit/>
          </a:bodyPr>
          <a:lstStyle/>
          <a:p>
            <a:pPr marL="269875" algn="just">
              <a:lnSpc>
                <a:spcPct val="115000"/>
              </a:lnSpc>
              <a:spcAft>
                <a:spcPts val="800"/>
              </a:spcAft>
            </a:pPr>
            <a:r>
              <a:rPr lang="hr-HR" sz="1800" i="1" cap="none" dirty="0">
                <a:effectLst/>
                <a:latin typeface="Calibri" panose="020F0502020204030204" pitchFamily="34" charset="0"/>
                <a:ea typeface="Calibri" panose="020F0502020204030204" pitchFamily="34" charset="0"/>
                <a:cs typeface="Calibri" panose="020F0502020204030204" pitchFamily="34" charset="0"/>
              </a:rPr>
              <a:t>(1)kompetencije različitih generacija međusobno se nadopunjuju.</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269875" algn="just">
              <a:lnSpc>
                <a:spcPct val="115000"/>
              </a:lnSpc>
              <a:spcAft>
                <a:spcPts val="800"/>
              </a:spcAft>
            </a:pPr>
            <a:r>
              <a:rPr lang="hr-HR" sz="1800" i="1" cap="none" dirty="0">
                <a:solidFill>
                  <a:schemeClr val="accent5">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(2)prenošenje znanja između generacija je važno.</a:t>
            </a:r>
            <a:endParaRPr lang="hr-HR" sz="1800" cap="none"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69875" algn="just">
              <a:lnSpc>
                <a:spcPct val="115000"/>
              </a:lnSpc>
              <a:spcAft>
                <a:spcPts val="800"/>
              </a:spcAft>
            </a:pPr>
            <a:r>
              <a:rPr lang="hr-HR" sz="1800" i="1" cap="none" dirty="0">
                <a:effectLst/>
                <a:latin typeface="Calibri" panose="020F0502020204030204" pitchFamily="34" charset="0"/>
                <a:ea typeface="Calibri" panose="020F0502020204030204" pitchFamily="34" charset="0"/>
                <a:cs typeface="Calibri" panose="020F0502020204030204" pitchFamily="34" charset="0"/>
              </a:rPr>
              <a:t>(3)prisutnost različitih radnih kultura jača organizaciju.</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269875" algn="just">
              <a:lnSpc>
                <a:spcPct val="115000"/>
              </a:lnSpc>
              <a:spcAft>
                <a:spcPts val="800"/>
              </a:spcAft>
            </a:pPr>
            <a:r>
              <a:rPr lang="hr-HR" sz="1800" i="1" cap="none" dirty="0">
                <a:effectLst/>
                <a:latin typeface="Calibri" panose="020F0502020204030204" pitchFamily="34" charset="0"/>
                <a:ea typeface="Calibri" panose="020F0502020204030204" pitchFamily="34" charset="0"/>
                <a:cs typeface="Calibri" panose="020F0502020204030204" pitchFamily="34" charset="0"/>
              </a:rPr>
              <a:t>(4)moguće je dobro kombinirati komunikacijske prakse različitih generacija.</a:t>
            </a:r>
            <a:endParaRPr lang="hr-HR" sz="1800" cap="non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Chart 17">
            <a:extLst>
              <a:ext uri="{FF2B5EF4-FFF2-40B4-BE49-F238E27FC236}">
                <a16:creationId xmlns:a16="http://schemas.microsoft.com/office/drawing/2014/main" id="{31A221AA-01C8-4341-910A-99D1908592E5}"/>
              </a:ext>
            </a:extLst>
          </p:cNvPr>
          <p:cNvGraphicFramePr/>
          <p:nvPr/>
        </p:nvGraphicFramePr>
        <p:xfrm>
          <a:off x="310896" y="144169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46670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297</TotalTime>
  <Words>5756</Words>
  <Application>Microsoft Office PowerPoint</Application>
  <PresentationFormat>Widescreen</PresentationFormat>
  <Paragraphs>303</Paragraphs>
  <Slides>30</Slides>
  <Notes>24</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Calibri Light</vt:lpstr>
      <vt:lpstr>Tw Cen MT</vt:lpstr>
      <vt:lpstr>Wingdings</vt:lpstr>
      <vt:lpstr>Droplet</vt:lpstr>
      <vt:lpstr>Document</vt:lpstr>
      <vt:lpstr>AGEGAP</vt:lpstr>
      <vt:lpstr>Brief </vt:lpstr>
      <vt:lpstr>danas </vt:lpstr>
      <vt:lpstr>Danas    Glavni trendovi i izazovi… </vt:lpstr>
      <vt:lpstr>Prijevremena umirovljenja…    Kvaliteta radnog života (QWL)</vt:lpstr>
      <vt:lpstr>Kako kvaliteta radnog života utječe na angažiranost i radnu snagu?</vt:lpstr>
      <vt:lpstr>NALAZI ISTRAŽIVANJA (NI) – sudionici</vt:lpstr>
      <vt:lpstr>(NI) Generacijski izazovi</vt:lpstr>
      <vt:lpstr>(NI) Aspekti Age managementa</vt:lpstr>
      <vt:lpstr>(NI) Izazovi Age managementa</vt:lpstr>
      <vt:lpstr>(NI) Elementi Age managementa po važnosti</vt:lpstr>
      <vt:lpstr>(NI) Elementi Age managementa po važnosti</vt:lpstr>
      <vt:lpstr>(NI) Podrška organizacija cjeloživotnom učenju</vt:lpstr>
      <vt:lpstr>(NI) Resursi koje organizacije preferiraju</vt:lpstr>
      <vt:lpstr>GLAVNI IZAZOVI</vt:lpstr>
      <vt:lpstr>IZAZOV 1: VIŠE-GENERACIJSKA RADNA SNAGA</vt:lpstr>
      <vt:lpstr>IZAZOV 1: uloge dionika (1)</vt:lpstr>
      <vt:lpstr>IZAZOV 1: uloge dionika (2)</vt:lpstr>
      <vt:lpstr>IZAZOV 1: uloge dionika (3)</vt:lpstr>
      <vt:lpstr>IZAZOV 2: UPRAVLJANJE RADNOM SNAGOM KOJA STARI</vt:lpstr>
      <vt:lpstr>IZAZOV 2: pretpostavke Age managementa</vt:lpstr>
      <vt:lpstr>IZAZOV 2: mogućnosti za starije zaposlenike (1)</vt:lpstr>
      <vt:lpstr>IZAZOV 2: mogućnosti za starije zaposlenike (2)</vt:lpstr>
      <vt:lpstr>IZAZOV 3: CJELOŽIVOTNO UČENJE</vt:lpstr>
      <vt:lpstr>IZAZOV 3: svijet u kojem živimo</vt:lpstr>
      <vt:lpstr>IZAZOV 3: ključne vještine</vt:lpstr>
      <vt:lpstr>IZAZOV 3: programi i podrška</vt:lpstr>
      <vt:lpstr>Pitanja za razmatranje</vt:lpstr>
      <vt:lpstr>Prednosti među-generacijske suradnje</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AGEGAP</dc:title>
  <dc:creator>Hrvojka Kutle - Spirala Izvrsnosti d.o.o.</dc:creator>
  <cp:lastModifiedBy>Biserka Sladović</cp:lastModifiedBy>
  <cp:revision>2</cp:revision>
  <dcterms:created xsi:type="dcterms:W3CDTF">2020-12-20T09:17:44Z</dcterms:created>
  <dcterms:modified xsi:type="dcterms:W3CDTF">2020-12-21T07:17:27Z</dcterms:modified>
</cp:coreProperties>
</file>