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"/>
  </p:notesMasterIdLst>
  <p:sldIdLst>
    <p:sldId id="265" r:id="rId2"/>
  </p:sldIdLst>
  <p:sldSz cx="7556500" cy="10693400"/>
  <p:notesSz cx="7556500" cy="10693400"/>
  <p:embeddedFontLst>
    <p:embeddedFont>
      <p:font typeface="Calibri" panose="020F0502020204030204" pitchFamily="34" charset="0"/>
      <p:regular r:id="rId4"/>
      <p:bold r:id="rId4"/>
      <p:italic r:id="rId4"/>
      <p:boldItalic r:id="rId4"/>
    </p:embeddedFont>
    <p:embeddedFont>
      <p:font typeface="ECSquareSansProMedium" panose="020B0506040000020004" pitchFamily="34" charset="0"/>
      <p:regular r:id="rId4"/>
      <p:italic r:id="rId4"/>
    </p:embeddedFont>
    <p:embeddedFont>
      <p:font typeface="Myriad Pro" panose="020B0503030403020204" pitchFamily="34" charset="0"/>
      <p:regular r:id="rId4"/>
      <p:bold r:id="rId4"/>
      <p:italic r:id="rId4"/>
      <p:boldItalic r:id="rId4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257"/>
    <a:srgbClr val="4599D4"/>
    <a:srgbClr val="F78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70E42-0571-4E8D-9DBC-9AF40860BFA4}" v="15" dt="2021-07-19T14:44:00.5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034" autoAdjust="0"/>
  </p:normalViewPr>
  <p:slideViewPr>
    <p:cSldViewPr snapToGrid="0">
      <p:cViewPr>
        <p:scale>
          <a:sx n="206" d="100"/>
          <a:sy n="206" d="100"/>
        </p:scale>
        <p:origin x="480" y="-90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font" Target="NUL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4CF7-715F-4007-89AB-06B9A1C229DB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ED6C-8291-47A7-AA80-DC3BEAF65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3ED6C-8291-47A7-AA80-DC3BEAF65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ECSquareSansProMedium"/>
                <a:cs typeface="ECSquareSansProMedium"/>
              </a:defRPr>
            </a:lvl1pPr>
          </a:lstStyle>
          <a:p>
            <a:pPr marL="12700">
              <a:lnSpc>
                <a:spcPts val="1955"/>
              </a:lnSpc>
            </a:pPr>
            <a:r>
              <a:rPr spc="5"/>
              <a:t>#RightsForSeasons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92450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ECSquareSansProMedium"/>
                <a:cs typeface="ECSquareSansProMedium"/>
              </a:defRPr>
            </a:lvl1pPr>
          </a:lstStyle>
          <a:p>
            <a:pPr marL="12700">
              <a:lnSpc>
                <a:spcPts val="1955"/>
              </a:lnSpc>
            </a:pPr>
            <a:r>
              <a:rPr spc="5"/>
              <a:t>#RightsForSeasons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92450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ECSquareSansProMedium"/>
                <a:cs typeface="ECSquareSansProMedium"/>
              </a:defRPr>
            </a:lvl1pPr>
          </a:lstStyle>
          <a:p>
            <a:pPr marL="12700">
              <a:lnSpc>
                <a:spcPts val="1955"/>
              </a:lnSpc>
            </a:pPr>
            <a:r>
              <a:rPr spc="5"/>
              <a:t>#RightsForSeasons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3092450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ECSquareSansProMedium"/>
                <a:cs typeface="ECSquareSansProMedium"/>
              </a:defRPr>
            </a:lvl1pPr>
          </a:lstStyle>
          <a:p>
            <a:pPr marL="12700">
              <a:lnSpc>
                <a:spcPts val="1955"/>
              </a:lnSpc>
            </a:pPr>
            <a:r>
              <a:rPr spc="5"/>
              <a:t>#RightsForSeasons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3092450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ECSquareSansProMedium"/>
                <a:cs typeface="ECSquareSansProMedium"/>
              </a:defRPr>
            </a:lvl1pPr>
          </a:lstStyle>
          <a:p>
            <a:pPr marL="12700">
              <a:lnSpc>
                <a:spcPts val="1955"/>
              </a:lnSpc>
            </a:pPr>
            <a:r>
              <a:rPr spc="5"/>
              <a:t>#RightsForSeasons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092450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9300" y="10104195"/>
            <a:ext cx="1770380" cy="28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ECSquareSansProMedium"/>
                <a:cs typeface="ECSquareSansProMedium"/>
              </a:defRPr>
            </a:lvl1pPr>
          </a:lstStyle>
          <a:p>
            <a:pPr marL="12700">
              <a:lnSpc>
                <a:spcPts val="1955"/>
              </a:lnSpc>
            </a:pPr>
            <a:r>
              <a:rPr spc="5"/>
              <a:t>#RightsForSeasons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europeanlabourauthority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s://www.linkedin.com/company/european-labour-authority/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s://twitter.com/EU_ELA" TargetMode="Externa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5455285" cy="10693400"/>
          </a:xfrm>
          <a:custGeom>
            <a:avLst/>
            <a:gdLst/>
            <a:ahLst/>
            <a:cxnLst/>
            <a:rect l="l" t="t" r="r" b="b"/>
            <a:pathLst>
              <a:path w="5455285" h="10692130">
                <a:moveTo>
                  <a:pt x="1889723" y="0"/>
                </a:moveTo>
                <a:lnTo>
                  <a:pt x="0" y="0"/>
                </a:lnTo>
                <a:lnTo>
                  <a:pt x="0" y="10692003"/>
                </a:lnTo>
                <a:lnTo>
                  <a:pt x="5454857" y="10692003"/>
                </a:lnTo>
                <a:lnTo>
                  <a:pt x="1889723" y="0"/>
                </a:lnTo>
                <a:close/>
              </a:path>
            </a:pathLst>
          </a:custGeom>
          <a:solidFill>
            <a:srgbClr val="75C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FB8932-AC42-6D49-809E-2A870015D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903" y="298976"/>
            <a:ext cx="6889561" cy="554767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454A803-F564-7846-897B-3AAFA4A087A5}"/>
              </a:ext>
            </a:extLst>
          </p:cNvPr>
          <p:cNvSpPr/>
          <p:nvPr/>
        </p:nvSpPr>
        <p:spPr>
          <a:xfrm>
            <a:off x="349250" y="2016655"/>
            <a:ext cx="6887214" cy="3830000"/>
          </a:xfrm>
          <a:prstGeom prst="rect">
            <a:avLst/>
          </a:prstGeom>
          <a:gradFill>
            <a:gsLst>
              <a:gs pos="37000">
                <a:schemeClr val="tx1">
                  <a:alpha val="0"/>
                </a:schemeClr>
              </a:gs>
              <a:gs pos="99000">
                <a:schemeClr val="tx1">
                  <a:alpha val="36691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70F4A458-FA77-8046-A6A3-12E58FB4A18A}"/>
              </a:ext>
            </a:extLst>
          </p:cNvPr>
          <p:cNvSpPr/>
          <p:nvPr/>
        </p:nvSpPr>
        <p:spPr>
          <a:xfrm>
            <a:off x="-399" y="0"/>
            <a:ext cx="5455933" cy="10693400"/>
          </a:xfrm>
          <a:custGeom>
            <a:avLst/>
            <a:gdLst/>
            <a:ahLst/>
            <a:cxnLst/>
            <a:rect l="l" t="t" r="r" b="b"/>
            <a:pathLst>
              <a:path w="5455285" h="10692130">
                <a:moveTo>
                  <a:pt x="1889723" y="0"/>
                </a:moveTo>
                <a:lnTo>
                  <a:pt x="0" y="0"/>
                </a:lnTo>
                <a:lnTo>
                  <a:pt x="0" y="10692003"/>
                </a:lnTo>
                <a:lnTo>
                  <a:pt x="5454857" y="10692003"/>
                </a:lnTo>
                <a:lnTo>
                  <a:pt x="1889723" y="0"/>
                </a:lnTo>
                <a:close/>
              </a:path>
            </a:pathLst>
          </a:custGeom>
          <a:solidFill>
            <a:srgbClr val="75C257">
              <a:alpha val="669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5299" y="6075578"/>
            <a:ext cx="4513824" cy="187743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000" dirty="0">
                <a:solidFill>
                  <a:srgbClr val="FFFFFF"/>
                </a:solidFill>
                <a:latin typeface="Myriad Pro"/>
                <a:cs typeface="Myriad Pro"/>
              </a:rPr>
              <a:t>Zapošljavate li </a:t>
            </a:r>
            <a:br>
              <a:rPr lang="hr-HR" sz="2000" dirty="0">
                <a:solidFill>
                  <a:srgbClr val="FFFFFF"/>
                </a:solidFill>
                <a:latin typeface="Myriad Pro"/>
                <a:cs typeface="Myriad Pro"/>
              </a:rPr>
            </a:br>
            <a:r>
              <a:rPr lang="hr-HR" sz="2000" dirty="0">
                <a:solidFill>
                  <a:srgbClr val="FFFFFF"/>
                </a:solidFill>
                <a:latin typeface="Myriad Pro"/>
                <a:cs typeface="Myriad Pro"/>
              </a:rPr>
              <a:t>sezonske radnike iz </a:t>
            </a:r>
            <a:br>
              <a:rPr lang="hr-HR" sz="2000" dirty="0">
                <a:solidFill>
                  <a:srgbClr val="FFFFFF"/>
                </a:solidFill>
                <a:latin typeface="Myriad Pro"/>
                <a:cs typeface="Myriad Pro"/>
              </a:rPr>
            </a:br>
            <a:r>
              <a:rPr lang="hr-HR" sz="2000" dirty="0">
                <a:solidFill>
                  <a:srgbClr val="FFFFFF"/>
                </a:solidFill>
                <a:latin typeface="Myriad Pro"/>
                <a:cs typeface="Myriad Pro"/>
              </a:rPr>
              <a:t>drugih zemalja EU-a?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spc="20" dirty="0">
              <a:solidFill>
                <a:srgbClr val="FFFFFF"/>
              </a:solidFill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000" dirty="0">
                <a:solidFill>
                  <a:srgbClr val="FFFFFF"/>
                </a:solidFill>
                <a:latin typeface="Myriad Pro"/>
              </a:rPr>
              <a:t>Znajte koje odgovornosti </a:t>
            </a:r>
            <a:br>
              <a:rPr lang="hr-HR" sz="2000" dirty="0">
                <a:solidFill>
                  <a:srgbClr val="FFFFFF"/>
                </a:solidFill>
                <a:latin typeface="Myriad Pro"/>
              </a:rPr>
            </a:br>
            <a:r>
              <a:rPr lang="hr-HR" sz="2000" dirty="0">
                <a:solidFill>
                  <a:srgbClr val="FFFFFF"/>
                </a:solidFill>
                <a:latin typeface="Myriad Pro"/>
              </a:rPr>
              <a:t>imate kao poslodavac!</a:t>
            </a: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5F4C650A-4906-5A41-B6D1-8C2E1F15CC38}"/>
              </a:ext>
            </a:extLst>
          </p:cNvPr>
          <p:cNvSpPr txBox="1"/>
          <p:nvPr/>
        </p:nvSpPr>
        <p:spPr>
          <a:xfrm>
            <a:off x="589417" y="4163594"/>
            <a:ext cx="8348387" cy="8220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97815">
              <a:lnSpc>
                <a:spcPct val="101800"/>
              </a:lnSpc>
              <a:spcBef>
                <a:spcPts val="40"/>
              </a:spcBef>
            </a:pPr>
            <a:r>
              <a:rPr lang="hr-HR" sz="5400" b="1" dirty="0">
                <a:solidFill>
                  <a:srgbClr val="FFFFFF"/>
                </a:solidFill>
                <a:latin typeface="Myriad Pro"/>
                <a:cs typeface="Myriad Pro"/>
              </a:rPr>
              <a:t>RAD</a:t>
            </a:r>
            <a:r>
              <a:rPr lang="hr-HR" b="1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hr-HR" sz="3600" b="1" dirty="0">
                <a:solidFill>
                  <a:srgbClr val="FFFFFF"/>
                </a:solidFill>
                <a:latin typeface="Myriad Pro"/>
                <a:cs typeface="Myriad Pro"/>
              </a:rPr>
              <a:t>je sezonski,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7A70E3-F60B-124E-83C3-BCD315794A19}"/>
              </a:ext>
            </a:extLst>
          </p:cNvPr>
          <p:cNvSpPr/>
          <p:nvPr/>
        </p:nvSpPr>
        <p:spPr>
          <a:xfrm>
            <a:off x="501650" y="4816948"/>
            <a:ext cx="8236131" cy="88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97815">
              <a:lnSpc>
                <a:spcPct val="101800"/>
              </a:lnSpc>
              <a:spcBef>
                <a:spcPts val="40"/>
              </a:spcBef>
            </a:pPr>
            <a:r>
              <a:rPr lang="hr-HR" sz="3600" b="1" dirty="0">
                <a:solidFill>
                  <a:srgbClr val="FFFFFF"/>
                </a:solidFill>
                <a:latin typeface="Myriad Pro"/>
                <a:cs typeface="Myriad Pro"/>
              </a:rPr>
              <a:t>ali</a:t>
            </a:r>
            <a:r>
              <a:rPr lang="hr-HR" b="1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hr-HR" sz="5400" b="1" dirty="0">
                <a:solidFill>
                  <a:srgbClr val="FFFFFF"/>
                </a:solidFill>
                <a:latin typeface="Myriad Pro"/>
                <a:cs typeface="Myriad Pro"/>
              </a:rPr>
              <a:t>PRAVA</a:t>
            </a:r>
            <a:r>
              <a:rPr lang="hr-HR" b="1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lang="hr-HR" sz="3600" b="1" dirty="0">
                <a:solidFill>
                  <a:srgbClr val="FFFFFF"/>
                </a:solidFill>
                <a:latin typeface="Myriad Pro"/>
                <a:cs typeface="Myriad Pro"/>
              </a:rPr>
              <a:t>nisu</a:t>
            </a:r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416AF0E4-5B79-5E45-A8AE-18A6667D63E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99300" y="10104195"/>
            <a:ext cx="2645550" cy="273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lang="hr-HR" sz="2400"/>
              <a:t>#Rights4AllSeasons</a:t>
            </a: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35FB8E6E-078F-9F40-A674-0D4ECF61EB4A}"/>
              </a:ext>
            </a:extLst>
          </p:cNvPr>
          <p:cNvSpPr txBox="1"/>
          <p:nvPr/>
        </p:nvSpPr>
        <p:spPr>
          <a:xfrm>
            <a:off x="1445772" y="8748768"/>
            <a:ext cx="37033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8994">
              <a:lnSpc>
                <a:spcPct val="100000"/>
              </a:lnSpc>
              <a:spcBef>
                <a:spcPts val="100"/>
              </a:spcBef>
            </a:pPr>
            <a:r>
              <a:rPr lang="hr-HR" sz="1000" dirty="0">
                <a:solidFill>
                  <a:srgbClr val="FFFFFF"/>
                </a:solidFill>
                <a:latin typeface="Myriad Pro"/>
                <a:cs typeface="Myriad Pro"/>
              </a:rPr>
              <a:t>Više informacija potražite na:</a:t>
            </a:r>
          </a:p>
          <a:p>
            <a:pPr marL="12700" marR="848994">
              <a:lnSpc>
                <a:spcPct val="100000"/>
              </a:lnSpc>
              <a:spcBef>
                <a:spcPts val="100"/>
              </a:spcBef>
            </a:pPr>
            <a:r>
              <a:rPr lang="en-US" sz="1000" u="sng" dirty="0">
                <a:solidFill>
                  <a:srgbClr val="FFFFFF"/>
                </a:solidFill>
                <a:latin typeface="Myriad Pro"/>
              </a:rPr>
              <a:t>https://www.ela.europa.eu/hr/node/2</a:t>
            </a:r>
            <a:endParaRPr sz="1000" u="sng" dirty="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F40564-B415-1240-BE06-844C34F70C57}"/>
              </a:ext>
            </a:extLst>
          </p:cNvPr>
          <p:cNvSpPr txBox="1"/>
          <p:nvPr/>
        </p:nvSpPr>
        <p:spPr>
          <a:xfrm>
            <a:off x="1380105" y="8388566"/>
            <a:ext cx="24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75C25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05ABDC-67D3-8246-9420-7DCED9861A71}"/>
              </a:ext>
            </a:extLst>
          </p:cNvPr>
          <p:cNvSpPr txBox="1"/>
          <p:nvPr/>
        </p:nvSpPr>
        <p:spPr>
          <a:xfrm>
            <a:off x="954189" y="8401854"/>
            <a:ext cx="24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75C25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8A5F27-7E78-5048-82DD-E5376ECE19B9}"/>
              </a:ext>
            </a:extLst>
          </p:cNvPr>
          <p:cNvSpPr txBox="1"/>
          <p:nvPr/>
        </p:nvSpPr>
        <p:spPr>
          <a:xfrm>
            <a:off x="525208" y="8385881"/>
            <a:ext cx="24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75C25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</a:p>
        </p:txBody>
      </p:sp>
      <p:pic>
        <p:nvPicPr>
          <p:cNvPr id="38" name="Picture 37">
            <a:hlinkClick r:id="rId5"/>
            <a:extLst>
              <a:ext uri="{FF2B5EF4-FFF2-40B4-BE49-F238E27FC236}">
                <a16:creationId xmlns:a16="http://schemas.microsoft.com/office/drawing/2014/main" id="{C0B4CBB2-FFFE-1644-B889-AC6D3D9BD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668" y="8453053"/>
            <a:ext cx="242558" cy="231730"/>
          </a:xfrm>
          <a:prstGeom prst="rect">
            <a:avLst/>
          </a:prstGeom>
        </p:spPr>
      </p:pic>
      <p:pic>
        <p:nvPicPr>
          <p:cNvPr id="39" name="Picture 38">
            <a:hlinkClick r:id="rId6"/>
            <a:extLst>
              <a:ext uri="{FF2B5EF4-FFF2-40B4-BE49-F238E27FC236}">
                <a16:creationId xmlns:a16="http://schemas.microsoft.com/office/drawing/2014/main" id="{6BCD2D75-FB1E-A04E-B67A-330E6FB59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00" y="8453053"/>
            <a:ext cx="119695" cy="231730"/>
          </a:xfrm>
          <a:prstGeom prst="rect">
            <a:avLst/>
          </a:prstGeom>
        </p:spPr>
      </p:pic>
      <p:pic>
        <p:nvPicPr>
          <p:cNvPr id="40" name="Picture 39">
            <a:hlinkClick r:id="rId4"/>
            <a:extLst>
              <a:ext uri="{FF2B5EF4-FFF2-40B4-BE49-F238E27FC236}">
                <a16:creationId xmlns:a16="http://schemas.microsoft.com/office/drawing/2014/main" id="{03574734-D75B-5343-BBF7-F2E3F345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5139" y="8488258"/>
            <a:ext cx="242558" cy="196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B4689E-458C-B54A-A13D-AE9001E4F6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677" y="9846188"/>
            <a:ext cx="1555200" cy="5482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49B8B0-BA7D-B248-BF16-A8E4233A94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678" y="878285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D28D3805298E4DA913179C6272267F" ma:contentTypeVersion="9" ma:contentTypeDescription="Ein neues Dokument erstellen." ma:contentTypeScope="" ma:versionID="b2070856255feccd3ee4ca412f45530c">
  <xsd:schema xmlns:xsd="http://www.w3.org/2001/XMLSchema" xmlns:xs="http://www.w3.org/2001/XMLSchema" xmlns:p="http://schemas.microsoft.com/office/2006/metadata/properties" xmlns:ns2="daa04f32-56c9-4774-9c6e-860b8b7d8f47" targetNamespace="http://schemas.microsoft.com/office/2006/metadata/properties" ma:root="true" ma:fieldsID="08e15dd783067a738ba4551f2ddd7f57" ns2:_="">
    <xsd:import namespace="daa04f32-56c9-4774-9c6e-860b8b7d8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04f32-56c9-4774-9c6e-860b8b7d8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3E94AD-7391-42E7-8FAE-2A2664116FAE}"/>
</file>

<file path=customXml/itemProps2.xml><?xml version="1.0" encoding="utf-8"?>
<ds:datastoreItem xmlns:ds="http://schemas.openxmlformats.org/officeDocument/2006/customXml" ds:itemID="{720924DC-3633-4FA1-B81C-37BDDBC6368F}"/>
</file>

<file path=customXml/itemProps3.xml><?xml version="1.0" encoding="utf-8"?>
<ds:datastoreItem xmlns:ds="http://schemas.openxmlformats.org/officeDocument/2006/customXml" ds:itemID="{2359D835-EC28-417D-AC0A-FD90E1E0D5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Myriad Pro</vt:lpstr>
      <vt:lpstr>ECSquareSansProMedium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2021-07-30T09:41:36Z</dcterms:created>
  <dcterms:modified xsi:type="dcterms:W3CDTF">2021-08-04T02:25:03Z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0x010100B6D28D3805298E4DA913179C6272267F</vt:lpwstr>
  </property>
</Properties>
</file>