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97" r:id="rId3"/>
    <p:sldId id="257" r:id="rId4"/>
    <p:sldId id="295" r:id="rId5"/>
    <p:sldId id="298" r:id="rId6"/>
    <p:sldId id="299" r:id="rId7"/>
    <p:sldId id="278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9"/>
          <c:order val="0"/>
          <c:tx>
            <c:strRef>
              <c:f>Data!$K$12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45-4398-92F6-B7C201DDE894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845-4398-92F6-B7C201DDE894}"/>
              </c:ext>
            </c:extLst>
          </c:dPt>
          <c:cat>
            <c:strRef>
              <c:f>Data!$A$13:$A$41</c:f>
              <c:strCache>
                <c:ptCount val="29"/>
                <c:pt idx="0">
                  <c:v>Ireland</c:v>
                </c:pt>
                <c:pt idx="1">
                  <c:v>Switzerland</c:v>
                </c:pt>
                <c:pt idx="2">
                  <c:v>Lithuania</c:v>
                </c:pt>
                <c:pt idx="3">
                  <c:v>Romania</c:v>
                </c:pt>
                <c:pt idx="4">
                  <c:v>Bulgaria</c:v>
                </c:pt>
                <c:pt idx="5">
                  <c:v>Latvia</c:v>
                </c:pt>
                <c:pt idx="6">
                  <c:v>Estonia</c:v>
                </c:pt>
                <c:pt idx="7">
                  <c:v>UK</c:v>
                </c:pt>
                <c:pt idx="8">
                  <c:v>Czechia</c:v>
                </c:pt>
                <c:pt idx="9">
                  <c:v>Poland</c:v>
                </c:pt>
                <c:pt idx="10">
                  <c:v>Netherlands</c:v>
                </c:pt>
                <c:pt idx="11">
                  <c:v>Spain</c:v>
                </c:pt>
                <c:pt idx="12">
                  <c:v>Portugal</c:v>
                </c:pt>
                <c:pt idx="13">
                  <c:v>Slovakia</c:v>
                </c:pt>
                <c:pt idx="14">
                  <c:v>Slovenia</c:v>
                </c:pt>
                <c:pt idx="15">
                  <c:v>Iceland</c:v>
                </c:pt>
                <c:pt idx="16">
                  <c:v>Germany</c:v>
                </c:pt>
                <c:pt idx="17">
                  <c:v>Hungary</c:v>
                </c:pt>
                <c:pt idx="18">
                  <c:v>European Union</c:v>
                </c:pt>
                <c:pt idx="19">
                  <c:v>Croatia</c:v>
                </c:pt>
                <c:pt idx="20">
                  <c:v>Greece</c:v>
                </c:pt>
                <c:pt idx="21">
                  <c:v>Austria</c:v>
                </c:pt>
                <c:pt idx="22">
                  <c:v>Italy</c:v>
                </c:pt>
                <c:pt idx="23">
                  <c:v>Denmark</c:v>
                </c:pt>
                <c:pt idx="24">
                  <c:v>Sweden</c:v>
                </c:pt>
                <c:pt idx="25">
                  <c:v>Norway</c:v>
                </c:pt>
                <c:pt idx="26">
                  <c:v>Belgium</c:v>
                </c:pt>
                <c:pt idx="27">
                  <c:v>Finland</c:v>
                </c:pt>
                <c:pt idx="28">
                  <c:v>France</c:v>
                </c:pt>
              </c:strCache>
            </c:strRef>
          </c:cat>
          <c:val>
            <c:numRef>
              <c:f>Data!$K$13:$K$41</c:f>
              <c:numCache>
                <c:formatCode>#,##0.0</c:formatCode>
                <c:ptCount val="29"/>
                <c:pt idx="0">
                  <c:v>24.5</c:v>
                </c:pt>
                <c:pt idx="1">
                  <c:v>32.700000000000003</c:v>
                </c:pt>
                <c:pt idx="2">
                  <c:v>34.6</c:v>
                </c:pt>
                <c:pt idx="3">
                  <c:v>36.200000000000003</c:v>
                </c:pt>
                <c:pt idx="4">
                  <c:v>36.299999999999997</c:v>
                </c:pt>
                <c:pt idx="5">
                  <c:v>38.4</c:v>
                </c:pt>
                <c:pt idx="6">
                  <c:v>38.9</c:v>
                </c:pt>
                <c:pt idx="7">
                  <c:v>41</c:v>
                </c:pt>
                <c:pt idx="8">
                  <c:v>41.3</c:v>
                </c:pt>
                <c:pt idx="9">
                  <c:v>41.8</c:v>
                </c:pt>
                <c:pt idx="10">
                  <c:v>42</c:v>
                </c:pt>
                <c:pt idx="11">
                  <c:v>42.1</c:v>
                </c:pt>
                <c:pt idx="12">
                  <c:v>42.5</c:v>
                </c:pt>
                <c:pt idx="13">
                  <c:v>42.7</c:v>
                </c:pt>
                <c:pt idx="14">
                  <c:v>43.3</c:v>
                </c:pt>
                <c:pt idx="15">
                  <c:v>43.8</c:v>
                </c:pt>
                <c:pt idx="16">
                  <c:v>45.2</c:v>
                </c:pt>
                <c:pt idx="17">
                  <c:v>45.6</c:v>
                </c:pt>
                <c:pt idx="18">
                  <c:v>45.8</c:v>
                </c:pt>
                <c:pt idx="19">
                  <c:v>47</c:v>
                </c:pt>
                <c:pt idx="20">
                  <c:v>47.5</c:v>
                </c:pt>
                <c:pt idx="21">
                  <c:v>48.4</c:v>
                </c:pt>
                <c:pt idx="22">
                  <c:v>48.6</c:v>
                </c:pt>
                <c:pt idx="23">
                  <c:v>49.2</c:v>
                </c:pt>
                <c:pt idx="24">
                  <c:v>49.3</c:v>
                </c:pt>
                <c:pt idx="25">
                  <c:v>51.5</c:v>
                </c:pt>
                <c:pt idx="26">
                  <c:v>52.1</c:v>
                </c:pt>
                <c:pt idx="27">
                  <c:v>53.2</c:v>
                </c:pt>
                <c:pt idx="28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45-4398-92F6-B7C201DDE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8121352"/>
        <c:axId val="428118400"/>
      </c:barChart>
      <c:catAx>
        <c:axId val="42812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28118400"/>
        <c:crosses val="autoZero"/>
        <c:auto val="1"/>
        <c:lblAlgn val="ctr"/>
        <c:lblOffset val="100"/>
        <c:noMultiLvlLbl val="0"/>
      </c:catAx>
      <c:valAx>
        <c:axId val="42811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28121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93665F-0160-470E-826A-E977AEF1B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B3C9C4C-8B21-4632-BE6E-47A63F5BA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15AAC0B-515F-4BCC-A916-FD609EAB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7EE03D0-C6BE-4EB2-A916-32D4EBDF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AFE5B9F-3FB9-48FE-B83A-BF7CC542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528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32F6CC-ADA1-43B1-B0CA-57E533EC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82C7844-5CF7-40FE-9BF2-EC772739A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81FE518-062C-42D2-B4D4-E3138330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5F91E03-568B-4991-91C1-06DD2A68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53C5C32-23F6-414A-85AF-84AD26B1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800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E178EBF-94E0-44A9-932C-248CB9882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598F007-E686-4C4F-B7F0-A056EF7F7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03BD73E-98B8-4AE6-9170-19A011100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7CA6EE-4A07-4321-B367-131E0B5A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3D7AF22-1C60-497A-8034-3A719D4A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435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06A0D9-3333-4B92-B317-D3C1FE8AB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90E6EFA-5577-450E-BE6A-0187A817E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485190B-0089-4E04-8C01-18C09EE6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E10B153-4C85-4AD8-AA23-331C5B01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9CCC54E-9ECE-47E7-A456-9C00DE23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2A0037B7-31DE-403F-A9D5-1B42C54934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94" y="365126"/>
            <a:ext cx="3022153" cy="73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60C02E-E3F6-4E71-A1D1-7044B6F8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42A9009-5364-46A2-873D-77ED3ABB0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8E5E2A-BF27-46FD-9AFD-9E43D28AF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2276FAD-CEF4-43AA-9ECE-0AE9924D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E2DFF42-9341-4EE5-9C85-B118DB0D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133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5618C7-5720-40A4-9A97-B637BBF8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F52124-E864-4CD0-A6E8-90177D1FE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C17C6DF-3832-4BBE-87D9-EF5184FE4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48BED49-85CD-476A-B9CD-0E59019ED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3E02BBD-7DD4-4A79-AA6E-7485BC4B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60BC345-4130-425C-9DFB-369E98DC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94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28551A-7A2D-45E6-ACD0-7C6DA6BC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C2B64D5-3B7D-4061-9019-B008895A8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E70FBDC-C165-4F06-AAD6-2CF22E4C6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6ECD11C-E5D2-4C36-866E-9D8CA2EDD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A1D48BC-1BCD-4615-AE51-827A9ABA8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460E418-F812-47B2-B096-7DEE9E3B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13F6813-7700-4E07-826A-D8584759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7A8F539E-AA43-4080-BF5F-383BE937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09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AEE613-1466-4E6B-9676-7AF862826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6BEE32A-A04B-4130-8ED2-B6BD6191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5CE39D8-3A37-4E4D-B0E2-0CA6D688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3BFF735-3176-46B5-85B2-C471A6F4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334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2271175-C20F-4EF9-A906-CB6F6F0B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3108F87-1547-49AC-8112-872905F9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CE2A614-4A54-49AE-956F-636D0CBE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045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201646-274B-4B16-AB5B-5802AFD4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1063C9-C090-4CF5-A900-A1B5F3E5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AC8C7F3-3121-4FFD-B5B2-DD8FA7A70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D4AAB3E-2AAE-453D-9232-949E36274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21C73E8-7F00-463D-9BBC-41BDE0D7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4EE75A8-367B-4314-BA5D-F33533A1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0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57C2C5-9575-4838-A332-3EB6589B3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3C1E773-78E4-42D7-9277-CBD114143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7ACA0C3-F44C-42C1-BE1A-8596045B9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FFA9429-D0A9-4444-BCD8-4E517ADED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859C00C-D5F2-48DA-8F69-56975067A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7B7CE9-EF69-46A8-949A-F06B805F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606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975DB8E-35A2-4C66-A201-2690BBEB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1599A2B-3F2F-4EA9-ABB2-7224748DB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DA6E6C0-E4FA-446E-ADE8-198DD592E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ECA9A-CDD0-4EB7-BBD4-7E11D041D980}" type="datetimeFigureOut">
              <a:rPr lang="hr-HR" smtClean="0"/>
              <a:t>9.3.2021.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F81ECC-8946-4D52-84E3-E3A34A9140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90210C5-C5F6-491E-A2F1-CCB651CD7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4AF3-78A0-4C2A-9ED7-454C2AF129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631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up@hup.h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4E767603-CA3C-4301-AD7B-F720B5A6A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24" y="501315"/>
            <a:ext cx="4333875" cy="105727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689562EB-5AAE-4AF0-ACA6-84F15FA6A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767" y="1907583"/>
            <a:ext cx="9144000" cy="2387600"/>
          </a:xfrm>
        </p:spPr>
        <p:txBody>
          <a:bodyPr>
            <a:noAutofit/>
          </a:bodyPr>
          <a:lstStyle/>
          <a:p>
            <a:br>
              <a:rPr lang="hr-HR" sz="4800" dirty="0"/>
            </a:br>
            <a:br>
              <a:rPr lang="hr-HR" sz="4800" dirty="0"/>
            </a:br>
            <a:br>
              <a:rPr lang="hr-HR" sz="4800" dirty="0"/>
            </a:br>
            <a:br>
              <a:rPr lang="hr-HR" sz="4800" dirty="0"/>
            </a:br>
            <a:br>
              <a:rPr lang="hr-HR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sr-Latn-RS" sz="4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Mogućnosti</a:t>
            </a:r>
            <a:r>
              <a:rPr lang="en-US" altLang="sr-Latn-RS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 </a:t>
            </a:r>
            <a:r>
              <a:rPr lang="en-US" altLang="sr-Latn-RS" sz="4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fondova</a:t>
            </a:r>
            <a:r>
              <a:rPr lang="en-US" altLang="sr-Latn-RS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altLang="sr-Latn-RS" sz="4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poduzetnike</a:t>
            </a:r>
            <a:br>
              <a:rPr lang="hr-HR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602C3802-990F-4C28-AB46-CB74643E1F48}"/>
              </a:ext>
            </a:extLst>
          </p:cNvPr>
          <p:cNvSpPr txBox="1"/>
          <p:nvPr/>
        </p:nvSpPr>
        <p:spPr>
          <a:xfrm>
            <a:off x="3306187" y="3941240"/>
            <a:ext cx="50151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altLang="sr-Latn-R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NPOO - Stavovi HUP-a</a:t>
            </a:r>
            <a:endParaRPr lang="hr-H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0459EE7-51CA-4A8C-9548-A7510ACC8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1766" y="4389048"/>
            <a:ext cx="9144000" cy="1655762"/>
          </a:xfrm>
        </p:spPr>
        <p:txBody>
          <a:bodyPr>
            <a:normAutofit/>
          </a:bodyPr>
          <a:lstStyle/>
          <a:p>
            <a:endParaRPr lang="hr-HR" dirty="0"/>
          </a:p>
          <a:p>
            <a:endParaRPr lang="hr-HR" dirty="0"/>
          </a:p>
          <a:p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Mihael Furjan, Ekonomski fakultet Zagreb, 9.3.2021.</a:t>
            </a:r>
          </a:p>
        </p:txBody>
      </p:sp>
    </p:spTree>
    <p:extLst>
      <p:ext uri="{BB962C8B-B14F-4D97-AF65-F5344CB8AC3E}">
        <p14:creationId xmlns:p14="http://schemas.microsoft.com/office/powerpoint/2010/main" val="383987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5871B7B-8F81-4609-9A5B-E9AC651B0F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7541120"/>
              </p:ext>
            </p:extLst>
          </p:nvPr>
        </p:nvGraphicFramePr>
        <p:xfrm>
          <a:off x="1149115" y="2466596"/>
          <a:ext cx="9598891" cy="3926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AD09098-1B0C-455B-895A-0743C1292781}"/>
              </a:ext>
            </a:extLst>
          </p:cNvPr>
          <p:cNvSpPr txBox="1">
            <a:spLocks/>
          </p:cNvSpPr>
          <p:nvPr/>
        </p:nvSpPr>
        <p:spPr>
          <a:xfrm>
            <a:off x="1026452" y="1015212"/>
            <a:ext cx="80270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chemeClr val="accent1"/>
                </a:solidFill>
              </a:rPr>
              <a:t>Udio državne potrošnje u BDP-u</a:t>
            </a:r>
          </a:p>
        </p:txBody>
      </p:sp>
    </p:spTree>
    <p:extLst>
      <p:ext uri="{BB962C8B-B14F-4D97-AF65-F5344CB8AC3E}">
        <p14:creationId xmlns:p14="http://schemas.microsoft.com/office/powerpoint/2010/main" val="24129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6363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/>
                </a:solidFill>
              </a:rPr>
              <a:t>Stavovi HUP-a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7498"/>
            <a:ext cx="10515600" cy="4351338"/>
          </a:xfrm>
        </p:spPr>
        <p:txBody>
          <a:bodyPr>
            <a:normAutofit/>
          </a:bodyPr>
          <a:lstStyle/>
          <a:p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Uključiti HUP kao jednakovrijednog partnera u programiranju NPOO, a ne tek kao instancu koju se izvještava o rezultatima</a:t>
            </a:r>
          </a:p>
          <a:p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Poticanje privatnog sektora povećava njegovu otpornost i dugoročno osigurava stabilnost i razvoj društva</a:t>
            </a:r>
          </a:p>
          <a:p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Nova i održiva radna mjesta moraju se stvarati u zdravom privatnom sektoru</a:t>
            </a:r>
          </a:p>
          <a:p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Očekujemo da se najmanje 50% NPOO dodijeli kroz otvorene pozive za poduzetničke projekte i da velika većina tog novca budu bespovratna sredstva</a:t>
            </a:r>
          </a:p>
          <a:p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 svaki euro iz NPOO će privatni sektor uložiti najmanje još jedan ili više eura, što će značajno uvećati vrijednost NPOO-a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270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8442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/>
                </a:solidFill>
              </a:rPr>
              <a:t>Stavovi HUP-a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5917"/>
            <a:ext cx="10793278" cy="4351338"/>
          </a:xfrm>
        </p:spPr>
        <p:txBody>
          <a:bodyPr>
            <a:normAutofit lnSpcReduction="10000"/>
          </a:bodyPr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Država ne treba ulagati u projekte za koje ima interesa za ulaganjem od strane privatnog sektora</a:t>
            </a:r>
          </a:p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Dosadašnja ulaganja proračunskih i EU sredstava u očuvanje radnih mjesta zaposlenika tvrtki kojima je uslijed </a:t>
            </a:r>
            <a:r>
              <a:rPr lang="hr-H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pandemije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zabranjen rad treba tretirati kao socijalne mjere, a ne mjere razvoja privatnog sektora</a:t>
            </a:r>
          </a:p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Nema vremena za ulaganja u veliku javnu infrastrukturu jer se radi projektiranja, dozvola i izvođenja neće stići svrhovito investirati do 2026.</a:t>
            </a:r>
          </a:p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Ulaganje kroz javne građevinske projekte imat će vrlo ograničeni efekt i to primarno u sektoru koji ionako već ima uvećanu potražnju radi nedavnih potresa</a:t>
            </a:r>
          </a:p>
        </p:txBody>
      </p:sp>
    </p:spTree>
    <p:extLst>
      <p:ext uri="{BB962C8B-B14F-4D97-AF65-F5344CB8AC3E}">
        <p14:creationId xmlns:p14="http://schemas.microsoft.com/office/powerpoint/2010/main" val="220564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8442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/>
                </a:solidFill>
              </a:rPr>
              <a:t>Stavovi HUP-a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5917"/>
            <a:ext cx="10793278" cy="4351338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Ulaganja u javni sektor u kojem su privatne tvrtke izvođači radova kroz javnu nabavu ne predstavlja ulaganje u njihovo jačanje konkurentnosti (ili npr. digitalizaciju)</a:t>
            </a:r>
          </a:p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NPOO ne smije poslužiti kao politički instrument financiranja lokalnih predizbornih „projekata“ nego ga treba iskoristiti da Hrvatska napravi reforme, pokrene oporavak i poveća konkurentnost gospodarstva</a:t>
            </a:r>
          </a:p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Želimo s Vladinom radnom skupinom razraditi konkretne prioritete i mjere ulaganja kojima će se osigurati ostvarenje ciljeva: podizanje konkurentnosti gospodarstva te njegova digitalna i zelena transformacija</a:t>
            </a:r>
          </a:p>
        </p:txBody>
      </p:sp>
    </p:spTree>
    <p:extLst>
      <p:ext uri="{BB962C8B-B14F-4D97-AF65-F5344CB8AC3E}">
        <p14:creationId xmlns:p14="http://schemas.microsoft.com/office/powerpoint/2010/main" val="359117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8442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/>
                </a:solidFill>
              </a:rPr>
              <a:t>Stavovi HUP-a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5917"/>
            <a:ext cx="10793278" cy="4351338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HUP u potpunosti podržava provedbu reformi</a:t>
            </a:r>
          </a:p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 njih je prvenstveno potrebna politička volja i racionalizacija u cijelom sustavu:</a:t>
            </a:r>
          </a:p>
          <a:p>
            <a:pPr lvl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Smanjenje administrativnog opterećenja i parafiskalnih davanja</a:t>
            </a:r>
          </a:p>
          <a:p>
            <a:pPr lvl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Daljnje rasterećenje rada u cilju zadržavanja najboljih ljudi</a:t>
            </a:r>
          </a:p>
          <a:p>
            <a:pPr lvl="1"/>
            <a:r>
              <a:rPr lang="hr-H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Fleksibilizacija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radnog zakonodavstva</a:t>
            </a:r>
          </a:p>
          <a:p>
            <a:pPr lvl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Stabilizacija zdravstvenog sustava</a:t>
            </a:r>
          </a:p>
          <a:p>
            <a:pPr lvl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Obrazovanje u službi gospodarstva</a:t>
            </a:r>
          </a:p>
          <a:p>
            <a:pPr lvl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Značajno ubrzavanje i jačanje neovisnosti pravosuđa</a:t>
            </a:r>
          </a:p>
        </p:txBody>
      </p:sp>
    </p:spTree>
    <p:extLst>
      <p:ext uri="{BB962C8B-B14F-4D97-AF65-F5344CB8AC3E}">
        <p14:creationId xmlns:p14="http://schemas.microsoft.com/office/powerpoint/2010/main" val="3256291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37A607-A518-43F1-AF63-0AD001F9B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 algn="ctr" defTabSz="45720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sr-Latn-RS" sz="2500" b="1" dirty="0" err="1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Hvala</a:t>
            </a:r>
            <a:r>
              <a:rPr lang="en-US" altLang="sr-Latn-RS" sz="2500" b="1" dirty="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 </a:t>
            </a:r>
            <a:r>
              <a:rPr lang="en-US" altLang="sr-Latn-RS" sz="2500" b="1" dirty="0" err="1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vam</a:t>
            </a:r>
            <a:r>
              <a:rPr lang="en-US" altLang="sr-Latn-RS" sz="2500" b="1" dirty="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 </a:t>
            </a:r>
            <a:r>
              <a:rPr lang="en-US" altLang="sr-Latn-RS" sz="2500" b="1" dirty="0" err="1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na</a:t>
            </a:r>
            <a:r>
              <a:rPr lang="en-US" altLang="sr-Latn-RS" sz="2500" b="1" dirty="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 </a:t>
            </a:r>
            <a:r>
              <a:rPr lang="en-US" altLang="sr-Latn-RS" sz="2500" b="1" dirty="0" err="1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pažnji</a:t>
            </a:r>
            <a:r>
              <a:rPr lang="en-US" altLang="sr-Latn-RS" sz="2500" b="1" dirty="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!</a:t>
            </a:r>
            <a:endParaRPr lang="hr-HR" sz="2500" b="1" dirty="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90B336-553E-42EF-9FB8-0ACB87261BF2}"/>
              </a:ext>
            </a:extLst>
          </p:cNvPr>
          <p:cNvSpPr txBox="1">
            <a:spLocks/>
          </p:cNvSpPr>
          <p:nvPr/>
        </p:nvSpPr>
        <p:spPr>
          <a:xfrm>
            <a:off x="1981200" y="3821906"/>
            <a:ext cx="8229600" cy="17208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hr-HR" alt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Hrvatska udruga poslodavaca</a:t>
            </a:r>
          </a:p>
          <a:p>
            <a:pPr marL="0" indent="0" algn="ctr">
              <a:buNone/>
              <a:defRPr/>
            </a:pPr>
            <a:r>
              <a:rPr lang="hr-HR" altLang="sr-Latn-R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Radnička cesta 52, 10000 Zagreb</a:t>
            </a:r>
          </a:p>
          <a:p>
            <a:pPr marL="0" indent="0" algn="ctr">
              <a:buNone/>
              <a:defRPr/>
            </a:pPr>
            <a:r>
              <a:rPr lang="hr-HR" altLang="sr-Latn-R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Telefon: +385 1 4897 555</a:t>
            </a:r>
          </a:p>
          <a:p>
            <a:pPr marL="0" indent="0" algn="ctr">
              <a:buNone/>
              <a:defRPr/>
            </a:pPr>
            <a:r>
              <a:rPr lang="hr-HR" altLang="sr-Latn-R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  <a:r>
              <a:rPr lang="hr-HR" altLang="sr-Latn-RS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hup@hup.hr</a:t>
            </a:r>
            <a:r>
              <a:rPr lang="en-US" altLang="sr-Latn-RS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sr-Latn-RS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894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378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     Mogućnosti EU fondova za poduzetnike </vt:lpstr>
      <vt:lpstr>PowerPoint Presentation</vt:lpstr>
      <vt:lpstr>Stavovi HUP-a</vt:lpstr>
      <vt:lpstr>Stavovi HUP-a</vt:lpstr>
      <vt:lpstr>Stavovi HUP-a</vt:lpstr>
      <vt:lpstr>Stavovi HUP-a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Antonia Šeremet</dc:creator>
  <cp:lastModifiedBy>Ivana Zlataric</cp:lastModifiedBy>
  <cp:revision>56</cp:revision>
  <cp:lastPrinted>2021-02-22T14:03:03Z</cp:lastPrinted>
  <dcterms:created xsi:type="dcterms:W3CDTF">2021-02-19T09:42:30Z</dcterms:created>
  <dcterms:modified xsi:type="dcterms:W3CDTF">2021-03-09T11:03:10Z</dcterms:modified>
</cp:coreProperties>
</file>