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77" r:id="rId2"/>
    <p:sldId id="470" r:id="rId3"/>
    <p:sldId id="477" r:id="rId4"/>
    <p:sldId id="481" r:id="rId5"/>
    <p:sldId id="482" r:id="rId6"/>
    <p:sldId id="484" r:id="rId7"/>
    <p:sldId id="483" r:id="rId8"/>
    <p:sldId id="485" r:id="rId9"/>
    <p:sldId id="486" r:id="rId10"/>
    <p:sldId id="487" r:id="rId11"/>
    <p:sldId id="475" r:id="rId12"/>
    <p:sldId id="476" r:id="rId13"/>
    <p:sldId id="479" r:id="rId14"/>
    <p:sldId id="471" r:id="rId15"/>
    <p:sldId id="472" r:id="rId16"/>
    <p:sldId id="473" r:id="rId17"/>
    <p:sldId id="436" r:id="rId18"/>
    <p:sldId id="463" r:id="rId19"/>
    <p:sldId id="458" r:id="rId20"/>
    <p:sldId id="467" r:id="rId21"/>
    <p:sldId id="465" r:id="rId22"/>
    <p:sldId id="464" r:id="rId23"/>
    <p:sldId id="440" r:id="rId24"/>
  </p:sldIdLst>
  <p:sldSz cx="9144000" cy="6858000" type="screen4x3"/>
  <p:notesSz cx="6640513" cy="9904413"/>
  <p:defaultTextStyle>
    <a:defPPr>
      <a:defRPr lang="en-US"/>
    </a:defPPr>
    <a:lvl1pPr algn="l" rtl="0" fontAlgn="base">
      <a:spcBef>
        <a:spcPct val="0"/>
      </a:spcBef>
      <a:spcAft>
        <a:spcPct val="0"/>
      </a:spcAft>
      <a:defRPr sz="1000" kern="1200">
        <a:solidFill>
          <a:srgbClr val="344D8C"/>
        </a:solidFill>
        <a:latin typeface="Arial" charset="0"/>
        <a:ea typeface="+mn-ea"/>
        <a:cs typeface="Arial" charset="0"/>
      </a:defRPr>
    </a:lvl1pPr>
    <a:lvl2pPr marL="457200" algn="l" rtl="0" fontAlgn="base">
      <a:spcBef>
        <a:spcPct val="0"/>
      </a:spcBef>
      <a:spcAft>
        <a:spcPct val="0"/>
      </a:spcAft>
      <a:defRPr sz="1000" kern="1200">
        <a:solidFill>
          <a:srgbClr val="344D8C"/>
        </a:solidFill>
        <a:latin typeface="Arial" charset="0"/>
        <a:ea typeface="+mn-ea"/>
        <a:cs typeface="Arial" charset="0"/>
      </a:defRPr>
    </a:lvl2pPr>
    <a:lvl3pPr marL="914400" algn="l" rtl="0" fontAlgn="base">
      <a:spcBef>
        <a:spcPct val="0"/>
      </a:spcBef>
      <a:spcAft>
        <a:spcPct val="0"/>
      </a:spcAft>
      <a:defRPr sz="1000" kern="1200">
        <a:solidFill>
          <a:srgbClr val="344D8C"/>
        </a:solidFill>
        <a:latin typeface="Arial" charset="0"/>
        <a:ea typeface="+mn-ea"/>
        <a:cs typeface="Arial" charset="0"/>
      </a:defRPr>
    </a:lvl3pPr>
    <a:lvl4pPr marL="1371600" algn="l" rtl="0" fontAlgn="base">
      <a:spcBef>
        <a:spcPct val="0"/>
      </a:spcBef>
      <a:spcAft>
        <a:spcPct val="0"/>
      </a:spcAft>
      <a:defRPr sz="1000" kern="1200">
        <a:solidFill>
          <a:srgbClr val="344D8C"/>
        </a:solidFill>
        <a:latin typeface="Arial" charset="0"/>
        <a:ea typeface="+mn-ea"/>
        <a:cs typeface="Arial" charset="0"/>
      </a:defRPr>
    </a:lvl4pPr>
    <a:lvl5pPr marL="1828800" algn="l" rtl="0" fontAlgn="base">
      <a:spcBef>
        <a:spcPct val="0"/>
      </a:spcBef>
      <a:spcAft>
        <a:spcPct val="0"/>
      </a:spcAft>
      <a:defRPr sz="1000" kern="1200">
        <a:solidFill>
          <a:srgbClr val="344D8C"/>
        </a:solidFill>
        <a:latin typeface="Arial" charset="0"/>
        <a:ea typeface="+mn-ea"/>
        <a:cs typeface="Arial" charset="0"/>
      </a:defRPr>
    </a:lvl5pPr>
    <a:lvl6pPr marL="2286000" algn="l" defTabSz="914400" rtl="0" eaLnBrk="1" latinLnBrk="0" hangingPunct="1">
      <a:defRPr sz="1000" kern="1200">
        <a:solidFill>
          <a:srgbClr val="344D8C"/>
        </a:solidFill>
        <a:latin typeface="Arial" charset="0"/>
        <a:ea typeface="+mn-ea"/>
        <a:cs typeface="Arial" charset="0"/>
      </a:defRPr>
    </a:lvl6pPr>
    <a:lvl7pPr marL="2743200" algn="l" defTabSz="914400" rtl="0" eaLnBrk="1" latinLnBrk="0" hangingPunct="1">
      <a:defRPr sz="1000" kern="1200">
        <a:solidFill>
          <a:srgbClr val="344D8C"/>
        </a:solidFill>
        <a:latin typeface="Arial" charset="0"/>
        <a:ea typeface="+mn-ea"/>
        <a:cs typeface="Arial" charset="0"/>
      </a:defRPr>
    </a:lvl7pPr>
    <a:lvl8pPr marL="3200400" algn="l" defTabSz="914400" rtl="0" eaLnBrk="1" latinLnBrk="0" hangingPunct="1">
      <a:defRPr sz="1000" kern="1200">
        <a:solidFill>
          <a:srgbClr val="344D8C"/>
        </a:solidFill>
        <a:latin typeface="Arial" charset="0"/>
        <a:ea typeface="+mn-ea"/>
        <a:cs typeface="Arial" charset="0"/>
      </a:defRPr>
    </a:lvl8pPr>
    <a:lvl9pPr marL="3657600" algn="l" defTabSz="914400" rtl="0" eaLnBrk="1" latinLnBrk="0" hangingPunct="1">
      <a:defRPr sz="1000" kern="1200">
        <a:solidFill>
          <a:srgbClr val="344D8C"/>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04B"/>
    <a:srgbClr val="392997"/>
    <a:srgbClr val="B8B0B4"/>
    <a:srgbClr val="FB960F"/>
    <a:srgbClr val="FFB90B"/>
    <a:srgbClr val="786E69"/>
    <a:srgbClr val="A0958C"/>
    <a:srgbClr val="344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90" autoAdjust="0"/>
  </p:normalViewPr>
  <p:slideViewPr>
    <p:cSldViewPr>
      <p:cViewPr>
        <p:scale>
          <a:sx n="105" d="100"/>
          <a:sy n="105" d="100"/>
        </p:scale>
        <p:origin x="-1720" y="-2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91C58-70A8-4D80-A1EA-FBAB5E75889B}" type="doc">
      <dgm:prSet loTypeId="urn:microsoft.com/office/officeart/2009/3/layout/CircleRelationship" loCatId="relationship" qsTypeId="urn:microsoft.com/office/officeart/2005/8/quickstyle/3d3" qsCatId="3D" csTypeId="urn:microsoft.com/office/officeart/2005/8/colors/accent2_5" csCatId="accent2" phldr="1"/>
      <dgm:spPr/>
      <dgm:t>
        <a:bodyPr/>
        <a:lstStyle/>
        <a:p>
          <a:endParaRPr lang="de-AT"/>
        </a:p>
      </dgm:t>
    </dgm:pt>
    <dgm:pt modelId="{CED0B10E-833A-4879-B5DE-B11AAC6BDDF3}">
      <dgm:prSet phldrT="[Text]" custT="1"/>
      <dgm:spPr/>
      <dgm:t>
        <a:bodyPr/>
        <a:lstStyle/>
        <a:p>
          <a:r>
            <a:rPr lang="de-DE" sz="1800" dirty="0" err="1" smtClean="0"/>
            <a:t>Plat</a:t>
          </a:r>
          <a:r>
            <a:rPr lang="de-DE" sz="1800" dirty="0" smtClean="0"/>
            <a:t>-</a:t>
          </a:r>
        </a:p>
        <a:p>
          <a:r>
            <a:rPr lang="de-DE" sz="1800" dirty="0" smtClean="0"/>
            <a:t>form</a:t>
          </a:r>
          <a:endParaRPr lang="de-AT" sz="1200" dirty="0"/>
        </a:p>
      </dgm:t>
    </dgm:pt>
    <dgm:pt modelId="{26CCBC21-D608-4B9B-9E13-B4BF9474494E}" type="parTrans" cxnId="{C728ED46-71BF-40ED-B833-4CC2BA95D3F9}">
      <dgm:prSet/>
      <dgm:spPr/>
      <dgm:t>
        <a:bodyPr/>
        <a:lstStyle/>
        <a:p>
          <a:endParaRPr lang="de-AT"/>
        </a:p>
      </dgm:t>
    </dgm:pt>
    <dgm:pt modelId="{06DBB7CB-67E2-42F6-8464-8224ED92CC40}" type="sibTrans" cxnId="{C728ED46-71BF-40ED-B833-4CC2BA95D3F9}">
      <dgm:prSet/>
      <dgm:spPr/>
      <dgm:t>
        <a:bodyPr/>
        <a:lstStyle/>
        <a:p>
          <a:endParaRPr lang="de-AT"/>
        </a:p>
      </dgm:t>
    </dgm:pt>
    <dgm:pt modelId="{69D70E9A-A6B7-4405-9FE7-FBD43AAE755C}">
      <dgm:prSet phldrT="[Text]"/>
      <dgm:spPr/>
      <dgm:t>
        <a:bodyPr/>
        <a:lstStyle/>
        <a:p>
          <a:r>
            <a:rPr lang="de-DE" dirty="0" err="1" smtClean="0"/>
            <a:t>Crowd-sourcer</a:t>
          </a:r>
          <a:endParaRPr lang="de-AT" dirty="0"/>
        </a:p>
      </dgm:t>
    </dgm:pt>
    <dgm:pt modelId="{C8A0A729-74DB-4041-BBE5-C42826D70BD8}" type="parTrans" cxnId="{B6D1F899-398D-415F-9E09-E234DFAE370D}">
      <dgm:prSet/>
      <dgm:spPr/>
      <dgm:t>
        <a:bodyPr/>
        <a:lstStyle/>
        <a:p>
          <a:endParaRPr lang="de-AT"/>
        </a:p>
      </dgm:t>
    </dgm:pt>
    <dgm:pt modelId="{342C513E-73C8-4CB7-9AB7-97357A004FF5}" type="sibTrans" cxnId="{B6D1F899-398D-415F-9E09-E234DFAE370D}">
      <dgm:prSet/>
      <dgm:spPr/>
      <dgm:t>
        <a:bodyPr/>
        <a:lstStyle/>
        <a:p>
          <a:endParaRPr lang="de-AT"/>
        </a:p>
      </dgm:t>
    </dgm:pt>
    <dgm:pt modelId="{6CE0EF1C-96FC-409E-8DEC-885C2AF9807C}">
      <dgm:prSet phldrT="[Text]"/>
      <dgm:spPr/>
      <dgm:t>
        <a:bodyPr/>
        <a:lstStyle/>
        <a:p>
          <a:r>
            <a:rPr lang="de-DE" dirty="0" err="1" smtClean="0"/>
            <a:t>Crowd</a:t>
          </a:r>
          <a:r>
            <a:rPr lang="de-DE" dirty="0" smtClean="0"/>
            <a:t>-</a:t>
          </a:r>
        </a:p>
        <a:p>
          <a:r>
            <a:rPr lang="de-DE" dirty="0" err="1" smtClean="0"/>
            <a:t>worker</a:t>
          </a:r>
          <a:endParaRPr lang="de-AT" dirty="0"/>
        </a:p>
      </dgm:t>
    </dgm:pt>
    <dgm:pt modelId="{670AFF1F-54D2-4E37-83A7-9E0A3C61D3EA}" type="parTrans" cxnId="{9433926B-1812-440E-BB21-F57D4813EA3A}">
      <dgm:prSet/>
      <dgm:spPr/>
      <dgm:t>
        <a:bodyPr/>
        <a:lstStyle/>
        <a:p>
          <a:endParaRPr lang="de-AT"/>
        </a:p>
      </dgm:t>
    </dgm:pt>
    <dgm:pt modelId="{7C1D2D41-33BB-4D4F-8D25-2E931BC68B13}" type="sibTrans" cxnId="{9433926B-1812-440E-BB21-F57D4813EA3A}">
      <dgm:prSet/>
      <dgm:spPr/>
      <dgm:t>
        <a:bodyPr/>
        <a:lstStyle/>
        <a:p>
          <a:endParaRPr lang="de-AT"/>
        </a:p>
      </dgm:t>
    </dgm:pt>
    <dgm:pt modelId="{8DDFB76E-9CB9-4CF9-AD83-00676A0758ED}" type="pres">
      <dgm:prSet presAssocID="{9F291C58-70A8-4D80-A1EA-FBAB5E75889B}" presName="Name0" presStyleCnt="0">
        <dgm:presLayoutVars>
          <dgm:chMax val="1"/>
          <dgm:chPref val="1"/>
        </dgm:presLayoutVars>
      </dgm:prSet>
      <dgm:spPr/>
      <dgm:t>
        <a:bodyPr/>
        <a:lstStyle/>
        <a:p>
          <a:endParaRPr lang="de-AT"/>
        </a:p>
      </dgm:t>
    </dgm:pt>
    <dgm:pt modelId="{6555A12A-A591-4C6E-93AE-03E6688BFA84}" type="pres">
      <dgm:prSet presAssocID="{CED0B10E-833A-4879-B5DE-B11AAC6BDDF3}" presName="Parent" presStyleLbl="node0" presStyleIdx="0" presStyleCnt="1" custScaleX="54609" custScaleY="101244" custLinFactNeighborX="-7091" custLinFactNeighborY="-1965">
        <dgm:presLayoutVars>
          <dgm:chMax val="5"/>
          <dgm:chPref val="5"/>
        </dgm:presLayoutVars>
      </dgm:prSet>
      <dgm:spPr/>
      <dgm:t>
        <a:bodyPr/>
        <a:lstStyle/>
        <a:p>
          <a:endParaRPr lang="de-AT"/>
        </a:p>
      </dgm:t>
    </dgm:pt>
    <dgm:pt modelId="{C7FDDB0A-CB66-4041-B58D-024C05E1D6F3}" type="pres">
      <dgm:prSet presAssocID="{CED0B10E-833A-4879-B5DE-B11AAC6BDDF3}" presName="Accent1" presStyleLbl="node1" presStyleIdx="0" presStyleCnt="13" custLinFactX="100000" custLinFactY="100000" custLinFactNeighborX="178612" custLinFactNeighborY="129700"/>
      <dgm:spPr/>
    </dgm:pt>
    <dgm:pt modelId="{D595BAA7-0DE4-449B-91BF-EA8D069B044C}" type="pres">
      <dgm:prSet presAssocID="{CED0B10E-833A-4879-B5DE-B11AAC6BDDF3}" presName="Accent2" presStyleLbl="node1" presStyleIdx="1" presStyleCnt="13" custLinFactX="600000" custLinFactNeighborX="678835" custLinFactNeighborY="-4637"/>
      <dgm:spPr/>
    </dgm:pt>
    <dgm:pt modelId="{62CDAFA2-44D7-4460-AF7D-DE1EE750E4B8}" type="pres">
      <dgm:prSet presAssocID="{CED0B10E-833A-4879-B5DE-B11AAC6BDDF3}" presName="Accent3" presStyleLbl="node1" presStyleIdx="2" presStyleCnt="13" custLinFactX="150392" custLinFactY="-116204" custLinFactNeighborX="200000" custLinFactNeighborY="-200000"/>
      <dgm:spPr/>
    </dgm:pt>
    <dgm:pt modelId="{A2F81EF5-3E53-477A-AFFF-A077236441E8}" type="pres">
      <dgm:prSet presAssocID="{CED0B10E-833A-4879-B5DE-B11AAC6BDDF3}" presName="Accent4" presStyleLbl="node1" presStyleIdx="3" presStyleCnt="13" custLinFactX="83912" custLinFactY="-100000" custLinFactNeighborX="100000" custLinFactNeighborY="-116393"/>
      <dgm:spPr/>
    </dgm:pt>
    <dgm:pt modelId="{C3B521B9-46C6-482E-A4BC-394C724B8BFF}" type="pres">
      <dgm:prSet presAssocID="{CED0B10E-833A-4879-B5DE-B11AAC6BDDF3}" presName="Accent5" presStyleLbl="node1" presStyleIdx="4" presStyleCnt="13" custLinFactX="500000" custLinFactY="500000" custLinFactNeighborX="524967" custLinFactNeighborY="522692"/>
      <dgm:spPr/>
    </dgm:pt>
    <dgm:pt modelId="{92B046CD-2DC0-4356-B706-BB9F8F91D7B0}" type="pres">
      <dgm:prSet presAssocID="{CED0B10E-833A-4879-B5DE-B11AAC6BDDF3}" presName="Accent6" presStyleLbl="node1" presStyleIdx="5" presStyleCnt="13" custLinFactX="449841" custLinFactY="-100000" custLinFactNeighborX="500000" custLinFactNeighborY="-107450"/>
      <dgm:spPr/>
    </dgm:pt>
    <dgm:pt modelId="{40B8F241-1EF9-4841-8A1B-A6D079DD1649}" type="pres">
      <dgm:prSet presAssocID="{69D70E9A-A6B7-4405-9FE7-FBD43AAE755C}" presName="Child1" presStyleLbl="node1" presStyleIdx="6" presStyleCnt="13" custLinFactNeighborX="-75669" custLinFactNeighborY="-40741">
        <dgm:presLayoutVars>
          <dgm:chMax val="0"/>
          <dgm:chPref val="0"/>
        </dgm:presLayoutVars>
      </dgm:prSet>
      <dgm:spPr/>
      <dgm:t>
        <a:bodyPr/>
        <a:lstStyle/>
        <a:p>
          <a:endParaRPr lang="de-AT"/>
        </a:p>
      </dgm:t>
    </dgm:pt>
    <dgm:pt modelId="{686A6D22-5560-483E-8FBA-9BEA66F1EAC3}" type="pres">
      <dgm:prSet presAssocID="{69D70E9A-A6B7-4405-9FE7-FBD43AAE755C}" presName="Accent7" presStyleCnt="0"/>
      <dgm:spPr/>
    </dgm:pt>
    <dgm:pt modelId="{F743AE35-814B-42B0-A014-5EBA17133C8E}" type="pres">
      <dgm:prSet presAssocID="{69D70E9A-A6B7-4405-9FE7-FBD43AAE755C}" presName="AccentHold1" presStyleLbl="node1" presStyleIdx="7" presStyleCnt="13" custLinFactX="453475" custLinFactY="80961" custLinFactNeighborX="500000" custLinFactNeighborY="100000"/>
      <dgm:spPr/>
    </dgm:pt>
    <dgm:pt modelId="{EC904DE5-A830-4A22-94BA-297469D8CD2B}" type="pres">
      <dgm:prSet presAssocID="{69D70E9A-A6B7-4405-9FE7-FBD43AAE755C}" presName="Accent8" presStyleCnt="0"/>
      <dgm:spPr/>
    </dgm:pt>
    <dgm:pt modelId="{191DBC03-EDA4-4247-AD0D-82727686953C}" type="pres">
      <dgm:prSet presAssocID="{69D70E9A-A6B7-4405-9FE7-FBD43AAE755C}" presName="AccentHold2" presStyleLbl="node1" presStyleIdx="8" presStyleCnt="13" custLinFactX="300000" custLinFactY="-100000" custLinFactNeighborX="378243" custLinFactNeighborY="-185880"/>
      <dgm:spPr/>
    </dgm:pt>
    <dgm:pt modelId="{BA99BCE8-6FA1-4E78-8A17-69F4E55EE7CF}" type="pres">
      <dgm:prSet presAssocID="{6CE0EF1C-96FC-409E-8DEC-885C2AF9807C}" presName="Child2" presStyleLbl="node1" presStyleIdx="9" presStyleCnt="13" custScaleX="87155" custScaleY="101827" custLinFactY="3937" custLinFactNeighborX="21531" custLinFactNeighborY="100000">
        <dgm:presLayoutVars>
          <dgm:chMax val="0"/>
          <dgm:chPref val="0"/>
        </dgm:presLayoutVars>
      </dgm:prSet>
      <dgm:spPr/>
      <dgm:t>
        <a:bodyPr/>
        <a:lstStyle/>
        <a:p>
          <a:endParaRPr lang="de-AT"/>
        </a:p>
      </dgm:t>
    </dgm:pt>
    <dgm:pt modelId="{D5050ACA-1E0E-4931-B9A4-B1A496228E5D}" type="pres">
      <dgm:prSet presAssocID="{6CE0EF1C-96FC-409E-8DEC-885C2AF9807C}" presName="Accent9" presStyleCnt="0"/>
      <dgm:spPr/>
    </dgm:pt>
    <dgm:pt modelId="{5305217A-36B3-47CD-AF33-0668D4DBFFBF}" type="pres">
      <dgm:prSet presAssocID="{6CE0EF1C-96FC-409E-8DEC-885C2AF9807C}" presName="AccentHold1" presStyleLbl="node1" presStyleIdx="10" presStyleCnt="13" custLinFactY="24179" custLinFactNeighborX="74929" custLinFactNeighborY="100000"/>
      <dgm:spPr/>
    </dgm:pt>
    <dgm:pt modelId="{9E947DA8-1427-4BFD-926E-8A816432B57E}" type="pres">
      <dgm:prSet presAssocID="{6CE0EF1C-96FC-409E-8DEC-885C2AF9807C}" presName="Accent10" presStyleCnt="0"/>
      <dgm:spPr/>
    </dgm:pt>
    <dgm:pt modelId="{97AAF550-296C-41A1-9998-4C2E9A2E0721}" type="pres">
      <dgm:prSet presAssocID="{6CE0EF1C-96FC-409E-8DEC-885C2AF9807C}" presName="AccentHold2" presStyleLbl="node1" presStyleIdx="11" presStyleCnt="13" custLinFactX="1196286" custLinFactY="-100000" custLinFactNeighborX="1200000" custLinFactNeighborY="-154040"/>
      <dgm:spPr/>
    </dgm:pt>
    <dgm:pt modelId="{805A66E1-41B8-4C41-9F04-45B87DCF2108}" type="pres">
      <dgm:prSet presAssocID="{6CE0EF1C-96FC-409E-8DEC-885C2AF9807C}" presName="Accent11" presStyleCnt="0"/>
      <dgm:spPr/>
    </dgm:pt>
    <dgm:pt modelId="{32882931-5B85-42D5-B583-8901968D1A20}" type="pres">
      <dgm:prSet presAssocID="{6CE0EF1C-96FC-409E-8DEC-885C2AF9807C}" presName="AccentHold3" presStyleLbl="node1" presStyleIdx="12" presStyleCnt="13" custLinFactX="207265" custLinFactY="-465033" custLinFactNeighborX="300000" custLinFactNeighborY="-500000"/>
      <dgm:spPr/>
    </dgm:pt>
  </dgm:ptLst>
  <dgm:cxnLst>
    <dgm:cxn modelId="{721BD901-B90A-524C-A9DE-9654A8B4B71F}" type="presOf" srcId="{69D70E9A-A6B7-4405-9FE7-FBD43AAE755C}" destId="{40B8F241-1EF9-4841-8A1B-A6D079DD1649}" srcOrd="0" destOrd="0" presId="urn:microsoft.com/office/officeart/2009/3/layout/CircleRelationship"/>
    <dgm:cxn modelId="{C728ED46-71BF-40ED-B833-4CC2BA95D3F9}" srcId="{9F291C58-70A8-4D80-A1EA-FBAB5E75889B}" destId="{CED0B10E-833A-4879-B5DE-B11AAC6BDDF3}" srcOrd="0" destOrd="0" parTransId="{26CCBC21-D608-4B9B-9E13-B4BF9474494E}" sibTransId="{06DBB7CB-67E2-42F6-8464-8224ED92CC40}"/>
    <dgm:cxn modelId="{C12F8A90-255F-6C4B-B35D-2DF672C3B398}" type="presOf" srcId="{6CE0EF1C-96FC-409E-8DEC-885C2AF9807C}" destId="{BA99BCE8-6FA1-4E78-8A17-69F4E55EE7CF}" srcOrd="0" destOrd="0" presId="urn:microsoft.com/office/officeart/2009/3/layout/CircleRelationship"/>
    <dgm:cxn modelId="{D1CF9B64-2C47-1A48-A5A6-7AE3C8FF5AB8}" type="presOf" srcId="{CED0B10E-833A-4879-B5DE-B11AAC6BDDF3}" destId="{6555A12A-A591-4C6E-93AE-03E6688BFA84}" srcOrd="0" destOrd="0" presId="urn:microsoft.com/office/officeart/2009/3/layout/CircleRelationship"/>
    <dgm:cxn modelId="{A9FDC544-04FB-234A-8CED-FF8FEDCCEE52}" type="presOf" srcId="{9F291C58-70A8-4D80-A1EA-FBAB5E75889B}" destId="{8DDFB76E-9CB9-4CF9-AD83-00676A0758ED}" srcOrd="0" destOrd="0" presId="urn:microsoft.com/office/officeart/2009/3/layout/CircleRelationship"/>
    <dgm:cxn modelId="{B6D1F899-398D-415F-9E09-E234DFAE370D}" srcId="{CED0B10E-833A-4879-B5DE-B11AAC6BDDF3}" destId="{69D70E9A-A6B7-4405-9FE7-FBD43AAE755C}" srcOrd="0" destOrd="0" parTransId="{C8A0A729-74DB-4041-BBE5-C42826D70BD8}" sibTransId="{342C513E-73C8-4CB7-9AB7-97357A004FF5}"/>
    <dgm:cxn modelId="{9433926B-1812-440E-BB21-F57D4813EA3A}" srcId="{CED0B10E-833A-4879-B5DE-B11AAC6BDDF3}" destId="{6CE0EF1C-96FC-409E-8DEC-885C2AF9807C}" srcOrd="1" destOrd="0" parTransId="{670AFF1F-54D2-4E37-83A7-9E0A3C61D3EA}" sibTransId="{7C1D2D41-33BB-4D4F-8D25-2E931BC68B13}"/>
    <dgm:cxn modelId="{4D9CFBE8-F66C-4243-91BE-316A59D52235}" type="presParOf" srcId="{8DDFB76E-9CB9-4CF9-AD83-00676A0758ED}" destId="{6555A12A-A591-4C6E-93AE-03E6688BFA84}" srcOrd="0" destOrd="0" presId="urn:microsoft.com/office/officeart/2009/3/layout/CircleRelationship"/>
    <dgm:cxn modelId="{0F4A12A5-B62E-2F4E-953E-35CC38155D27}" type="presParOf" srcId="{8DDFB76E-9CB9-4CF9-AD83-00676A0758ED}" destId="{C7FDDB0A-CB66-4041-B58D-024C05E1D6F3}" srcOrd="1" destOrd="0" presId="urn:microsoft.com/office/officeart/2009/3/layout/CircleRelationship"/>
    <dgm:cxn modelId="{9BBA1ED7-3EA1-D647-A0FB-CDEC04B863F2}" type="presParOf" srcId="{8DDFB76E-9CB9-4CF9-AD83-00676A0758ED}" destId="{D595BAA7-0DE4-449B-91BF-EA8D069B044C}" srcOrd="2" destOrd="0" presId="urn:microsoft.com/office/officeart/2009/3/layout/CircleRelationship"/>
    <dgm:cxn modelId="{9B7C3401-40FB-FF48-85FE-B524E94C2907}" type="presParOf" srcId="{8DDFB76E-9CB9-4CF9-AD83-00676A0758ED}" destId="{62CDAFA2-44D7-4460-AF7D-DE1EE750E4B8}" srcOrd="3" destOrd="0" presId="urn:microsoft.com/office/officeart/2009/3/layout/CircleRelationship"/>
    <dgm:cxn modelId="{69C00956-09F8-8F46-A2DD-39E79C50CB3F}" type="presParOf" srcId="{8DDFB76E-9CB9-4CF9-AD83-00676A0758ED}" destId="{A2F81EF5-3E53-477A-AFFF-A077236441E8}" srcOrd="4" destOrd="0" presId="urn:microsoft.com/office/officeart/2009/3/layout/CircleRelationship"/>
    <dgm:cxn modelId="{8134B0BD-B4E5-9A4E-B9F2-1E2387DDDF38}" type="presParOf" srcId="{8DDFB76E-9CB9-4CF9-AD83-00676A0758ED}" destId="{C3B521B9-46C6-482E-A4BC-394C724B8BFF}" srcOrd="5" destOrd="0" presId="urn:microsoft.com/office/officeart/2009/3/layout/CircleRelationship"/>
    <dgm:cxn modelId="{7C9A60AA-DF1C-DA46-A0E1-2EC50FAD5C53}" type="presParOf" srcId="{8DDFB76E-9CB9-4CF9-AD83-00676A0758ED}" destId="{92B046CD-2DC0-4356-B706-BB9F8F91D7B0}" srcOrd="6" destOrd="0" presId="urn:microsoft.com/office/officeart/2009/3/layout/CircleRelationship"/>
    <dgm:cxn modelId="{ECF2CB2C-B688-6442-A2E1-3AAF0268D2BA}" type="presParOf" srcId="{8DDFB76E-9CB9-4CF9-AD83-00676A0758ED}" destId="{40B8F241-1EF9-4841-8A1B-A6D079DD1649}" srcOrd="7" destOrd="0" presId="urn:microsoft.com/office/officeart/2009/3/layout/CircleRelationship"/>
    <dgm:cxn modelId="{0CAEDBA8-8A30-4E42-8369-BD020080ED5B}" type="presParOf" srcId="{8DDFB76E-9CB9-4CF9-AD83-00676A0758ED}" destId="{686A6D22-5560-483E-8FBA-9BEA66F1EAC3}" srcOrd="8" destOrd="0" presId="urn:microsoft.com/office/officeart/2009/3/layout/CircleRelationship"/>
    <dgm:cxn modelId="{0594EFA5-67D1-414E-912C-76E2E6E98E96}" type="presParOf" srcId="{686A6D22-5560-483E-8FBA-9BEA66F1EAC3}" destId="{F743AE35-814B-42B0-A014-5EBA17133C8E}" srcOrd="0" destOrd="0" presId="urn:microsoft.com/office/officeart/2009/3/layout/CircleRelationship"/>
    <dgm:cxn modelId="{62C322F5-8325-D840-B56F-1EC226D88D93}" type="presParOf" srcId="{8DDFB76E-9CB9-4CF9-AD83-00676A0758ED}" destId="{EC904DE5-A830-4A22-94BA-297469D8CD2B}" srcOrd="9" destOrd="0" presId="urn:microsoft.com/office/officeart/2009/3/layout/CircleRelationship"/>
    <dgm:cxn modelId="{C4CF9BF0-A206-CD4B-9EBE-20EA44B15011}" type="presParOf" srcId="{EC904DE5-A830-4A22-94BA-297469D8CD2B}" destId="{191DBC03-EDA4-4247-AD0D-82727686953C}" srcOrd="0" destOrd="0" presId="urn:microsoft.com/office/officeart/2009/3/layout/CircleRelationship"/>
    <dgm:cxn modelId="{EBA5C143-2BA2-8047-9EC2-5B96774431C0}" type="presParOf" srcId="{8DDFB76E-9CB9-4CF9-AD83-00676A0758ED}" destId="{BA99BCE8-6FA1-4E78-8A17-69F4E55EE7CF}" srcOrd="10" destOrd="0" presId="urn:microsoft.com/office/officeart/2009/3/layout/CircleRelationship"/>
    <dgm:cxn modelId="{0D20BEA5-4E4F-9E43-AEA2-093F9507EB88}" type="presParOf" srcId="{8DDFB76E-9CB9-4CF9-AD83-00676A0758ED}" destId="{D5050ACA-1E0E-4931-B9A4-B1A496228E5D}" srcOrd="11" destOrd="0" presId="urn:microsoft.com/office/officeart/2009/3/layout/CircleRelationship"/>
    <dgm:cxn modelId="{869AB6D4-0008-7440-A1C3-6B1903B5919B}" type="presParOf" srcId="{D5050ACA-1E0E-4931-B9A4-B1A496228E5D}" destId="{5305217A-36B3-47CD-AF33-0668D4DBFFBF}" srcOrd="0" destOrd="0" presId="urn:microsoft.com/office/officeart/2009/3/layout/CircleRelationship"/>
    <dgm:cxn modelId="{B2975514-A770-2343-B6B2-B66C64EE7F42}" type="presParOf" srcId="{8DDFB76E-9CB9-4CF9-AD83-00676A0758ED}" destId="{9E947DA8-1427-4BFD-926E-8A816432B57E}" srcOrd="12" destOrd="0" presId="urn:microsoft.com/office/officeart/2009/3/layout/CircleRelationship"/>
    <dgm:cxn modelId="{40CD50D5-BCD5-4B43-9CBB-9C39D55AC3FA}" type="presParOf" srcId="{9E947DA8-1427-4BFD-926E-8A816432B57E}" destId="{97AAF550-296C-41A1-9998-4C2E9A2E0721}" srcOrd="0" destOrd="0" presId="urn:microsoft.com/office/officeart/2009/3/layout/CircleRelationship"/>
    <dgm:cxn modelId="{F880B58D-38AC-5542-8E6D-F7F89201C21C}" type="presParOf" srcId="{8DDFB76E-9CB9-4CF9-AD83-00676A0758ED}" destId="{805A66E1-41B8-4C41-9F04-45B87DCF2108}" srcOrd="13" destOrd="0" presId="urn:microsoft.com/office/officeart/2009/3/layout/CircleRelationship"/>
    <dgm:cxn modelId="{5CF51770-553E-0346-A633-2611BB60614B}" type="presParOf" srcId="{805A66E1-41B8-4C41-9F04-45B87DCF2108}" destId="{32882931-5B85-42D5-B583-8901968D1A20}" srcOrd="0" destOrd="0" presId="urn:microsoft.com/office/officeart/2009/3/layout/CircleRelationshi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91C58-70A8-4D80-A1EA-FBAB5E75889B}" type="doc">
      <dgm:prSet loTypeId="urn:microsoft.com/office/officeart/2009/3/layout/CircleRelationship" loCatId="relationship" qsTypeId="urn:microsoft.com/office/officeart/2005/8/quickstyle/3d3" qsCatId="3D" csTypeId="urn:microsoft.com/office/officeart/2005/8/colors/accent2_5" csCatId="accent2" phldr="1"/>
      <dgm:spPr/>
      <dgm:t>
        <a:bodyPr/>
        <a:lstStyle/>
        <a:p>
          <a:endParaRPr lang="de-AT"/>
        </a:p>
      </dgm:t>
    </dgm:pt>
    <dgm:pt modelId="{CED0B10E-833A-4879-B5DE-B11AAC6BDDF3}">
      <dgm:prSet phldrT="[Text]" custT="1"/>
      <dgm:spPr/>
      <dgm:t>
        <a:bodyPr/>
        <a:lstStyle/>
        <a:p>
          <a:r>
            <a:rPr lang="de-DE" sz="1800" dirty="0" err="1" smtClean="0"/>
            <a:t>Plat</a:t>
          </a:r>
          <a:r>
            <a:rPr lang="de-DE" sz="1800" dirty="0" smtClean="0"/>
            <a:t>-</a:t>
          </a:r>
        </a:p>
        <a:p>
          <a:r>
            <a:rPr lang="de-DE" sz="1800" dirty="0" smtClean="0"/>
            <a:t>form</a:t>
          </a:r>
          <a:endParaRPr lang="de-AT" sz="1200" dirty="0"/>
        </a:p>
      </dgm:t>
    </dgm:pt>
    <dgm:pt modelId="{26CCBC21-D608-4B9B-9E13-B4BF9474494E}" type="parTrans" cxnId="{C728ED46-71BF-40ED-B833-4CC2BA95D3F9}">
      <dgm:prSet/>
      <dgm:spPr/>
      <dgm:t>
        <a:bodyPr/>
        <a:lstStyle/>
        <a:p>
          <a:endParaRPr lang="de-AT"/>
        </a:p>
      </dgm:t>
    </dgm:pt>
    <dgm:pt modelId="{06DBB7CB-67E2-42F6-8464-8224ED92CC40}" type="sibTrans" cxnId="{C728ED46-71BF-40ED-B833-4CC2BA95D3F9}">
      <dgm:prSet/>
      <dgm:spPr/>
      <dgm:t>
        <a:bodyPr/>
        <a:lstStyle/>
        <a:p>
          <a:endParaRPr lang="de-AT"/>
        </a:p>
      </dgm:t>
    </dgm:pt>
    <dgm:pt modelId="{69D70E9A-A6B7-4405-9FE7-FBD43AAE755C}">
      <dgm:prSet phldrT="[Text]"/>
      <dgm:spPr/>
      <dgm:t>
        <a:bodyPr/>
        <a:lstStyle/>
        <a:p>
          <a:r>
            <a:rPr lang="de-DE" dirty="0" err="1" smtClean="0"/>
            <a:t>Crowd-sourcer</a:t>
          </a:r>
          <a:endParaRPr lang="de-AT" dirty="0"/>
        </a:p>
      </dgm:t>
    </dgm:pt>
    <dgm:pt modelId="{C8A0A729-74DB-4041-BBE5-C42826D70BD8}" type="parTrans" cxnId="{B6D1F899-398D-415F-9E09-E234DFAE370D}">
      <dgm:prSet/>
      <dgm:spPr/>
      <dgm:t>
        <a:bodyPr/>
        <a:lstStyle/>
        <a:p>
          <a:endParaRPr lang="de-AT"/>
        </a:p>
      </dgm:t>
    </dgm:pt>
    <dgm:pt modelId="{342C513E-73C8-4CB7-9AB7-97357A004FF5}" type="sibTrans" cxnId="{B6D1F899-398D-415F-9E09-E234DFAE370D}">
      <dgm:prSet/>
      <dgm:spPr/>
      <dgm:t>
        <a:bodyPr/>
        <a:lstStyle/>
        <a:p>
          <a:endParaRPr lang="de-AT"/>
        </a:p>
      </dgm:t>
    </dgm:pt>
    <dgm:pt modelId="{6CE0EF1C-96FC-409E-8DEC-885C2AF9807C}">
      <dgm:prSet phldrT="[Text]"/>
      <dgm:spPr/>
      <dgm:t>
        <a:bodyPr/>
        <a:lstStyle/>
        <a:p>
          <a:r>
            <a:rPr lang="de-DE" dirty="0" err="1" smtClean="0"/>
            <a:t>Crowd</a:t>
          </a:r>
          <a:r>
            <a:rPr lang="de-DE" dirty="0" smtClean="0"/>
            <a:t>-</a:t>
          </a:r>
        </a:p>
        <a:p>
          <a:r>
            <a:rPr lang="de-DE" dirty="0" err="1" smtClean="0"/>
            <a:t>worker</a:t>
          </a:r>
          <a:endParaRPr lang="de-AT" dirty="0"/>
        </a:p>
      </dgm:t>
    </dgm:pt>
    <dgm:pt modelId="{670AFF1F-54D2-4E37-83A7-9E0A3C61D3EA}" type="parTrans" cxnId="{9433926B-1812-440E-BB21-F57D4813EA3A}">
      <dgm:prSet/>
      <dgm:spPr/>
      <dgm:t>
        <a:bodyPr/>
        <a:lstStyle/>
        <a:p>
          <a:endParaRPr lang="de-AT"/>
        </a:p>
      </dgm:t>
    </dgm:pt>
    <dgm:pt modelId="{7C1D2D41-33BB-4D4F-8D25-2E931BC68B13}" type="sibTrans" cxnId="{9433926B-1812-440E-BB21-F57D4813EA3A}">
      <dgm:prSet/>
      <dgm:spPr/>
      <dgm:t>
        <a:bodyPr/>
        <a:lstStyle/>
        <a:p>
          <a:endParaRPr lang="de-AT"/>
        </a:p>
      </dgm:t>
    </dgm:pt>
    <dgm:pt modelId="{8DDFB76E-9CB9-4CF9-AD83-00676A0758ED}" type="pres">
      <dgm:prSet presAssocID="{9F291C58-70A8-4D80-A1EA-FBAB5E75889B}" presName="Name0" presStyleCnt="0">
        <dgm:presLayoutVars>
          <dgm:chMax val="1"/>
          <dgm:chPref val="1"/>
        </dgm:presLayoutVars>
      </dgm:prSet>
      <dgm:spPr/>
      <dgm:t>
        <a:bodyPr/>
        <a:lstStyle/>
        <a:p>
          <a:endParaRPr lang="de-AT"/>
        </a:p>
      </dgm:t>
    </dgm:pt>
    <dgm:pt modelId="{6555A12A-A591-4C6E-93AE-03E6688BFA84}" type="pres">
      <dgm:prSet presAssocID="{CED0B10E-833A-4879-B5DE-B11AAC6BDDF3}" presName="Parent" presStyleLbl="node0" presStyleIdx="0" presStyleCnt="1" custScaleX="54609" custScaleY="101244" custLinFactNeighborX="-7091" custLinFactNeighborY="-1965">
        <dgm:presLayoutVars>
          <dgm:chMax val="5"/>
          <dgm:chPref val="5"/>
        </dgm:presLayoutVars>
      </dgm:prSet>
      <dgm:spPr/>
      <dgm:t>
        <a:bodyPr/>
        <a:lstStyle/>
        <a:p>
          <a:endParaRPr lang="de-AT"/>
        </a:p>
      </dgm:t>
    </dgm:pt>
    <dgm:pt modelId="{C7FDDB0A-CB66-4041-B58D-024C05E1D6F3}" type="pres">
      <dgm:prSet presAssocID="{CED0B10E-833A-4879-B5DE-B11AAC6BDDF3}" presName="Accent1" presStyleLbl="node1" presStyleIdx="0" presStyleCnt="13" custLinFactX="100000" custLinFactY="100000" custLinFactNeighborX="178612" custLinFactNeighborY="129700"/>
      <dgm:spPr/>
    </dgm:pt>
    <dgm:pt modelId="{D595BAA7-0DE4-449B-91BF-EA8D069B044C}" type="pres">
      <dgm:prSet presAssocID="{CED0B10E-833A-4879-B5DE-B11AAC6BDDF3}" presName="Accent2" presStyleLbl="node1" presStyleIdx="1" presStyleCnt="13" custLinFactX="400000" custLinFactNeighborX="409394" custLinFactNeighborY="62600"/>
      <dgm:spPr/>
    </dgm:pt>
    <dgm:pt modelId="{62CDAFA2-44D7-4460-AF7D-DE1EE750E4B8}" type="pres">
      <dgm:prSet presAssocID="{CED0B10E-833A-4879-B5DE-B11AAC6BDDF3}" presName="Accent3" presStyleLbl="node1" presStyleIdx="2" presStyleCnt="13" custLinFactX="150392" custLinFactY="-116204" custLinFactNeighborX="200000" custLinFactNeighborY="-200000"/>
      <dgm:spPr/>
    </dgm:pt>
    <dgm:pt modelId="{A2F81EF5-3E53-477A-AFFF-A077236441E8}" type="pres">
      <dgm:prSet presAssocID="{CED0B10E-833A-4879-B5DE-B11AAC6BDDF3}" presName="Accent4" presStyleLbl="node1" presStyleIdx="3" presStyleCnt="13" custLinFactX="100000" custLinFactY="-100000" custLinFactNeighborX="116453" custLinFactNeighborY="-143726"/>
      <dgm:spPr/>
    </dgm:pt>
    <dgm:pt modelId="{C3B521B9-46C6-482E-A4BC-394C724B8BFF}" type="pres">
      <dgm:prSet presAssocID="{CED0B10E-833A-4879-B5DE-B11AAC6BDDF3}" presName="Accent5" presStyleLbl="node1" presStyleIdx="4" presStyleCnt="13" custLinFactX="500000" custLinFactY="500000" custLinFactNeighborX="524967" custLinFactNeighborY="522692"/>
      <dgm:spPr/>
    </dgm:pt>
    <dgm:pt modelId="{92B046CD-2DC0-4356-B706-BB9F8F91D7B0}" type="pres">
      <dgm:prSet presAssocID="{CED0B10E-833A-4879-B5DE-B11AAC6BDDF3}" presName="Accent6" presStyleLbl="node1" presStyleIdx="5" presStyleCnt="13" custLinFactX="449841" custLinFactY="-100000" custLinFactNeighborX="500000" custLinFactNeighborY="-107450"/>
      <dgm:spPr/>
    </dgm:pt>
    <dgm:pt modelId="{40B8F241-1EF9-4841-8A1B-A6D079DD1649}" type="pres">
      <dgm:prSet presAssocID="{69D70E9A-A6B7-4405-9FE7-FBD43AAE755C}" presName="Child1" presStyleLbl="node1" presStyleIdx="6" presStyleCnt="13" custLinFactNeighborX="-75669" custLinFactNeighborY="-40741">
        <dgm:presLayoutVars>
          <dgm:chMax val="0"/>
          <dgm:chPref val="0"/>
        </dgm:presLayoutVars>
      </dgm:prSet>
      <dgm:spPr/>
      <dgm:t>
        <a:bodyPr/>
        <a:lstStyle/>
        <a:p>
          <a:endParaRPr lang="de-AT"/>
        </a:p>
      </dgm:t>
    </dgm:pt>
    <dgm:pt modelId="{686A6D22-5560-483E-8FBA-9BEA66F1EAC3}" type="pres">
      <dgm:prSet presAssocID="{69D70E9A-A6B7-4405-9FE7-FBD43AAE755C}" presName="Accent7" presStyleCnt="0"/>
      <dgm:spPr/>
    </dgm:pt>
    <dgm:pt modelId="{F743AE35-814B-42B0-A014-5EBA17133C8E}" type="pres">
      <dgm:prSet presAssocID="{69D70E9A-A6B7-4405-9FE7-FBD43AAE755C}" presName="AccentHold1" presStyleLbl="node1" presStyleIdx="7" presStyleCnt="13" custLinFactX="409767" custLinFactY="72760" custLinFactNeighborX="500000" custLinFactNeighborY="100000"/>
      <dgm:spPr/>
    </dgm:pt>
    <dgm:pt modelId="{EC904DE5-A830-4A22-94BA-297469D8CD2B}" type="pres">
      <dgm:prSet presAssocID="{69D70E9A-A6B7-4405-9FE7-FBD43AAE755C}" presName="Accent8" presStyleCnt="0"/>
      <dgm:spPr/>
    </dgm:pt>
    <dgm:pt modelId="{191DBC03-EDA4-4247-AD0D-82727686953C}" type="pres">
      <dgm:prSet presAssocID="{69D70E9A-A6B7-4405-9FE7-FBD43AAE755C}" presName="AccentHold2" presStyleLbl="node1" presStyleIdx="8" presStyleCnt="13" custLinFactX="300000" custLinFactY="-100000" custLinFactNeighborX="378243" custLinFactNeighborY="-185880"/>
      <dgm:spPr/>
    </dgm:pt>
    <dgm:pt modelId="{BA99BCE8-6FA1-4E78-8A17-69F4E55EE7CF}" type="pres">
      <dgm:prSet presAssocID="{6CE0EF1C-96FC-409E-8DEC-885C2AF9807C}" presName="Child2" presStyleLbl="node1" presStyleIdx="9" presStyleCnt="13" custScaleX="87155" custScaleY="95597" custLinFactY="3937" custLinFactNeighborX="-3045" custLinFactNeighborY="100000">
        <dgm:presLayoutVars>
          <dgm:chMax val="0"/>
          <dgm:chPref val="0"/>
        </dgm:presLayoutVars>
      </dgm:prSet>
      <dgm:spPr/>
      <dgm:t>
        <a:bodyPr/>
        <a:lstStyle/>
        <a:p>
          <a:endParaRPr lang="de-AT"/>
        </a:p>
      </dgm:t>
    </dgm:pt>
    <dgm:pt modelId="{D5050ACA-1E0E-4931-B9A4-B1A496228E5D}" type="pres">
      <dgm:prSet presAssocID="{6CE0EF1C-96FC-409E-8DEC-885C2AF9807C}" presName="Accent9" presStyleCnt="0"/>
      <dgm:spPr/>
    </dgm:pt>
    <dgm:pt modelId="{5305217A-36B3-47CD-AF33-0668D4DBFFBF}" type="pres">
      <dgm:prSet presAssocID="{6CE0EF1C-96FC-409E-8DEC-885C2AF9807C}" presName="AccentHold1" presStyleLbl="node1" presStyleIdx="10" presStyleCnt="13" custLinFactY="100000" custLinFactNeighborX="51725" custLinFactNeighborY="111084"/>
      <dgm:spPr/>
    </dgm:pt>
    <dgm:pt modelId="{9E947DA8-1427-4BFD-926E-8A816432B57E}" type="pres">
      <dgm:prSet presAssocID="{6CE0EF1C-96FC-409E-8DEC-885C2AF9807C}" presName="Accent10" presStyleCnt="0"/>
      <dgm:spPr/>
    </dgm:pt>
    <dgm:pt modelId="{97AAF550-296C-41A1-9998-4C2E9A2E0721}" type="pres">
      <dgm:prSet presAssocID="{6CE0EF1C-96FC-409E-8DEC-885C2AF9807C}" presName="AccentHold2" presStyleLbl="node1" presStyleIdx="11" presStyleCnt="13" custLinFactX="1109629" custLinFactY="-151740" custLinFactNeighborX="1200000" custLinFactNeighborY="-200000"/>
      <dgm:spPr/>
    </dgm:pt>
    <dgm:pt modelId="{805A66E1-41B8-4C41-9F04-45B87DCF2108}" type="pres">
      <dgm:prSet presAssocID="{6CE0EF1C-96FC-409E-8DEC-885C2AF9807C}" presName="Accent11" presStyleCnt="0"/>
      <dgm:spPr/>
    </dgm:pt>
    <dgm:pt modelId="{32882931-5B85-42D5-B583-8901968D1A20}" type="pres">
      <dgm:prSet presAssocID="{6CE0EF1C-96FC-409E-8DEC-885C2AF9807C}" presName="AccentHold3" presStyleLbl="node1" presStyleIdx="12" presStyleCnt="13" custLinFactX="207265" custLinFactY="-465033" custLinFactNeighborX="300000" custLinFactNeighborY="-500000"/>
      <dgm:spPr/>
    </dgm:pt>
  </dgm:ptLst>
  <dgm:cxnLst>
    <dgm:cxn modelId="{C728ED46-71BF-40ED-B833-4CC2BA95D3F9}" srcId="{9F291C58-70A8-4D80-A1EA-FBAB5E75889B}" destId="{CED0B10E-833A-4879-B5DE-B11AAC6BDDF3}" srcOrd="0" destOrd="0" parTransId="{26CCBC21-D608-4B9B-9E13-B4BF9474494E}" sibTransId="{06DBB7CB-67E2-42F6-8464-8224ED92CC40}"/>
    <dgm:cxn modelId="{F6E61A55-A4B9-40D0-B1B1-4E687AEBEA32}" type="presOf" srcId="{6CE0EF1C-96FC-409E-8DEC-885C2AF9807C}" destId="{BA99BCE8-6FA1-4E78-8A17-69F4E55EE7CF}" srcOrd="0" destOrd="0" presId="urn:microsoft.com/office/officeart/2009/3/layout/CircleRelationship"/>
    <dgm:cxn modelId="{006B9855-6EE5-4234-82EE-FB7415F83F4E}" type="presOf" srcId="{CED0B10E-833A-4879-B5DE-B11AAC6BDDF3}" destId="{6555A12A-A591-4C6E-93AE-03E6688BFA84}" srcOrd="0" destOrd="0" presId="urn:microsoft.com/office/officeart/2009/3/layout/CircleRelationship"/>
    <dgm:cxn modelId="{A9999C52-485C-4901-95F8-08608B3CEF31}" type="presOf" srcId="{9F291C58-70A8-4D80-A1EA-FBAB5E75889B}" destId="{8DDFB76E-9CB9-4CF9-AD83-00676A0758ED}" srcOrd="0" destOrd="0" presId="urn:microsoft.com/office/officeart/2009/3/layout/CircleRelationship"/>
    <dgm:cxn modelId="{9433926B-1812-440E-BB21-F57D4813EA3A}" srcId="{CED0B10E-833A-4879-B5DE-B11AAC6BDDF3}" destId="{6CE0EF1C-96FC-409E-8DEC-885C2AF9807C}" srcOrd="1" destOrd="0" parTransId="{670AFF1F-54D2-4E37-83A7-9E0A3C61D3EA}" sibTransId="{7C1D2D41-33BB-4D4F-8D25-2E931BC68B13}"/>
    <dgm:cxn modelId="{8B0962B3-E389-46E0-9B9B-DD0412BAD827}" type="presOf" srcId="{69D70E9A-A6B7-4405-9FE7-FBD43AAE755C}" destId="{40B8F241-1EF9-4841-8A1B-A6D079DD1649}" srcOrd="0" destOrd="0" presId="urn:microsoft.com/office/officeart/2009/3/layout/CircleRelationship"/>
    <dgm:cxn modelId="{B6D1F899-398D-415F-9E09-E234DFAE370D}" srcId="{CED0B10E-833A-4879-B5DE-B11AAC6BDDF3}" destId="{69D70E9A-A6B7-4405-9FE7-FBD43AAE755C}" srcOrd="0" destOrd="0" parTransId="{C8A0A729-74DB-4041-BBE5-C42826D70BD8}" sibTransId="{342C513E-73C8-4CB7-9AB7-97357A004FF5}"/>
    <dgm:cxn modelId="{BD73C271-67AD-42D1-A76F-143B23903878}" type="presParOf" srcId="{8DDFB76E-9CB9-4CF9-AD83-00676A0758ED}" destId="{6555A12A-A591-4C6E-93AE-03E6688BFA84}" srcOrd="0" destOrd="0" presId="urn:microsoft.com/office/officeart/2009/3/layout/CircleRelationship"/>
    <dgm:cxn modelId="{C0655C25-4478-4BD5-B01B-3BF994DE7263}" type="presParOf" srcId="{8DDFB76E-9CB9-4CF9-AD83-00676A0758ED}" destId="{C7FDDB0A-CB66-4041-B58D-024C05E1D6F3}" srcOrd="1" destOrd="0" presId="urn:microsoft.com/office/officeart/2009/3/layout/CircleRelationship"/>
    <dgm:cxn modelId="{83E0C7AD-4A89-46CD-AAF5-67864F990604}" type="presParOf" srcId="{8DDFB76E-9CB9-4CF9-AD83-00676A0758ED}" destId="{D595BAA7-0DE4-449B-91BF-EA8D069B044C}" srcOrd="2" destOrd="0" presId="urn:microsoft.com/office/officeart/2009/3/layout/CircleRelationship"/>
    <dgm:cxn modelId="{86A7A20D-9785-43AE-BB7D-8A04B7AF79CE}" type="presParOf" srcId="{8DDFB76E-9CB9-4CF9-AD83-00676A0758ED}" destId="{62CDAFA2-44D7-4460-AF7D-DE1EE750E4B8}" srcOrd="3" destOrd="0" presId="urn:microsoft.com/office/officeart/2009/3/layout/CircleRelationship"/>
    <dgm:cxn modelId="{1DC7AD26-BFDE-43C2-BF2A-B77D8518FC3F}" type="presParOf" srcId="{8DDFB76E-9CB9-4CF9-AD83-00676A0758ED}" destId="{A2F81EF5-3E53-477A-AFFF-A077236441E8}" srcOrd="4" destOrd="0" presId="urn:microsoft.com/office/officeart/2009/3/layout/CircleRelationship"/>
    <dgm:cxn modelId="{FDE8772C-067F-4FB4-9EFA-C6B666376FAB}" type="presParOf" srcId="{8DDFB76E-9CB9-4CF9-AD83-00676A0758ED}" destId="{C3B521B9-46C6-482E-A4BC-394C724B8BFF}" srcOrd="5" destOrd="0" presId="urn:microsoft.com/office/officeart/2009/3/layout/CircleRelationship"/>
    <dgm:cxn modelId="{4303BE11-8170-4EED-8850-97AC37EDE234}" type="presParOf" srcId="{8DDFB76E-9CB9-4CF9-AD83-00676A0758ED}" destId="{92B046CD-2DC0-4356-B706-BB9F8F91D7B0}" srcOrd="6" destOrd="0" presId="urn:microsoft.com/office/officeart/2009/3/layout/CircleRelationship"/>
    <dgm:cxn modelId="{D7FF6F59-DB0E-43B3-9092-9A57A7A5E7F4}" type="presParOf" srcId="{8DDFB76E-9CB9-4CF9-AD83-00676A0758ED}" destId="{40B8F241-1EF9-4841-8A1B-A6D079DD1649}" srcOrd="7" destOrd="0" presId="urn:microsoft.com/office/officeart/2009/3/layout/CircleRelationship"/>
    <dgm:cxn modelId="{2E100898-173E-4B77-9FEE-46000A475417}" type="presParOf" srcId="{8DDFB76E-9CB9-4CF9-AD83-00676A0758ED}" destId="{686A6D22-5560-483E-8FBA-9BEA66F1EAC3}" srcOrd="8" destOrd="0" presId="urn:microsoft.com/office/officeart/2009/3/layout/CircleRelationship"/>
    <dgm:cxn modelId="{FC0C97CD-5E95-40BB-BA58-536E3CB276AF}" type="presParOf" srcId="{686A6D22-5560-483E-8FBA-9BEA66F1EAC3}" destId="{F743AE35-814B-42B0-A014-5EBA17133C8E}" srcOrd="0" destOrd="0" presId="urn:microsoft.com/office/officeart/2009/3/layout/CircleRelationship"/>
    <dgm:cxn modelId="{B99D83BF-340A-47A2-8782-0EBA55A8480C}" type="presParOf" srcId="{8DDFB76E-9CB9-4CF9-AD83-00676A0758ED}" destId="{EC904DE5-A830-4A22-94BA-297469D8CD2B}" srcOrd="9" destOrd="0" presId="urn:microsoft.com/office/officeart/2009/3/layout/CircleRelationship"/>
    <dgm:cxn modelId="{CCBA1F97-11E7-4FE9-AC04-44D26DFB9DD8}" type="presParOf" srcId="{EC904DE5-A830-4A22-94BA-297469D8CD2B}" destId="{191DBC03-EDA4-4247-AD0D-82727686953C}" srcOrd="0" destOrd="0" presId="urn:microsoft.com/office/officeart/2009/3/layout/CircleRelationship"/>
    <dgm:cxn modelId="{7D8612BF-5F5F-41DC-906D-D687443A0D75}" type="presParOf" srcId="{8DDFB76E-9CB9-4CF9-AD83-00676A0758ED}" destId="{BA99BCE8-6FA1-4E78-8A17-69F4E55EE7CF}" srcOrd="10" destOrd="0" presId="urn:microsoft.com/office/officeart/2009/3/layout/CircleRelationship"/>
    <dgm:cxn modelId="{1584AF0C-7396-4324-8601-4914A3D28961}" type="presParOf" srcId="{8DDFB76E-9CB9-4CF9-AD83-00676A0758ED}" destId="{D5050ACA-1E0E-4931-B9A4-B1A496228E5D}" srcOrd="11" destOrd="0" presId="urn:microsoft.com/office/officeart/2009/3/layout/CircleRelationship"/>
    <dgm:cxn modelId="{535C2A11-7B3B-4231-9FA9-F7CB7038771F}" type="presParOf" srcId="{D5050ACA-1E0E-4931-B9A4-B1A496228E5D}" destId="{5305217A-36B3-47CD-AF33-0668D4DBFFBF}" srcOrd="0" destOrd="0" presId="urn:microsoft.com/office/officeart/2009/3/layout/CircleRelationship"/>
    <dgm:cxn modelId="{0299FDF3-0D21-42A0-B979-000DAF520053}" type="presParOf" srcId="{8DDFB76E-9CB9-4CF9-AD83-00676A0758ED}" destId="{9E947DA8-1427-4BFD-926E-8A816432B57E}" srcOrd="12" destOrd="0" presId="urn:microsoft.com/office/officeart/2009/3/layout/CircleRelationship"/>
    <dgm:cxn modelId="{937824AC-1E8E-4D10-A0A1-109859F49372}" type="presParOf" srcId="{9E947DA8-1427-4BFD-926E-8A816432B57E}" destId="{97AAF550-296C-41A1-9998-4C2E9A2E0721}" srcOrd="0" destOrd="0" presId="urn:microsoft.com/office/officeart/2009/3/layout/CircleRelationship"/>
    <dgm:cxn modelId="{35F32D15-FE04-4FAD-ABC2-1EA9F32F4026}" type="presParOf" srcId="{8DDFB76E-9CB9-4CF9-AD83-00676A0758ED}" destId="{805A66E1-41B8-4C41-9F04-45B87DCF2108}" srcOrd="13" destOrd="0" presId="urn:microsoft.com/office/officeart/2009/3/layout/CircleRelationship"/>
    <dgm:cxn modelId="{E5EECD0B-2866-4F25-A8A6-3EBB5D18F9D9}" type="presParOf" srcId="{805A66E1-41B8-4C41-9F04-45B87DCF2108}" destId="{32882931-5B85-42D5-B583-8901968D1A20}" srcOrd="0" destOrd="0" presId="urn:microsoft.com/office/officeart/2009/3/layout/CircleRelationshi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291C58-70A8-4D80-A1EA-FBAB5E75889B}" type="doc">
      <dgm:prSet loTypeId="urn:microsoft.com/office/officeart/2009/3/layout/CircleRelationship" loCatId="relationship" qsTypeId="urn:microsoft.com/office/officeart/2005/8/quickstyle/3d3" qsCatId="3D" csTypeId="urn:microsoft.com/office/officeart/2005/8/colors/accent2_5" csCatId="accent2" phldr="1"/>
      <dgm:spPr/>
      <dgm:t>
        <a:bodyPr/>
        <a:lstStyle/>
        <a:p>
          <a:endParaRPr lang="de-AT"/>
        </a:p>
      </dgm:t>
    </dgm:pt>
    <dgm:pt modelId="{CED0B10E-833A-4879-B5DE-B11AAC6BDDF3}">
      <dgm:prSet phldrT="[Text]" custT="1"/>
      <dgm:spPr/>
      <dgm:t>
        <a:bodyPr/>
        <a:lstStyle/>
        <a:p>
          <a:r>
            <a:rPr lang="de-DE" sz="1800" dirty="0" err="1" smtClean="0"/>
            <a:t>Plat</a:t>
          </a:r>
          <a:r>
            <a:rPr lang="de-DE" sz="1800" dirty="0" smtClean="0"/>
            <a:t>-</a:t>
          </a:r>
        </a:p>
        <a:p>
          <a:r>
            <a:rPr lang="de-DE" sz="1800" dirty="0" smtClean="0"/>
            <a:t>form</a:t>
          </a:r>
          <a:endParaRPr lang="de-AT" sz="1200" dirty="0"/>
        </a:p>
      </dgm:t>
    </dgm:pt>
    <dgm:pt modelId="{26CCBC21-D608-4B9B-9E13-B4BF9474494E}" type="parTrans" cxnId="{C728ED46-71BF-40ED-B833-4CC2BA95D3F9}">
      <dgm:prSet/>
      <dgm:spPr/>
      <dgm:t>
        <a:bodyPr/>
        <a:lstStyle/>
        <a:p>
          <a:endParaRPr lang="de-AT"/>
        </a:p>
      </dgm:t>
    </dgm:pt>
    <dgm:pt modelId="{06DBB7CB-67E2-42F6-8464-8224ED92CC40}" type="sibTrans" cxnId="{C728ED46-71BF-40ED-B833-4CC2BA95D3F9}">
      <dgm:prSet/>
      <dgm:spPr/>
      <dgm:t>
        <a:bodyPr/>
        <a:lstStyle/>
        <a:p>
          <a:endParaRPr lang="de-AT"/>
        </a:p>
      </dgm:t>
    </dgm:pt>
    <dgm:pt modelId="{69D70E9A-A6B7-4405-9FE7-FBD43AAE755C}">
      <dgm:prSet phldrT="[Text]"/>
      <dgm:spPr/>
      <dgm:t>
        <a:bodyPr/>
        <a:lstStyle/>
        <a:p>
          <a:r>
            <a:rPr lang="de-DE" dirty="0" err="1" smtClean="0"/>
            <a:t>Crowd-sourcer</a:t>
          </a:r>
          <a:endParaRPr lang="de-AT" dirty="0"/>
        </a:p>
      </dgm:t>
    </dgm:pt>
    <dgm:pt modelId="{C8A0A729-74DB-4041-BBE5-C42826D70BD8}" type="parTrans" cxnId="{B6D1F899-398D-415F-9E09-E234DFAE370D}">
      <dgm:prSet/>
      <dgm:spPr/>
      <dgm:t>
        <a:bodyPr/>
        <a:lstStyle/>
        <a:p>
          <a:endParaRPr lang="de-AT"/>
        </a:p>
      </dgm:t>
    </dgm:pt>
    <dgm:pt modelId="{342C513E-73C8-4CB7-9AB7-97357A004FF5}" type="sibTrans" cxnId="{B6D1F899-398D-415F-9E09-E234DFAE370D}">
      <dgm:prSet/>
      <dgm:spPr/>
      <dgm:t>
        <a:bodyPr/>
        <a:lstStyle/>
        <a:p>
          <a:endParaRPr lang="de-AT"/>
        </a:p>
      </dgm:t>
    </dgm:pt>
    <dgm:pt modelId="{6CE0EF1C-96FC-409E-8DEC-885C2AF9807C}">
      <dgm:prSet phldrT="[Text]"/>
      <dgm:spPr/>
      <dgm:t>
        <a:bodyPr/>
        <a:lstStyle/>
        <a:p>
          <a:r>
            <a:rPr lang="de-DE" dirty="0" err="1" smtClean="0"/>
            <a:t>Crowd</a:t>
          </a:r>
          <a:r>
            <a:rPr lang="de-DE" dirty="0" smtClean="0"/>
            <a:t>-</a:t>
          </a:r>
        </a:p>
        <a:p>
          <a:r>
            <a:rPr lang="de-DE" dirty="0" err="1" smtClean="0"/>
            <a:t>worker</a:t>
          </a:r>
          <a:endParaRPr lang="de-AT" dirty="0"/>
        </a:p>
      </dgm:t>
    </dgm:pt>
    <dgm:pt modelId="{670AFF1F-54D2-4E37-83A7-9E0A3C61D3EA}" type="parTrans" cxnId="{9433926B-1812-440E-BB21-F57D4813EA3A}">
      <dgm:prSet/>
      <dgm:spPr/>
      <dgm:t>
        <a:bodyPr/>
        <a:lstStyle/>
        <a:p>
          <a:endParaRPr lang="de-AT"/>
        </a:p>
      </dgm:t>
    </dgm:pt>
    <dgm:pt modelId="{7C1D2D41-33BB-4D4F-8D25-2E931BC68B13}" type="sibTrans" cxnId="{9433926B-1812-440E-BB21-F57D4813EA3A}">
      <dgm:prSet/>
      <dgm:spPr/>
      <dgm:t>
        <a:bodyPr/>
        <a:lstStyle/>
        <a:p>
          <a:endParaRPr lang="de-AT"/>
        </a:p>
      </dgm:t>
    </dgm:pt>
    <dgm:pt modelId="{8DDFB76E-9CB9-4CF9-AD83-00676A0758ED}" type="pres">
      <dgm:prSet presAssocID="{9F291C58-70A8-4D80-A1EA-FBAB5E75889B}" presName="Name0" presStyleCnt="0">
        <dgm:presLayoutVars>
          <dgm:chMax val="1"/>
          <dgm:chPref val="1"/>
        </dgm:presLayoutVars>
      </dgm:prSet>
      <dgm:spPr/>
      <dgm:t>
        <a:bodyPr/>
        <a:lstStyle/>
        <a:p>
          <a:endParaRPr lang="de-AT"/>
        </a:p>
      </dgm:t>
    </dgm:pt>
    <dgm:pt modelId="{6555A12A-A591-4C6E-93AE-03E6688BFA84}" type="pres">
      <dgm:prSet presAssocID="{CED0B10E-833A-4879-B5DE-B11AAC6BDDF3}" presName="Parent" presStyleLbl="node0" presStyleIdx="0" presStyleCnt="1" custScaleX="54609" custScaleY="101244" custLinFactNeighborX="-7091" custLinFactNeighborY="-1965">
        <dgm:presLayoutVars>
          <dgm:chMax val="5"/>
          <dgm:chPref val="5"/>
        </dgm:presLayoutVars>
      </dgm:prSet>
      <dgm:spPr/>
      <dgm:t>
        <a:bodyPr/>
        <a:lstStyle/>
        <a:p>
          <a:endParaRPr lang="de-AT"/>
        </a:p>
      </dgm:t>
    </dgm:pt>
    <dgm:pt modelId="{C7FDDB0A-CB66-4041-B58D-024C05E1D6F3}" type="pres">
      <dgm:prSet presAssocID="{CED0B10E-833A-4879-B5DE-B11AAC6BDDF3}" presName="Accent1" presStyleLbl="node1" presStyleIdx="0" presStyleCnt="13" custLinFactX="100000" custLinFactY="100000" custLinFactNeighborX="178612" custLinFactNeighborY="129700"/>
      <dgm:spPr/>
    </dgm:pt>
    <dgm:pt modelId="{D595BAA7-0DE4-449B-91BF-EA8D069B044C}" type="pres">
      <dgm:prSet presAssocID="{CED0B10E-833A-4879-B5DE-B11AAC6BDDF3}" presName="Accent2" presStyleLbl="node1" presStyleIdx="1" presStyleCnt="13" custLinFactX="300000" custLinFactNeighborX="340567" custLinFactNeighborY="-42146"/>
      <dgm:spPr/>
    </dgm:pt>
    <dgm:pt modelId="{62CDAFA2-44D7-4460-AF7D-DE1EE750E4B8}" type="pres">
      <dgm:prSet presAssocID="{CED0B10E-833A-4879-B5DE-B11AAC6BDDF3}" presName="Accent3" presStyleLbl="node1" presStyleIdx="2" presStyleCnt="13" custLinFactX="150392" custLinFactY="-116204" custLinFactNeighborX="200000" custLinFactNeighborY="-200000"/>
      <dgm:spPr/>
    </dgm:pt>
    <dgm:pt modelId="{A2F81EF5-3E53-477A-AFFF-A077236441E8}" type="pres">
      <dgm:prSet presAssocID="{CED0B10E-833A-4879-B5DE-B11AAC6BDDF3}" presName="Accent4" presStyleLbl="node1" presStyleIdx="3" presStyleCnt="13" custLinFactX="100000" custLinFactY="-100000" custLinFactNeighborX="116453" custLinFactNeighborY="-143726"/>
      <dgm:spPr/>
    </dgm:pt>
    <dgm:pt modelId="{C3B521B9-46C6-482E-A4BC-394C724B8BFF}" type="pres">
      <dgm:prSet presAssocID="{CED0B10E-833A-4879-B5DE-B11AAC6BDDF3}" presName="Accent5" presStyleLbl="node1" presStyleIdx="4" presStyleCnt="13" custLinFactX="500000" custLinFactY="500000" custLinFactNeighborX="524967" custLinFactNeighborY="522692"/>
      <dgm:spPr/>
    </dgm:pt>
    <dgm:pt modelId="{92B046CD-2DC0-4356-B706-BB9F8F91D7B0}" type="pres">
      <dgm:prSet presAssocID="{CED0B10E-833A-4879-B5DE-B11AAC6BDDF3}" presName="Accent6" presStyleLbl="node1" presStyleIdx="5" presStyleCnt="13" custLinFactX="449841" custLinFactY="-100000" custLinFactNeighborX="500000" custLinFactNeighborY="-107450"/>
      <dgm:spPr/>
    </dgm:pt>
    <dgm:pt modelId="{40B8F241-1EF9-4841-8A1B-A6D079DD1649}" type="pres">
      <dgm:prSet presAssocID="{69D70E9A-A6B7-4405-9FE7-FBD43AAE755C}" presName="Child1" presStyleLbl="node1" presStyleIdx="6" presStyleCnt="13" custLinFactNeighborX="-75669" custLinFactNeighborY="-40741">
        <dgm:presLayoutVars>
          <dgm:chMax val="0"/>
          <dgm:chPref val="0"/>
        </dgm:presLayoutVars>
      </dgm:prSet>
      <dgm:spPr/>
      <dgm:t>
        <a:bodyPr/>
        <a:lstStyle/>
        <a:p>
          <a:endParaRPr lang="de-AT"/>
        </a:p>
      </dgm:t>
    </dgm:pt>
    <dgm:pt modelId="{686A6D22-5560-483E-8FBA-9BEA66F1EAC3}" type="pres">
      <dgm:prSet presAssocID="{69D70E9A-A6B7-4405-9FE7-FBD43AAE755C}" presName="Accent7" presStyleCnt="0"/>
      <dgm:spPr/>
    </dgm:pt>
    <dgm:pt modelId="{F743AE35-814B-42B0-A014-5EBA17133C8E}" type="pres">
      <dgm:prSet presAssocID="{69D70E9A-A6B7-4405-9FE7-FBD43AAE755C}" presName="AccentHold1" presStyleLbl="node1" presStyleIdx="7" presStyleCnt="13" custLinFactX="409767" custLinFactY="72760" custLinFactNeighborX="500000" custLinFactNeighborY="100000"/>
      <dgm:spPr/>
    </dgm:pt>
    <dgm:pt modelId="{EC904DE5-A830-4A22-94BA-297469D8CD2B}" type="pres">
      <dgm:prSet presAssocID="{69D70E9A-A6B7-4405-9FE7-FBD43AAE755C}" presName="Accent8" presStyleCnt="0"/>
      <dgm:spPr/>
    </dgm:pt>
    <dgm:pt modelId="{191DBC03-EDA4-4247-AD0D-82727686953C}" type="pres">
      <dgm:prSet presAssocID="{69D70E9A-A6B7-4405-9FE7-FBD43AAE755C}" presName="AccentHold2" presStyleLbl="node1" presStyleIdx="8" presStyleCnt="13" custLinFactX="300000" custLinFactY="-100000" custLinFactNeighborX="378243" custLinFactNeighborY="-185880"/>
      <dgm:spPr/>
    </dgm:pt>
    <dgm:pt modelId="{BA99BCE8-6FA1-4E78-8A17-69F4E55EE7CF}" type="pres">
      <dgm:prSet presAssocID="{6CE0EF1C-96FC-409E-8DEC-885C2AF9807C}" presName="Child2" presStyleLbl="node1" presStyleIdx="9" presStyleCnt="13" custScaleX="87155" custScaleY="95597" custLinFactY="822" custLinFactNeighborX="14095" custLinFactNeighborY="100000">
        <dgm:presLayoutVars>
          <dgm:chMax val="0"/>
          <dgm:chPref val="0"/>
        </dgm:presLayoutVars>
      </dgm:prSet>
      <dgm:spPr/>
      <dgm:t>
        <a:bodyPr/>
        <a:lstStyle/>
        <a:p>
          <a:endParaRPr lang="de-AT"/>
        </a:p>
      </dgm:t>
    </dgm:pt>
    <dgm:pt modelId="{D5050ACA-1E0E-4931-B9A4-B1A496228E5D}" type="pres">
      <dgm:prSet presAssocID="{6CE0EF1C-96FC-409E-8DEC-885C2AF9807C}" presName="Accent9" presStyleCnt="0"/>
      <dgm:spPr/>
    </dgm:pt>
    <dgm:pt modelId="{5305217A-36B3-47CD-AF33-0668D4DBFFBF}" type="pres">
      <dgm:prSet presAssocID="{6CE0EF1C-96FC-409E-8DEC-885C2AF9807C}" presName="AccentHold1" presStyleLbl="node1" presStyleIdx="10" presStyleCnt="13" custLinFactY="24179" custLinFactNeighborX="74929" custLinFactNeighborY="100000"/>
      <dgm:spPr/>
    </dgm:pt>
    <dgm:pt modelId="{9E947DA8-1427-4BFD-926E-8A816432B57E}" type="pres">
      <dgm:prSet presAssocID="{6CE0EF1C-96FC-409E-8DEC-885C2AF9807C}" presName="Accent10" presStyleCnt="0"/>
      <dgm:spPr/>
    </dgm:pt>
    <dgm:pt modelId="{97AAF550-296C-41A1-9998-4C2E9A2E0721}" type="pres">
      <dgm:prSet presAssocID="{6CE0EF1C-96FC-409E-8DEC-885C2AF9807C}" presName="AccentHold2" presStyleLbl="node1" presStyleIdx="11" presStyleCnt="13" custLinFactX="1196286" custLinFactY="-41513" custLinFactNeighborX="1200000" custLinFactNeighborY="-100000"/>
      <dgm:spPr/>
    </dgm:pt>
    <dgm:pt modelId="{805A66E1-41B8-4C41-9F04-45B87DCF2108}" type="pres">
      <dgm:prSet presAssocID="{6CE0EF1C-96FC-409E-8DEC-885C2AF9807C}" presName="Accent11" presStyleCnt="0"/>
      <dgm:spPr/>
    </dgm:pt>
    <dgm:pt modelId="{32882931-5B85-42D5-B583-8901968D1A20}" type="pres">
      <dgm:prSet presAssocID="{6CE0EF1C-96FC-409E-8DEC-885C2AF9807C}" presName="AccentHold3" presStyleLbl="node1" presStyleIdx="12" presStyleCnt="13" custLinFactX="207265" custLinFactY="-465033" custLinFactNeighborX="300000" custLinFactNeighborY="-500000"/>
      <dgm:spPr/>
    </dgm:pt>
  </dgm:ptLst>
  <dgm:cxnLst>
    <dgm:cxn modelId="{D9F7CDB4-4625-4D4E-B541-F27783A5086C}" type="presOf" srcId="{9F291C58-70A8-4D80-A1EA-FBAB5E75889B}" destId="{8DDFB76E-9CB9-4CF9-AD83-00676A0758ED}" srcOrd="0" destOrd="0" presId="urn:microsoft.com/office/officeart/2009/3/layout/CircleRelationship"/>
    <dgm:cxn modelId="{C728ED46-71BF-40ED-B833-4CC2BA95D3F9}" srcId="{9F291C58-70A8-4D80-A1EA-FBAB5E75889B}" destId="{CED0B10E-833A-4879-B5DE-B11AAC6BDDF3}" srcOrd="0" destOrd="0" parTransId="{26CCBC21-D608-4B9B-9E13-B4BF9474494E}" sibTransId="{06DBB7CB-67E2-42F6-8464-8224ED92CC40}"/>
    <dgm:cxn modelId="{8A2E90F3-BFDF-4C95-85AD-EF66CE43A1BE}" type="presOf" srcId="{69D70E9A-A6B7-4405-9FE7-FBD43AAE755C}" destId="{40B8F241-1EF9-4841-8A1B-A6D079DD1649}" srcOrd="0" destOrd="0" presId="urn:microsoft.com/office/officeart/2009/3/layout/CircleRelationship"/>
    <dgm:cxn modelId="{B6D1F899-398D-415F-9E09-E234DFAE370D}" srcId="{CED0B10E-833A-4879-B5DE-B11AAC6BDDF3}" destId="{69D70E9A-A6B7-4405-9FE7-FBD43AAE755C}" srcOrd="0" destOrd="0" parTransId="{C8A0A729-74DB-4041-BBE5-C42826D70BD8}" sibTransId="{342C513E-73C8-4CB7-9AB7-97357A004FF5}"/>
    <dgm:cxn modelId="{AB272B24-24D5-4B6D-B04C-746CB3C6D9C7}" type="presOf" srcId="{6CE0EF1C-96FC-409E-8DEC-885C2AF9807C}" destId="{BA99BCE8-6FA1-4E78-8A17-69F4E55EE7CF}" srcOrd="0" destOrd="0" presId="urn:microsoft.com/office/officeart/2009/3/layout/CircleRelationship"/>
    <dgm:cxn modelId="{414DC1F7-DF36-492B-A520-D5F46DA75A59}" type="presOf" srcId="{CED0B10E-833A-4879-B5DE-B11AAC6BDDF3}" destId="{6555A12A-A591-4C6E-93AE-03E6688BFA84}" srcOrd="0" destOrd="0" presId="urn:microsoft.com/office/officeart/2009/3/layout/CircleRelationship"/>
    <dgm:cxn modelId="{9433926B-1812-440E-BB21-F57D4813EA3A}" srcId="{CED0B10E-833A-4879-B5DE-B11AAC6BDDF3}" destId="{6CE0EF1C-96FC-409E-8DEC-885C2AF9807C}" srcOrd="1" destOrd="0" parTransId="{670AFF1F-54D2-4E37-83A7-9E0A3C61D3EA}" sibTransId="{7C1D2D41-33BB-4D4F-8D25-2E931BC68B13}"/>
    <dgm:cxn modelId="{591FDED5-3CFB-497A-AAD4-BAE55562FE03}" type="presParOf" srcId="{8DDFB76E-9CB9-4CF9-AD83-00676A0758ED}" destId="{6555A12A-A591-4C6E-93AE-03E6688BFA84}" srcOrd="0" destOrd="0" presId="urn:microsoft.com/office/officeart/2009/3/layout/CircleRelationship"/>
    <dgm:cxn modelId="{E35A72E7-5DAC-475C-9E4B-44D8BAEBF4BB}" type="presParOf" srcId="{8DDFB76E-9CB9-4CF9-AD83-00676A0758ED}" destId="{C7FDDB0A-CB66-4041-B58D-024C05E1D6F3}" srcOrd="1" destOrd="0" presId="urn:microsoft.com/office/officeart/2009/3/layout/CircleRelationship"/>
    <dgm:cxn modelId="{D3EE24A9-4A62-4A00-8F0D-1C0AFF0CD360}" type="presParOf" srcId="{8DDFB76E-9CB9-4CF9-AD83-00676A0758ED}" destId="{D595BAA7-0DE4-449B-91BF-EA8D069B044C}" srcOrd="2" destOrd="0" presId="urn:microsoft.com/office/officeart/2009/3/layout/CircleRelationship"/>
    <dgm:cxn modelId="{A9487E92-B2C1-442A-BF5B-0729FAE3EFE8}" type="presParOf" srcId="{8DDFB76E-9CB9-4CF9-AD83-00676A0758ED}" destId="{62CDAFA2-44D7-4460-AF7D-DE1EE750E4B8}" srcOrd="3" destOrd="0" presId="urn:microsoft.com/office/officeart/2009/3/layout/CircleRelationship"/>
    <dgm:cxn modelId="{DCBB358B-82AE-43D5-8481-9584E90123B0}" type="presParOf" srcId="{8DDFB76E-9CB9-4CF9-AD83-00676A0758ED}" destId="{A2F81EF5-3E53-477A-AFFF-A077236441E8}" srcOrd="4" destOrd="0" presId="urn:microsoft.com/office/officeart/2009/3/layout/CircleRelationship"/>
    <dgm:cxn modelId="{166D4423-2F3D-4FCC-BAE8-C12D2B7F658B}" type="presParOf" srcId="{8DDFB76E-9CB9-4CF9-AD83-00676A0758ED}" destId="{C3B521B9-46C6-482E-A4BC-394C724B8BFF}" srcOrd="5" destOrd="0" presId="urn:microsoft.com/office/officeart/2009/3/layout/CircleRelationship"/>
    <dgm:cxn modelId="{C182269E-6CE4-41A2-A456-075A56962A21}" type="presParOf" srcId="{8DDFB76E-9CB9-4CF9-AD83-00676A0758ED}" destId="{92B046CD-2DC0-4356-B706-BB9F8F91D7B0}" srcOrd="6" destOrd="0" presId="urn:microsoft.com/office/officeart/2009/3/layout/CircleRelationship"/>
    <dgm:cxn modelId="{3E665F87-107A-40D0-95DD-80115C2E5807}" type="presParOf" srcId="{8DDFB76E-9CB9-4CF9-AD83-00676A0758ED}" destId="{40B8F241-1EF9-4841-8A1B-A6D079DD1649}" srcOrd="7" destOrd="0" presId="urn:microsoft.com/office/officeart/2009/3/layout/CircleRelationship"/>
    <dgm:cxn modelId="{BE1590B2-EB22-44BF-A950-DC7F8D383819}" type="presParOf" srcId="{8DDFB76E-9CB9-4CF9-AD83-00676A0758ED}" destId="{686A6D22-5560-483E-8FBA-9BEA66F1EAC3}" srcOrd="8" destOrd="0" presId="urn:microsoft.com/office/officeart/2009/3/layout/CircleRelationship"/>
    <dgm:cxn modelId="{1546B572-84A2-49D2-91AD-E8507219FBCA}" type="presParOf" srcId="{686A6D22-5560-483E-8FBA-9BEA66F1EAC3}" destId="{F743AE35-814B-42B0-A014-5EBA17133C8E}" srcOrd="0" destOrd="0" presId="urn:microsoft.com/office/officeart/2009/3/layout/CircleRelationship"/>
    <dgm:cxn modelId="{C3660D2D-6AF8-4790-B6E3-B628AA140DC8}" type="presParOf" srcId="{8DDFB76E-9CB9-4CF9-AD83-00676A0758ED}" destId="{EC904DE5-A830-4A22-94BA-297469D8CD2B}" srcOrd="9" destOrd="0" presId="urn:microsoft.com/office/officeart/2009/3/layout/CircleRelationship"/>
    <dgm:cxn modelId="{B70B03E1-F2F5-4BE0-AD68-DD4B1ABCBEB1}" type="presParOf" srcId="{EC904DE5-A830-4A22-94BA-297469D8CD2B}" destId="{191DBC03-EDA4-4247-AD0D-82727686953C}" srcOrd="0" destOrd="0" presId="urn:microsoft.com/office/officeart/2009/3/layout/CircleRelationship"/>
    <dgm:cxn modelId="{0492B17E-7C4C-466E-B00E-848265FDB9E7}" type="presParOf" srcId="{8DDFB76E-9CB9-4CF9-AD83-00676A0758ED}" destId="{BA99BCE8-6FA1-4E78-8A17-69F4E55EE7CF}" srcOrd="10" destOrd="0" presId="urn:microsoft.com/office/officeart/2009/3/layout/CircleRelationship"/>
    <dgm:cxn modelId="{DFE7945C-8A92-40D5-B700-04ED44DD4948}" type="presParOf" srcId="{8DDFB76E-9CB9-4CF9-AD83-00676A0758ED}" destId="{D5050ACA-1E0E-4931-B9A4-B1A496228E5D}" srcOrd="11" destOrd="0" presId="urn:microsoft.com/office/officeart/2009/3/layout/CircleRelationship"/>
    <dgm:cxn modelId="{BDB718A7-65BB-485E-A754-E88492C9A9D6}" type="presParOf" srcId="{D5050ACA-1E0E-4931-B9A4-B1A496228E5D}" destId="{5305217A-36B3-47CD-AF33-0668D4DBFFBF}" srcOrd="0" destOrd="0" presId="urn:microsoft.com/office/officeart/2009/3/layout/CircleRelationship"/>
    <dgm:cxn modelId="{7A3DA1C6-C009-4B29-8EC1-C92BC05BC7C1}" type="presParOf" srcId="{8DDFB76E-9CB9-4CF9-AD83-00676A0758ED}" destId="{9E947DA8-1427-4BFD-926E-8A816432B57E}" srcOrd="12" destOrd="0" presId="urn:microsoft.com/office/officeart/2009/3/layout/CircleRelationship"/>
    <dgm:cxn modelId="{3C38B2D8-E775-4E60-9737-1DA452837583}" type="presParOf" srcId="{9E947DA8-1427-4BFD-926E-8A816432B57E}" destId="{97AAF550-296C-41A1-9998-4C2E9A2E0721}" srcOrd="0" destOrd="0" presId="urn:microsoft.com/office/officeart/2009/3/layout/CircleRelationship"/>
    <dgm:cxn modelId="{CBA17854-8BCC-4718-9273-D0F9DCCA16E5}" type="presParOf" srcId="{8DDFB76E-9CB9-4CF9-AD83-00676A0758ED}" destId="{805A66E1-41B8-4C41-9F04-45B87DCF2108}" srcOrd="13" destOrd="0" presId="urn:microsoft.com/office/officeart/2009/3/layout/CircleRelationship"/>
    <dgm:cxn modelId="{4C96D2A9-B500-4769-8F27-53C00CEC181A}" type="presParOf" srcId="{805A66E1-41B8-4C41-9F04-45B87DCF2108}" destId="{32882931-5B85-42D5-B583-8901968D1A20}" srcOrd="0" destOrd="0" presId="urn:microsoft.com/office/officeart/2009/3/layout/CircleRelationshi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291C58-70A8-4D80-A1EA-FBAB5E75889B}" type="doc">
      <dgm:prSet loTypeId="urn:microsoft.com/office/officeart/2009/3/layout/CircleRelationship" loCatId="relationship" qsTypeId="urn:microsoft.com/office/officeart/2005/8/quickstyle/3d3" qsCatId="3D" csTypeId="urn:microsoft.com/office/officeart/2005/8/colors/accent2_5" csCatId="accent2" phldr="1"/>
      <dgm:spPr/>
      <dgm:t>
        <a:bodyPr/>
        <a:lstStyle/>
        <a:p>
          <a:endParaRPr lang="de-AT"/>
        </a:p>
      </dgm:t>
    </dgm:pt>
    <dgm:pt modelId="{CED0B10E-833A-4879-B5DE-B11AAC6BDDF3}">
      <dgm:prSet phldrT="[Text]" custT="1"/>
      <dgm:spPr/>
      <dgm:t>
        <a:bodyPr/>
        <a:lstStyle/>
        <a:p>
          <a:r>
            <a:rPr lang="de-DE" sz="1800" dirty="0" err="1" smtClean="0"/>
            <a:t>Plat</a:t>
          </a:r>
          <a:r>
            <a:rPr lang="de-DE" sz="1800" dirty="0" smtClean="0"/>
            <a:t>-</a:t>
          </a:r>
        </a:p>
        <a:p>
          <a:r>
            <a:rPr lang="de-DE" sz="1800" dirty="0" smtClean="0"/>
            <a:t>form</a:t>
          </a:r>
          <a:endParaRPr lang="de-AT" sz="1200" dirty="0"/>
        </a:p>
      </dgm:t>
    </dgm:pt>
    <dgm:pt modelId="{26CCBC21-D608-4B9B-9E13-B4BF9474494E}" type="parTrans" cxnId="{C728ED46-71BF-40ED-B833-4CC2BA95D3F9}">
      <dgm:prSet/>
      <dgm:spPr/>
      <dgm:t>
        <a:bodyPr/>
        <a:lstStyle/>
        <a:p>
          <a:endParaRPr lang="de-AT"/>
        </a:p>
      </dgm:t>
    </dgm:pt>
    <dgm:pt modelId="{06DBB7CB-67E2-42F6-8464-8224ED92CC40}" type="sibTrans" cxnId="{C728ED46-71BF-40ED-B833-4CC2BA95D3F9}">
      <dgm:prSet/>
      <dgm:spPr/>
      <dgm:t>
        <a:bodyPr/>
        <a:lstStyle/>
        <a:p>
          <a:endParaRPr lang="de-AT"/>
        </a:p>
      </dgm:t>
    </dgm:pt>
    <dgm:pt modelId="{69D70E9A-A6B7-4405-9FE7-FBD43AAE755C}">
      <dgm:prSet phldrT="[Text]"/>
      <dgm:spPr/>
      <dgm:t>
        <a:bodyPr/>
        <a:lstStyle/>
        <a:p>
          <a:r>
            <a:rPr lang="de-DE" dirty="0" err="1" smtClean="0"/>
            <a:t>Crowd-sourcer</a:t>
          </a:r>
          <a:endParaRPr lang="de-AT" dirty="0"/>
        </a:p>
      </dgm:t>
    </dgm:pt>
    <dgm:pt modelId="{C8A0A729-74DB-4041-BBE5-C42826D70BD8}" type="parTrans" cxnId="{B6D1F899-398D-415F-9E09-E234DFAE370D}">
      <dgm:prSet/>
      <dgm:spPr/>
      <dgm:t>
        <a:bodyPr/>
        <a:lstStyle/>
        <a:p>
          <a:endParaRPr lang="de-AT"/>
        </a:p>
      </dgm:t>
    </dgm:pt>
    <dgm:pt modelId="{342C513E-73C8-4CB7-9AB7-97357A004FF5}" type="sibTrans" cxnId="{B6D1F899-398D-415F-9E09-E234DFAE370D}">
      <dgm:prSet/>
      <dgm:spPr/>
      <dgm:t>
        <a:bodyPr/>
        <a:lstStyle/>
        <a:p>
          <a:endParaRPr lang="de-AT"/>
        </a:p>
      </dgm:t>
    </dgm:pt>
    <dgm:pt modelId="{6CE0EF1C-96FC-409E-8DEC-885C2AF9807C}">
      <dgm:prSet phldrT="[Text]"/>
      <dgm:spPr/>
      <dgm:t>
        <a:bodyPr/>
        <a:lstStyle/>
        <a:p>
          <a:r>
            <a:rPr lang="de-DE" dirty="0" err="1" smtClean="0"/>
            <a:t>Crowd</a:t>
          </a:r>
          <a:r>
            <a:rPr lang="de-DE" dirty="0" smtClean="0"/>
            <a:t>-</a:t>
          </a:r>
        </a:p>
        <a:p>
          <a:r>
            <a:rPr lang="de-DE" dirty="0" err="1" smtClean="0"/>
            <a:t>worker</a:t>
          </a:r>
          <a:endParaRPr lang="de-AT" dirty="0"/>
        </a:p>
      </dgm:t>
    </dgm:pt>
    <dgm:pt modelId="{670AFF1F-54D2-4E37-83A7-9E0A3C61D3EA}" type="parTrans" cxnId="{9433926B-1812-440E-BB21-F57D4813EA3A}">
      <dgm:prSet/>
      <dgm:spPr/>
      <dgm:t>
        <a:bodyPr/>
        <a:lstStyle/>
        <a:p>
          <a:endParaRPr lang="de-AT"/>
        </a:p>
      </dgm:t>
    </dgm:pt>
    <dgm:pt modelId="{7C1D2D41-33BB-4D4F-8D25-2E931BC68B13}" type="sibTrans" cxnId="{9433926B-1812-440E-BB21-F57D4813EA3A}">
      <dgm:prSet/>
      <dgm:spPr/>
      <dgm:t>
        <a:bodyPr/>
        <a:lstStyle/>
        <a:p>
          <a:endParaRPr lang="de-AT"/>
        </a:p>
      </dgm:t>
    </dgm:pt>
    <dgm:pt modelId="{8DDFB76E-9CB9-4CF9-AD83-00676A0758ED}" type="pres">
      <dgm:prSet presAssocID="{9F291C58-70A8-4D80-A1EA-FBAB5E75889B}" presName="Name0" presStyleCnt="0">
        <dgm:presLayoutVars>
          <dgm:chMax val="1"/>
          <dgm:chPref val="1"/>
        </dgm:presLayoutVars>
      </dgm:prSet>
      <dgm:spPr/>
      <dgm:t>
        <a:bodyPr/>
        <a:lstStyle/>
        <a:p>
          <a:endParaRPr lang="de-AT"/>
        </a:p>
      </dgm:t>
    </dgm:pt>
    <dgm:pt modelId="{6555A12A-A591-4C6E-93AE-03E6688BFA84}" type="pres">
      <dgm:prSet presAssocID="{CED0B10E-833A-4879-B5DE-B11AAC6BDDF3}" presName="Parent" presStyleLbl="node0" presStyleIdx="0" presStyleCnt="1" custScaleX="54609" custScaleY="101244" custLinFactNeighborX="-6904" custLinFactNeighborY="-4807">
        <dgm:presLayoutVars>
          <dgm:chMax val="5"/>
          <dgm:chPref val="5"/>
        </dgm:presLayoutVars>
      </dgm:prSet>
      <dgm:spPr/>
      <dgm:t>
        <a:bodyPr/>
        <a:lstStyle/>
        <a:p>
          <a:endParaRPr lang="de-AT"/>
        </a:p>
      </dgm:t>
    </dgm:pt>
    <dgm:pt modelId="{C7FDDB0A-CB66-4041-B58D-024C05E1D6F3}" type="pres">
      <dgm:prSet presAssocID="{CED0B10E-833A-4879-B5DE-B11AAC6BDDF3}" presName="Accent1" presStyleLbl="node1" presStyleIdx="0" presStyleCnt="13" custLinFactX="100000" custLinFactY="100000" custLinFactNeighborX="178612" custLinFactNeighborY="129700"/>
      <dgm:spPr/>
    </dgm:pt>
    <dgm:pt modelId="{D595BAA7-0DE4-449B-91BF-EA8D069B044C}" type="pres">
      <dgm:prSet presAssocID="{CED0B10E-833A-4879-B5DE-B11AAC6BDDF3}" presName="Accent2" presStyleLbl="node1" presStyleIdx="1" presStyleCnt="13" custLinFactX="400000" custLinFactNeighborX="409394" custLinFactNeighborY="62600"/>
      <dgm:spPr/>
    </dgm:pt>
    <dgm:pt modelId="{62CDAFA2-44D7-4460-AF7D-DE1EE750E4B8}" type="pres">
      <dgm:prSet presAssocID="{CED0B10E-833A-4879-B5DE-B11AAC6BDDF3}" presName="Accent3" presStyleLbl="node1" presStyleIdx="2" presStyleCnt="13" custLinFactX="150392" custLinFactY="-116204" custLinFactNeighborX="200000" custLinFactNeighborY="-200000"/>
      <dgm:spPr/>
    </dgm:pt>
    <dgm:pt modelId="{A2F81EF5-3E53-477A-AFFF-A077236441E8}" type="pres">
      <dgm:prSet presAssocID="{CED0B10E-833A-4879-B5DE-B11AAC6BDDF3}" presName="Accent4" presStyleLbl="node1" presStyleIdx="3" presStyleCnt="13" custLinFactX="100000" custLinFactY="-100000" custLinFactNeighborX="116453" custLinFactNeighborY="-143726"/>
      <dgm:spPr/>
    </dgm:pt>
    <dgm:pt modelId="{C3B521B9-46C6-482E-A4BC-394C724B8BFF}" type="pres">
      <dgm:prSet presAssocID="{CED0B10E-833A-4879-B5DE-B11AAC6BDDF3}" presName="Accent5" presStyleLbl="node1" presStyleIdx="4" presStyleCnt="13" custLinFactX="500000" custLinFactY="500000" custLinFactNeighborX="524967" custLinFactNeighborY="522692"/>
      <dgm:spPr/>
    </dgm:pt>
    <dgm:pt modelId="{92B046CD-2DC0-4356-B706-BB9F8F91D7B0}" type="pres">
      <dgm:prSet presAssocID="{CED0B10E-833A-4879-B5DE-B11AAC6BDDF3}" presName="Accent6" presStyleLbl="node1" presStyleIdx="5" presStyleCnt="13" custLinFactX="449841" custLinFactY="-100000" custLinFactNeighborX="500000" custLinFactNeighborY="-107450"/>
      <dgm:spPr/>
    </dgm:pt>
    <dgm:pt modelId="{40B8F241-1EF9-4841-8A1B-A6D079DD1649}" type="pres">
      <dgm:prSet presAssocID="{69D70E9A-A6B7-4405-9FE7-FBD43AAE755C}" presName="Child1" presStyleLbl="node1" presStyleIdx="6" presStyleCnt="13" custLinFactNeighborX="-75669" custLinFactNeighborY="-40741">
        <dgm:presLayoutVars>
          <dgm:chMax val="0"/>
          <dgm:chPref val="0"/>
        </dgm:presLayoutVars>
      </dgm:prSet>
      <dgm:spPr/>
      <dgm:t>
        <a:bodyPr/>
        <a:lstStyle/>
        <a:p>
          <a:endParaRPr lang="de-AT"/>
        </a:p>
      </dgm:t>
    </dgm:pt>
    <dgm:pt modelId="{686A6D22-5560-483E-8FBA-9BEA66F1EAC3}" type="pres">
      <dgm:prSet presAssocID="{69D70E9A-A6B7-4405-9FE7-FBD43AAE755C}" presName="Accent7" presStyleCnt="0"/>
      <dgm:spPr/>
    </dgm:pt>
    <dgm:pt modelId="{F743AE35-814B-42B0-A014-5EBA17133C8E}" type="pres">
      <dgm:prSet presAssocID="{69D70E9A-A6B7-4405-9FE7-FBD43AAE755C}" presName="AccentHold1" presStyleLbl="node1" presStyleIdx="7" presStyleCnt="13" custLinFactX="409767" custLinFactY="72760" custLinFactNeighborX="500000" custLinFactNeighborY="100000"/>
      <dgm:spPr/>
    </dgm:pt>
    <dgm:pt modelId="{EC904DE5-A830-4A22-94BA-297469D8CD2B}" type="pres">
      <dgm:prSet presAssocID="{69D70E9A-A6B7-4405-9FE7-FBD43AAE755C}" presName="Accent8" presStyleCnt="0"/>
      <dgm:spPr/>
    </dgm:pt>
    <dgm:pt modelId="{191DBC03-EDA4-4247-AD0D-82727686953C}" type="pres">
      <dgm:prSet presAssocID="{69D70E9A-A6B7-4405-9FE7-FBD43AAE755C}" presName="AccentHold2" presStyleLbl="node1" presStyleIdx="8" presStyleCnt="13" custLinFactX="300000" custLinFactY="-100000" custLinFactNeighborX="378243" custLinFactNeighborY="-185880"/>
      <dgm:spPr/>
    </dgm:pt>
    <dgm:pt modelId="{BA99BCE8-6FA1-4E78-8A17-69F4E55EE7CF}" type="pres">
      <dgm:prSet presAssocID="{6CE0EF1C-96FC-409E-8DEC-885C2AF9807C}" presName="Child2" presStyleLbl="node1" presStyleIdx="9" presStyleCnt="13" custScaleX="87155" custScaleY="95597" custLinFactY="3937" custLinFactNeighborX="-3045" custLinFactNeighborY="100000">
        <dgm:presLayoutVars>
          <dgm:chMax val="0"/>
          <dgm:chPref val="0"/>
        </dgm:presLayoutVars>
      </dgm:prSet>
      <dgm:spPr/>
      <dgm:t>
        <a:bodyPr/>
        <a:lstStyle/>
        <a:p>
          <a:endParaRPr lang="de-AT"/>
        </a:p>
      </dgm:t>
    </dgm:pt>
    <dgm:pt modelId="{D5050ACA-1E0E-4931-B9A4-B1A496228E5D}" type="pres">
      <dgm:prSet presAssocID="{6CE0EF1C-96FC-409E-8DEC-885C2AF9807C}" presName="Accent9" presStyleCnt="0"/>
      <dgm:spPr/>
    </dgm:pt>
    <dgm:pt modelId="{5305217A-36B3-47CD-AF33-0668D4DBFFBF}" type="pres">
      <dgm:prSet presAssocID="{6CE0EF1C-96FC-409E-8DEC-885C2AF9807C}" presName="AccentHold1" presStyleLbl="node1" presStyleIdx="10" presStyleCnt="13" custLinFactY="53805" custLinFactNeighborX="47744" custLinFactNeighborY="100000"/>
      <dgm:spPr/>
    </dgm:pt>
    <dgm:pt modelId="{9E947DA8-1427-4BFD-926E-8A816432B57E}" type="pres">
      <dgm:prSet presAssocID="{6CE0EF1C-96FC-409E-8DEC-885C2AF9807C}" presName="Accent10" presStyleCnt="0"/>
      <dgm:spPr/>
    </dgm:pt>
    <dgm:pt modelId="{97AAF550-296C-41A1-9998-4C2E9A2E0721}" type="pres">
      <dgm:prSet presAssocID="{6CE0EF1C-96FC-409E-8DEC-885C2AF9807C}" presName="AccentHold2" presStyleLbl="node1" presStyleIdx="11" presStyleCnt="13" custLinFactX="1109629" custLinFactY="-151740" custLinFactNeighborX="1200000" custLinFactNeighborY="-200000"/>
      <dgm:spPr/>
    </dgm:pt>
    <dgm:pt modelId="{805A66E1-41B8-4C41-9F04-45B87DCF2108}" type="pres">
      <dgm:prSet presAssocID="{6CE0EF1C-96FC-409E-8DEC-885C2AF9807C}" presName="Accent11" presStyleCnt="0"/>
      <dgm:spPr/>
    </dgm:pt>
    <dgm:pt modelId="{32882931-5B85-42D5-B583-8901968D1A20}" type="pres">
      <dgm:prSet presAssocID="{6CE0EF1C-96FC-409E-8DEC-885C2AF9807C}" presName="AccentHold3" presStyleLbl="node1" presStyleIdx="12" presStyleCnt="13" custLinFactX="207265" custLinFactY="-465033" custLinFactNeighborX="300000" custLinFactNeighborY="-500000"/>
      <dgm:spPr/>
    </dgm:pt>
  </dgm:ptLst>
  <dgm:cxnLst>
    <dgm:cxn modelId="{AE2970A3-8CAE-42D3-BF73-96FD328BE5D4}" type="presOf" srcId="{9F291C58-70A8-4D80-A1EA-FBAB5E75889B}" destId="{8DDFB76E-9CB9-4CF9-AD83-00676A0758ED}" srcOrd="0" destOrd="0" presId="urn:microsoft.com/office/officeart/2009/3/layout/CircleRelationship"/>
    <dgm:cxn modelId="{29F14DD3-CE7D-4A61-BF24-9F93DD536D22}" type="presOf" srcId="{69D70E9A-A6B7-4405-9FE7-FBD43AAE755C}" destId="{40B8F241-1EF9-4841-8A1B-A6D079DD1649}" srcOrd="0" destOrd="0" presId="urn:microsoft.com/office/officeart/2009/3/layout/CircleRelationship"/>
    <dgm:cxn modelId="{C8519DE2-FC2D-429A-906A-8F7AFA3EC9AE}" type="presOf" srcId="{6CE0EF1C-96FC-409E-8DEC-885C2AF9807C}" destId="{BA99BCE8-6FA1-4E78-8A17-69F4E55EE7CF}" srcOrd="0" destOrd="0" presId="urn:microsoft.com/office/officeart/2009/3/layout/CircleRelationship"/>
    <dgm:cxn modelId="{C728ED46-71BF-40ED-B833-4CC2BA95D3F9}" srcId="{9F291C58-70A8-4D80-A1EA-FBAB5E75889B}" destId="{CED0B10E-833A-4879-B5DE-B11AAC6BDDF3}" srcOrd="0" destOrd="0" parTransId="{26CCBC21-D608-4B9B-9E13-B4BF9474494E}" sibTransId="{06DBB7CB-67E2-42F6-8464-8224ED92CC40}"/>
    <dgm:cxn modelId="{B6D1F899-398D-415F-9E09-E234DFAE370D}" srcId="{CED0B10E-833A-4879-B5DE-B11AAC6BDDF3}" destId="{69D70E9A-A6B7-4405-9FE7-FBD43AAE755C}" srcOrd="0" destOrd="0" parTransId="{C8A0A729-74DB-4041-BBE5-C42826D70BD8}" sibTransId="{342C513E-73C8-4CB7-9AB7-97357A004FF5}"/>
    <dgm:cxn modelId="{9433926B-1812-440E-BB21-F57D4813EA3A}" srcId="{CED0B10E-833A-4879-B5DE-B11AAC6BDDF3}" destId="{6CE0EF1C-96FC-409E-8DEC-885C2AF9807C}" srcOrd="1" destOrd="0" parTransId="{670AFF1F-54D2-4E37-83A7-9E0A3C61D3EA}" sibTransId="{7C1D2D41-33BB-4D4F-8D25-2E931BC68B13}"/>
    <dgm:cxn modelId="{20F4A880-9FCA-4249-BFB6-2AEFEEDA6009}" type="presOf" srcId="{CED0B10E-833A-4879-B5DE-B11AAC6BDDF3}" destId="{6555A12A-A591-4C6E-93AE-03E6688BFA84}" srcOrd="0" destOrd="0" presId="urn:microsoft.com/office/officeart/2009/3/layout/CircleRelationship"/>
    <dgm:cxn modelId="{08CF2E01-1F4C-4054-80C4-1129B77AEC35}" type="presParOf" srcId="{8DDFB76E-9CB9-4CF9-AD83-00676A0758ED}" destId="{6555A12A-A591-4C6E-93AE-03E6688BFA84}" srcOrd="0" destOrd="0" presId="urn:microsoft.com/office/officeart/2009/3/layout/CircleRelationship"/>
    <dgm:cxn modelId="{A2B192FB-D8F5-4477-AB67-74AEBC66EC2A}" type="presParOf" srcId="{8DDFB76E-9CB9-4CF9-AD83-00676A0758ED}" destId="{C7FDDB0A-CB66-4041-B58D-024C05E1D6F3}" srcOrd="1" destOrd="0" presId="urn:microsoft.com/office/officeart/2009/3/layout/CircleRelationship"/>
    <dgm:cxn modelId="{60C1E5A4-8FCB-4A6C-B014-396F48158AFA}" type="presParOf" srcId="{8DDFB76E-9CB9-4CF9-AD83-00676A0758ED}" destId="{D595BAA7-0DE4-449B-91BF-EA8D069B044C}" srcOrd="2" destOrd="0" presId="urn:microsoft.com/office/officeart/2009/3/layout/CircleRelationship"/>
    <dgm:cxn modelId="{814B8791-B50E-4AF9-9100-686A56B2B5FB}" type="presParOf" srcId="{8DDFB76E-9CB9-4CF9-AD83-00676A0758ED}" destId="{62CDAFA2-44D7-4460-AF7D-DE1EE750E4B8}" srcOrd="3" destOrd="0" presId="urn:microsoft.com/office/officeart/2009/3/layout/CircleRelationship"/>
    <dgm:cxn modelId="{047AC0E9-9788-4137-873C-75F49B31D2B5}" type="presParOf" srcId="{8DDFB76E-9CB9-4CF9-AD83-00676A0758ED}" destId="{A2F81EF5-3E53-477A-AFFF-A077236441E8}" srcOrd="4" destOrd="0" presId="urn:microsoft.com/office/officeart/2009/3/layout/CircleRelationship"/>
    <dgm:cxn modelId="{6AF55D51-351D-4585-8260-2FB5A1DD8A85}" type="presParOf" srcId="{8DDFB76E-9CB9-4CF9-AD83-00676A0758ED}" destId="{C3B521B9-46C6-482E-A4BC-394C724B8BFF}" srcOrd="5" destOrd="0" presId="urn:microsoft.com/office/officeart/2009/3/layout/CircleRelationship"/>
    <dgm:cxn modelId="{D6D28972-EE52-44AF-BE72-94554FB3B70D}" type="presParOf" srcId="{8DDFB76E-9CB9-4CF9-AD83-00676A0758ED}" destId="{92B046CD-2DC0-4356-B706-BB9F8F91D7B0}" srcOrd="6" destOrd="0" presId="urn:microsoft.com/office/officeart/2009/3/layout/CircleRelationship"/>
    <dgm:cxn modelId="{512E078A-A08A-4789-A2FC-EC19B8362E79}" type="presParOf" srcId="{8DDFB76E-9CB9-4CF9-AD83-00676A0758ED}" destId="{40B8F241-1EF9-4841-8A1B-A6D079DD1649}" srcOrd="7" destOrd="0" presId="urn:microsoft.com/office/officeart/2009/3/layout/CircleRelationship"/>
    <dgm:cxn modelId="{CA79B51E-6FE6-440D-93C1-F814C1B9CC57}" type="presParOf" srcId="{8DDFB76E-9CB9-4CF9-AD83-00676A0758ED}" destId="{686A6D22-5560-483E-8FBA-9BEA66F1EAC3}" srcOrd="8" destOrd="0" presId="urn:microsoft.com/office/officeart/2009/3/layout/CircleRelationship"/>
    <dgm:cxn modelId="{318D63DB-5F78-42B4-B759-1B71495759D6}" type="presParOf" srcId="{686A6D22-5560-483E-8FBA-9BEA66F1EAC3}" destId="{F743AE35-814B-42B0-A014-5EBA17133C8E}" srcOrd="0" destOrd="0" presId="urn:microsoft.com/office/officeart/2009/3/layout/CircleRelationship"/>
    <dgm:cxn modelId="{8F879B31-2753-418F-B6F8-2C067BDEE622}" type="presParOf" srcId="{8DDFB76E-9CB9-4CF9-AD83-00676A0758ED}" destId="{EC904DE5-A830-4A22-94BA-297469D8CD2B}" srcOrd="9" destOrd="0" presId="urn:microsoft.com/office/officeart/2009/3/layout/CircleRelationship"/>
    <dgm:cxn modelId="{E94F6CB3-88E3-4B2A-BA8E-BE886031223A}" type="presParOf" srcId="{EC904DE5-A830-4A22-94BA-297469D8CD2B}" destId="{191DBC03-EDA4-4247-AD0D-82727686953C}" srcOrd="0" destOrd="0" presId="urn:microsoft.com/office/officeart/2009/3/layout/CircleRelationship"/>
    <dgm:cxn modelId="{94003189-DBAB-42B4-ABEF-04B0712512DE}" type="presParOf" srcId="{8DDFB76E-9CB9-4CF9-AD83-00676A0758ED}" destId="{BA99BCE8-6FA1-4E78-8A17-69F4E55EE7CF}" srcOrd="10" destOrd="0" presId="urn:microsoft.com/office/officeart/2009/3/layout/CircleRelationship"/>
    <dgm:cxn modelId="{B2E04777-B581-416C-A1DE-5BFC1575C942}" type="presParOf" srcId="{8DDFB76E-9CB9-4CF9-AD83-00676A0758ED}" destId="{D5050ACA-1E0E-4931-B9A4-B1A496228E5D}" srcOrd="11" destOrd="0" presId="urn:microsoft.com/office/officeart/2009/3/layout/CircleRelationship"/>
    <dgm:cxn modelId="{74A2E7C0-6F84-42B9-98FE-4FFEB0B5B031}" type="presParOf" srcId="{D5050ACA-1E0E-4931-B9A4-B1A496228E5D}" destId="{5305217A-36B3-47CD-AF33-0668D4DBFFBF}" srcOrd="0" destOrd="0" presId="urn:microsoft.com/office/officeart/2009/3/layout/CircleRelationship"/>
    <dgm:cxn modelId="{21CD8B4F-CAED-4960-82D7-2F2B681B712D}" type="presParOf" srcId="{8DDFB76E-9CB9-4CF9-AD83-00676A0758ED}" destId="{9E947DA8-1427-4BFD-926E-8A816432B57E}" srcOrd="12" destOrd="0" presId="urn:microsoft.com/office/officeart/2009/3/layout/CircleRelationship"/>
    <dgm:cxn modelId="{111D4C5D-3CEA-4C18-98E3-D1288BD8E668}" type="presParOf" srcId="{9E947DA8-1427-4BFD-926E-8A816432B57E}" destId="{97AAF550-296C-41A1-9998-4C2E9A2E0721}" srcOrd="0" destOrd="0" presId="urn:microsoft.com/office/officeart/2009/3/layout/CircleRelationship"/>
    <dgm:cxn modelId="{63EF61AC-6CF5-4FEF-AA33-0336D166D71D}" type="presParOf" srcId="{8DDFB76E-9CB9-4CF9-AD83-00676A0758ED}" destId="{805A66E1-41B8-4C41-9F04-45B87DCF2108}" srcOrd="13" destOrd="0" presId="urn:microsoft.com/office/officeart/2009/3/layout/CircleRelationship"/>
    <dgm:cxn modelId="{BA589DFA-8527-4B36-A848-3E9B9FE27BE9}" type="presParOf" srcId="{805A66E1-41B8-4C41-9F04-45B87DCF2108}" destId="{32882931-5B85-42D5-B583-8901968D1A20}" srcOrd="0" destOrd="0" presId="urn:microsoft.com/office/officeart/2009/3/layout/CircleRelationship"/>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5A12A-A591-4C6E-93AE-03E6688BFA84}">
      <dsp:nvSpPr>
        <dsp:cNvPr id="0" name=""/>
        <dsp:cNvSpPr/>
      </dsp:nvSpPr>
      <dsp:spPr>
        <a:xfrm>
          <a:off x="2011775" y="46895"/>
          <a:ext cx="1300597" cy="2411229"/>
        </a:xfrm>
        <a:prstGeom prst="ellipse">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Plat</a:t>
          </a:r>
          <a:r>
            <a:rPr lang="de-DE" sz="1800" kern="1200" dirty="0" smtClean="0"/>
            <a:t>-</a:t>
          </a:r>
        </a:p>
        <a:p>
          <a:pPr lvl="0" algn="ctr" defTabSz="800100">
            <a:lnSpc>
              <a:spcPct val="90000"/>
            </a:lnSpc>
            <a:spcBef>
              <a:spcPct val="0"/>
            </a:spcBef>
            <a:spcAft>
              <a:spcPct val="35000"/>
            </a:spcAft>
          </a:pPr>
          <a:r>
            <a:rPr lang="de-DE" sz="1800" kern="1200" dirty="0" smtClean="0"/>
            <a:t>form</a:t>
          </a:r>
          <a:endParaRPr lang="de-AT" sz="1200" kern="1200" dirty="0"/>
        </a:p>
      </dsp:txBody>
      <dsp:txXfrm>
        <a:off x="2202243" y="400011"/>
        <a:ext cx="919661" cy="1704997"/>
      </dsp:txXfrm>
    </dsp:sp>
    <dsp:sp modelId="{C7FDDB0A-CB66-4041-B58D-024C05E1D6F3}">
      <dsp:nvSpPr>
        <dsp:cNvPr id="0" name=""/>
        <dsp:cNvSpPr/>
      </dsp:nvSpPr>
      <dsp:spPr>
        <a:xfrm>
          <a:off x="3737021" y="608405"/>
          <a:ext cx="264874" cy="264869"/>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95BAA7-0DE4-449B-91BF-EA8D069B044C}">
      <dsp:nvSpPr>
        <dsp:cNvPr id="0" name=""/>
        <dsp:cNvSpPr/>
      </dsp:nvSpPr>
      <dsp:spPr>
        <a:xfrm>
          <a:off x="4824536" y="2304257"/>
          <a:ext cx="191790" cy="191974"/>
        </a:xfrm>
        <a:prstGeom prst="ellipse">
          <a:avLst/>
        </a:prstGeom>
        <a:solidFill>
          <a:schemeClr val="accent2">
            <a:alpha val="90000"/>
            <a:hueOff val="0"/>
            <a:satOff val="0"/>
            <a:lumOff val="0"/>
            <a:alphaOff val="-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CDAFA2-44D7-4460-AF7D-DE1EE750E4B8}">
      <dsp:nvSpPr>
        <dsp:cNvPr id="0" name=""/>
        <dsp:cNvSpPr/>
      </dsp:nvSpPr>
      <dsp:spPr>
        <a:xfrm>
          <a:off x="4847056" y="468027"/>
          <a:ext cx="191790" cy="191974"/>
        </a:xfrm>
        <a:prstGeom prst="ellipse">
          <a:avLst/>
        </a:prstGeom>
        <a:solidFill>
          <a:schemeClr val="accent2">
            <a:alpha val="90000"/>
            <a:hueOff val="0"/>
            <a:satOff val="0"/>
            <a:lumOff val="0"/>
            <a:alphaOff val="-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F81EF5-3E53-477A-AFFF-A077236441E8}">
      <dsp:nvSpPr>
        <dsp:cNvPr id="0" name=""/>
        <dsp:cNvSpPr/>
      </dsp:nvSpPr>
      <dsp:spPr>
        <a:xfrm>
          <a:off x="3744415" y="1944216"/>
          <a:ext cx="264874" cy="264869"/>
        </a:xfrm>
        <a:prstGeom prst="ellipse">
          <a:avLst/>
        </a:prstGeom>
        <a:solidFill>
          <a:schemeClr val="accent2">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B521B9-46C6-482E-A4BC-394C724B8BFF}">
      <dsp:nvSpPr>
        <dsp:cNvPr id="0" name=""/>
        <dsp:cNvSpPr/>
      </dsp:nvSpPr>
      <dsp:spPr>
        <a:xfrm>
          <a:off x="4392123" y="2339750"/>
          <a:ext cx="191790" cy="191974"/>
        </a:xfrm>
        <a:prstGeom prst="ellipse">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B046CD-2DC0-4356-B706-BB9F8F91D7B0}">
      <dsp:nvSpPr>
        <dsp:cNvPr id="0" name=""/>
        <dsp:cNvSpPr/>
      </dsp:nvSpPr>
      <dsp:spPr>
        <a:xfrm>
          <a:off x="3643434" y="1076338"/>
          <a:ext cx="191790" cy="191974"/>
        </a:xfrm>
        <a:prstGeom prst="ellipse">
          <a:avLst/>
        </a:prstGeom>
        <a:solidFill>
          <a:schemeClr val="accent2">
            <a:alpha val="90000"/>
            <a:hueOff val="0"/>
            <a:satOff val="0"/>
            <a:lumOff val="0"/>
            <a:alphaOff val="-1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B8F241-1EF9-4841-8A1B-A6D079DD1649}">
      <dsp:nvSpPr>
        <dsp:cNvPr id="0" name=""/>
        <dsp:cNvSpPr/>
      </dsp:nvSpPr>
      <dsp:spPr>
        <a:xfrm>
          <a:off x="163334" y="144014"/>
          <a:ext cx="968252" cy="967943"/>
        </a:xfrm>
        <a:prstGeom prst="ellipse">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Crowd-sourcer</a:t>
          </a:r>
          <a:endParaRPr lang="de-AT" sz="1200" kern="1200" dirty="0"/>
        </a:p>
      </dsp:txBody>
      <dsp:txXfrm>
        <a:off x="305131" y="285766"/>
        <a:ext cx="684658" cy="684439"/>
      </dsp:txXfrm>
    </dsp:sp>
    <dsp:sp modelId="{F743AE35-814B-42B0-A014-5EBA17133C8E}">
      <dsp:nvSpPr>
        <dsp:cNvPr id="0" name=""/>
        <dsp:cNvSpPr/>
      </dsp:nvSpPr>
      <dsp:spPr>
        <a:xfrm>
          <a:off x="5256585" y="864095"/>
          <a:ext cx="264874" cy="264869"/>
        </a:xfrm>
        <a:prstGeom prst="ellipse">
          <a:avLst/>
        </a:prstGeom>
        <a:solidFill>
          <a:schemeClr val="accent2">
            <a:alpha val="90000"/>
            <a:hueOff val="0"/>
            <a:satOff val="0"/>
            <a:lumOff val="0"/>
            <a:alphaOff val="-2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1DBC03-EDA4-4247-AD0D-82727686953C}">
      <dsp:nvSpPr>
        <dsp:cNvPr id="0" name=""/>
        <dsp:cNvSpPr/>
      </dsp:nvSpPr>
      <dsp:spPr>
        <a:xfrm>
          <a:off x="4234306" y="421233"/>
          <a:ext cx="478811" cy="478824"/>
        </a:xfrm>
        <a:prstGeom prst="ellipse">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99BCE8-6FA1-4E78-8A17-69F4E55EE7CF}">
      <dsp:nvSpPr>
        <dsp:cNvPr id="0" name=""/>
        <dsp:cNvSpPr/>
      </dsp:nvSpPr>
      <dsp:spPr>
        <a:xfrm>
          <a:off x="4536500" y="1080120"/>
          <a:ext cx="843880" cy="985627"/>
        </a:xfrm>
        <a:prstGeom prst="ellipse">
          <a:avLst/>
        </a:prstGeom>
        <a:solidFill>
          <a:schemeClr val="accent2">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Crowd</a:t>
          </a:r>
          <a:r>
            <a:rPr lang="de-DE" sz="1200" kern="1200" dirty="0" smtClean="0"/>
            <a:t>-</a:t>
          </a:r>
        </a:p>
        <a:p>
          <a:pPr lvl="0" algn="ctr" defTabSz="533400">
            <a:lnSpc>
              <a:spcPct val="90000"/>
            </a:lnSpc>
            <a:spcBef>
              <a:spcPct val="0"/>
            </a:spcBef>
            <a:spcAft>
              <a:spcPct val="35000"/>
            </a:spcAft>
          </a:pPr>
          <a:r>
            <a:rPr lang="de-DE" sz="1200" kern="1200" dirty="0" err="1" smtClean="0"/>
            <a:t>worker</a:t>
          </a:r>
          <a:endParaRPr lang="de-AT" sz="1200" kern="1200" dirty="0"/>
        </a:p>
      </dsp:txBody>
      <dsp:txXfrm>
        <a:off x="4660083" y="1224462"/>
        <a:ext cx="596714" cy="696943"/>
      </dsp:txXfrm>
    </dsp:sp>
    <dsp:sp modelId="{5305217A-36B3-47CD-AF33-0668D4DBFFBF}">
      <dsp:nvSpPr>
        <dsp:cNvPr id="0" name=""/>
        <dsp:cNvSpPr/>
      </dsp:nvSpPr>
      <dsp:spPr>
        <a:xfrm>
          <a:off x="4032447" y="1080119"/>
          <a:ext cx="264874" cy="264869"/>
        </a:xfrm>
        <a:prstGeom prst="ellipse">
          <a:avLst/>
        </a:prstGeom>
        <a:solidFill>
          <a:schemeClr val="accent2">
            <a:alpha val="90000"/>
            <a:hueOff val="0"/>
            <a:satOff val="0"/>
            <a:lumOff val="0"/>
            <a:alphaOff val="-3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7AAF550-296C-41A1-9998-4C2E9A2E0721}">
      <dsp:nvSpPr>
        <dsp:cNvPr id="0" name=""/>
        <dsp:cNvSpPr/>
      </dsp:nvSpPr>
      <dsp:spPr>
        <a:xfrm>
          <a:off x="5400599" y="1872207"/>
          <a:ext cx="191790" cy="191974"/>
        </a:xfrm>
        <a:prstGeom prst="ellipse">
          <a:avLst/>
        </a:prstGeom>
        <a:solidFill>
          <a:schemeClr val="accent2">
            <a:alpha val="90000"/>
            <a:hueOff val="0"/>
            <a:satOff val="0"/>
            <a:lumOff val="0"/>
            <a:alphaOff val="-3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882931-5B85-42D5-B583-8901968D1A20}">
      <dsp:nvSpPr>
        <dsp:cNvPr id="0" name=""/>
        <dsp:cNvSpPr/>
      </dsp:nvSpPr>
      <dsp:spPr>
        <a:xfrm>
          <a:off x="3690229" y="234062"/>
          <a:ext cx="191790" cy="191974"/>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5A12A-A591-4C6E-93AE-03E6688BFA84}">
      <dsp:nvSpPr>
        <dsp:cNvPr id="0" name=""/>
        <dsp:cNvSpPr/>
      </dsp:nvSpPr>
      <dsp:spPr>
        <a:xfrm>
          <a:off x="2011775" y="46895"/>
          <a:ext cx="1300597" cy="2411229"/>
        </a:xfrm>
        <a:prstGeom prst="ellipse">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Plat</a:t>
          </a:r>
          <a:r>
            <a:rPr lang="de-DE" sz="1800" kern="1200" dirty="0" smtClean="0"/>
            <a:t>-</a:t>
          </a:r>
        </a:p>
        <a:p>
          <a:pPr lvl="0" algn="ctr" defTabSz="800100">
            <a:lnSpc>
              <a:spcPct val="90000"/>
            </a:lnSpc>
            <a:spcBef>
              <a:spcPct val="0"/>
            </a:spcBef>
            <a:spcAft>
              <a:spcPct val="35000"/>
            </a:spcAft>
          </a:pPr>
          <a:r>
            <a:rPr lang="de-DE" sz="1800" kern="1200" dirty="0" smtClean="0"/>
            <a:t>form</a:t>
          </a:r>
          <a:endParaRPr lang="de-AT" sz="1200" kern="1200" dirty="0"/>
        </a:p>
      </dsp:txBody>
      <dsp:txXfrm>
        <a:off x="2202243" y="400011"/>
        <a:ext cx="919661" cy="1704997"/>
      </dsp:txXfrm>
    </dsp:sp>
    <dsp:sp modelId="{C7FDDB0A-CB66-4041-B58D-024C05E1D6F3}">
      <dsp:nvSpPr>
        <dsp:cNvPr id="0" name=""/>
        <dsp:cNvSpPr/>
      </dsp:nvSpPr>
      <dsp:spPr>
        <a:xfrm>
          <a:off x="3737021" y="608405"/>
          <a:ext cx="264874" cy="264869"/>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95BAA7-0DE4-449B-91BF-EA8D069B044C}">
      <dsp:nvSpPr>
        <dsp:cNvPr id="0" name=""/>
        <dsp:cNvSpPr/>
      </dsp:nvSpPr>
      <dsp:spPr>
        <a:xfrm>
          <a:off x="3924194" y="2433335"/>
          <a:ext cx="191790" cy="191974"/>
        </a:xfrm>
        <a:prstGeom prst="ellipse">
          <a:avLst/>
        </a:prstGeom>
        <a:solidFill>
          <a:schemeClr val="accent2">
            <a:alpha val="90000"/>
            <a:hueOff val="0"/>
            <a:satOff val="0"/>
            <a:lumOff val="0"/>
            <a:alphaOff val="-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CDAFA2-44D7-4460-AF7D-DE1EE750E4B8}">
      <dsp:nvSpPr>
        <dsp:cNvPr id="0" name=""/>
        <dsp:cNvSpPr/>
      </dsp:nvSpPr>
      <dsp:spPr>
        <a:xfrm>
          <a:off x="4847056" y="468027"/>
          <a:ext cx="191790" cy="191974"/>
        </a:xfrm>
        <a:prstGeom prst="ellipse">
          <a:avLst/>
        </a:prstGeom>
        <a:solidFill>
          <a:schemeClr val="accent2">
            <a:alpha val="90000"/>
            <a:hueOff val="0"/>
            <a:satOff val="0"/>
            <a:lumOff val="0"/>
            <a:alphaOff val="-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F81EF5-3E53-477A-AFFF-A077236441E8}">
      <dsp:nvSpPr>
        <dsp:cNvPr id="0" name=""/>
        <dsp:cNvSpPr/>
      </dsp:nvSpPr>
      <dsp:spPr>
        <a:xfrm>
          <a:off x="3830608" y="1871819"/>
          <a:ext cx="264874" cy="264869"/>
        </a:xfrm>
        <a:prstGeom prst="ellipse">
          <a:avLst/>
        </a:prstGeom>
        <a:solidFill>
          <a:schemeClr val="accent2">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B521B9-46C6-482E-A4BC-394C724B8BFF}">
      <dsp:nvSpPr>
        <dsp:cNvPr id="0" name=""/>
        <dsp:cNvSpPr/>
      </dsp:nvSpPr>
      <dsp:spPr>
        <a:xfrm>
          <a:off x="4392123" y="2339750"/>
          <a:ext cx="191790" cy="191974"/>
        </a:xfrm>
        <a:prstGeom prst="ellipse">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B046CD-2DC0-4356-B706-BB9F8F91D7B0}">
      <dsp:nvSpPr>
        <dsp:cNvPr id="0" name=""/>
        <dsp:cNvSpPr/>
      </dsp:nvSpPr>
      <dsp:spPr>
        <a:xfrm>
          <a:off x="3643434" y="1076338"/>
          <a:ext cx="191790" cy="191974"/>
        </a:xfrm>
        <a:prstGeom prst="ellipse">
          <a:avLst/>
        </a:prstGeom>
        <a:solidFill>
          <a:schemeClr val="accent2">
            <a:alpha val="90000"/>
            <a:hueOff val="0"/>
            <a:satOff val="0"/>
            <a:lumOff val="0"/>
            <a:alphaOff val="-1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B8F241-1EF9-4841-8A1B-A6D079DD1649}">
      <dsp:nvSpPr>
        <dsp:cNvPr id="0" name=""/>
        <dsp:cNvSpPr/>
      </dsp:nvSpPr>
      <dsp:spPr>
        <a:xfrm>
          <a:off x="163334" y="144014"/>
          <a:ext cx="968252" cy="967943"/>
        </a:xfrm>
        <a:prstGeom prst="ellipse">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Crowd-sourcer</a:t>
          </a:r>
          <a:endParaRPr lang="de-AT" sz="1200" kern="1200" dirty="0"/>
        </a:p>
      </dsp:txBody>
      <dsp:txXfrm>
        <a:off x="305131" y="285766"/>
        <a:ext cx="684658" cy="684439"/>
      </dsp:txXfrm>
    </dsp:sp>
    <dsp:sp modelId="{F743AE35-814B-42B0-A014-5EBA17133C8E}">
      <dsp:nvSpPr>
        <dsp:cNvPr id="0" name=""/>
        <dsp:cNvSpPr/>
      </dsp:nvSpPr>
      <dsp:spPr>
        <a:xfrm>
          <a:off x="5140813" y="842373"/>
          <a:ext cx="264874" cy="264869"/>
        </a:xfrm>
        <a:prstGeom prst="ellipse">
          <a:avLst/>
        </a:prstGeom>
        <a:solidFill>
          <a:schemeClr val="accent2">
            <a:alpha val="90000"/>
            <a:hueOff val="0"/>
            <a:satOff val="0"/>
            <a:lumOff val="0"/>
            <a:alphaOff val="-2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1DBC03-EDA4-4247-AD0D-82727686953C}">
      <dsp:nvSpPr>
        <dsp:cNvPr id="0" name=""/>
        <dsp:cNvSpPr/>
      </dsp:nvSpPr>
      <dsp:spPr>
        <a:xfrm>
          <a:off x="4234306" y="421233"/>
          <a:ext cx="478811" cy="478824"/>
        </a:xfrm>
        <a:prstGeom prst="ellipse">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99BCE8-6FA1-4E78-8A17-69F4E55EE7CF}">
      <dsp:nvSpPr>
        <dsp:cNvPr id="0" name=""/>
        <dsp:cNvSpPr/>
      </dsp:nvSpPr>
      <dsp:spPr>
        <a:xfrm>
          <a:off x="4298542" y="1110271"/>
          <a:ext cx="843880" cy="925324"/>
        </a:xfrm>
        <a:prstGeom prst="ellipse">
          <a:avLst/>
        </a:prstGeom>
        <a:solidFill>
          <a:schemeClr val="accent2">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Crowd</a:t>
          </a:r>
          <a:r>
            <a:rPr lang="de-DE" sz="1200" kern="1200" dirty="0" smtClean="0"/>
            <a:t>-</a:t>
          </a:r>
        </a:p>
        <a:p>
          <a:pPr lvl="0" algn="ctr" defTabSz="533400">
            <a:lnSpc>
              <a:spcPct val="90000"/>
            </a:lnSpc>
            <a:spcBef>
              <a:spcPct val="0"/>
            </a:spcBef>
            <a:spcAft>
              <a:spcPct val="35000"/>
            </a:spcAft>
          </a:pPr>
          <a:r>
            <a:rPr lang="de-DE" sz="1200" kern="1200" dirty="0" err="1" smtClean="0"/>
            <a:t>worker</a:t>
          </a:r>
          <a:endParaRPr lang="de-AT" sz="1200" kern="1200" dirty="0"/>
        </a:p>
      </dsp:txBody>
      <dsp:txXfrm>
        <a:off x="4422125" y="1245782"/>
        <a:ext cx="596714" cy="654302"/>
      </dsp:txXfrm>
    </dsp:sp>
    <dsp:sp modelId="{5305217A-36B3-47CD-AF33-0668D4DBFFBF}">
      <dsp:nvSpPr>
        <dsp:cNvPr id="0" name=""/>
        <dsp:cNvSpPr/>
      </dsp:nvSpPr>
      <dsp:spPr>
        <a:xfrm>
          <a:off x="3970986" y="1310304"/>
          <a:ext cx="264874" cy="264869"/>
        </a:xfrm>
        <a:prstGeom prst="ellipse">
          <a:avLst/>
        </a:prstGeom>
        <a:solidFill>
          <a:schemeClr val="accent2">
            <a:alpha val="90000"/>
            <a:hueOff val="0"/>
            <a:satOff val="0"/>
            <a:lumOff val="0"/>
            <a:alphaOff val="-3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7AAF550-296C-41A1-9998-4C2E9A2E0721}">
      <dsp:nvSpPr>
        <dsp:cNvPr id="0" name=""/>
        <dsp:cNvSpPr/>
      </dsp:nvSpPr>
      <dsp:spPr>
        <a:xfrm>
          <a:off x="5234400" y="1684648"/>
          <a:ext cx="191790" cy="191974"/>
        </a:xfrm>
        <a:prstGeom prst="ellipse">
          <a:avLst/>
        </a:prstGeom>
        <a:solidFill>
          <a:schemeClr val="accent2">
            <a:alpha val="90000"/>
            <a:hueOff val="0"/>
            <a:satOff val="0"/>
            <a:lumOff val="0"/>
            <a:alphaOff val="-3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882931-5B85-42D5-B583-8901968D1A20}">
      <dsp:nvSpPr>
        <dsp:cNvPr id="0" name=""/>
        <dsp:cNvSpPr/>
      </dsp:nvSpPr>
      <dsp:spPr>
        <a:xfrm>
          <a:off x="3690229" y="234062"/>
          <a:ext cx="191790" cy="191974"/>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5A12A-A591-4C6E-93AE-03E6688BFA84}">
      <dsp:nvSpPr>
        <dsp:cNvPr id="0" name=""/>
        <dsp:cNvSpPr/>
      </dsp:nvSpPr>
      <dsp:spPr>
        <a:xfrm>
          <a:off x="2011775" y="46895"/>
          <a:ext cx="1300597" cy="2411229"/>
        </a:xfrm>
        <a:prstGeom prst="ellipse">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err="1" smtClean="0"/>
            <a:t>Plat</a:t>
          </a:r>
          <a:r>
            <a:rPr lang="de-DE" sz="1800" kern="1200" dirty="0" smtClean="0"/>
            <a:t>-</a:t>
          </a:r>
        </a:p>
        <a:p>
          <a:pPr lvl="0" algn="ctr" defTabSz="800100">
            <a:lnSpc>
              <a:spcPct val="90000"/>
            </a:lnSpc>
            <a:spcBef>
              <a:spcPct val="0"/>
            </a:spcBef>
            <a:spcAft>
              <a:spcPct val="35000"/>
            </a:spcAft>
          </a:pPr>
          <a:r>
            <a:rPr lang="de-DE" sz="1800" kern="1200" dirty="0" smtClean="0"/>
            <a:t>form</a:t>
          </a:r>
          <a:endParaRPr lang="de-AT" sz="1200" kern="1200" dirty="0"/>
        </a:p>
      </dsp:txBody>
      <dsp:txXfrm>
        <a:off x="2202243" y="400011"/>
        <a:ext cx="919661" cy="1704997"/>
      </dsp:txXfrm>
    </dsp:sp>
    <dsp:sp modelId="{C7FDDB0A-CB66-4041-B58D-024C05E1D6F3}">
      <dsp:nvSpPr>
        <dsp:cNvPr id="0" name=""/>
        <dsp:cNvSpPr/>
      </dsp:nvSpPr>
      <dsp:spPr>
        <a:xfrm>
          <a:off x="3737021" y="608405"/>
          <a:ext cx="264874" cy="264869"/>
        </a:xfrm>
        <a:prstGeom prst="ellipse">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95BAA7-0DE4-449B-91BF-EA8D069B044C}">
      <dsp:nvSpPr>
        <dsp:cNvPr id="0" name=""/>
        <dsp:cNvSpPr/>
      </dsp:nvSpPr>
      <dsp:spPr>
        <a:xfrm>
          <a:off x="3600401" y="2232249"/>
          <a:ext cx="191790" cy="191974"/>
        </a:xfrm>
        <a:prstGeom prst="ellipse">
          <a:avLst/>
        </a:prstGeom>
        <a:solidFill>
          <a:schemeClr val="accent2">
            <a:alpha val="90000"/>
            <a:hueOff val="0"/>
            <a:satOff val="0"/>
            <a:lumOff val="0"/>
            <a:alphaOff val="-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CDAFA2-44D7-4460-AF7D-DE1EE750E4B8}">
      <dsp:nvSpPr>
        <dsp:cNvPr id="0" name=""/>
        <dsp:cNvSpPr/>
      </dsp:nvSpPr>
      <dsp:spPr>
        <a:xfrm>
          <a:off x="4847056" y="468027"/>
          <a:ext cx="191790" cy="191974"/>
        </a:xfrm>
        <a:prstGeom prst="ellipse">
          <a:avLst/>
        </a:prstGeom>
        <a:solidFill>
          <a:schemeClr val="accent2">
            <a:alpha val="90000"/>
            <a:hueOff val="0"/>
            <a:satOff val="0"/>
            <a:lumOff val="0"/>
            <a:alphaOff val="-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2F81EF5-3E53-477A-AFFF-A077236441E8}">
      <dsp:nvSpPr>
        <dsp:cNvPr id="0" name=""/>
        <dsp:cNvSpPr/>
      </dsp:nvSpPr>
      <dsp:spPr>
        <a:xfrm>
          <a:off x="3830608" y="1871819"/>
          <a:ext cx="264874" cy="264869"/>
        </a:xfrm>
        <a:prstGeom prst="ellipse">
          <a:avLst/>
        </a:prstGeom>
        <a:solidFill>
          <a:schemeClr val="accent2">
            <a:alpha val="90000"/>
            <a:hueOff val="0"/>
            <a:satOff val="0"/>
            <a:lumOff val="0"/>
            <a:alphaOff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3B521B9-46C6-482E-A4BC-394C724B8BFF}">
      <dsp:nvSpPr>
        <dsp:cNvPr id="0" name=""/>
        <dsp:cNvSpPr/>
      </dsp:nvSpPr>
      <dsp:spPr>
        <a:xfrm>
          <a:off x="4392123" y="2339750"/>
          <a:ext cx="191790" cy="191974"/>
        </a:xfrm>
        <a:prstGeom prst="ellipse">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2B046CD-2DC0-4356-B706-BB9F8F91D7B0}">
      <dsp:nvSpPr>
        <dsp:cNvPr id="0" name=""/>
        <dsp:cNvSpPr/>
      </dsp:nvSpPr>
      <dsp:spPr>
        <a:xfrm>
          <a:off x="3643434" y="1076338"/>
          <a:ext cx="191790" cy="191974"/>
        </a:xfrm>
        <a:prstGeom prst="ellipse">
          <a:avLst/>
        </a:prstGeom>
        <a:solidFill>
          <a:schemeClr val="accent2">
            <a:alpha val="90000"/>
            <a:hueOff val="0"/>
            <a:satOff val="0"/>
            <a:lumOff val="0"/>
            <a:alphaOff val="-1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0B8F241-1EF9-4841-8A1B-A6D079DD1649}">
      <dsp:nvSpPr>
        <dsp:cNvPr id="0" name=""/>
        <dsp:cNvSpPr/>
      </dsp:nvSpPr>
      <dsp:spPr>
        <a:xfrm>
          <a:off x="163334" y="144014"/>
          <a:ext cx="968252" cy="967943"/>
        </a:xfrm>
        <a:prstGeom prst="ellipse">
          <a:avLst/>
        </a:prstGeom>
        <a:solidFill>
          <a:schemeClr val="accent2">
            <a:alpha val="90000"/>
            <a:hueOff val="0"/>
            <a:satOff val="0"/>
            <a:lumOff val="0"/>
            <a:alphaOff val="-2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Crowd-sourcer</a:t>
          </a:r>
          <a:endParaRPr lang="de-AT" sz="1200" kern="1200" dirty="0"/>
        </a:p>
      </dsp:txBody>
      <dsp:txXfrm>
        <a:off x="305131" y="285766"/>
        <a:ext cx="684658" cy="684439"/>
      </dsp:txXfrm>
    </dsp:sp>
    <dsp:sp modelId="{F743AE35-814B-42B0-A014-5EBA17133C8E}">
      <dsp:nvSpPr>
        <dsp:cNvPr id="0" name=""/>
        <dsp:cNvSpPr/>
      </dsp:nvSpPr>
      <dsp:spPr>
        <a:xfrm>
          <a:off x="5140813" y="842373"/>
          <a:ext cx="264874" cy="264869"/>
        </a:xfrm>
        <a:prstGeom prst="ellipse">
          <a:avLst/>
        </a:prstGeom>
        <a:solidFill>
          <a:schemeClr val="accent2">
            <a:alpha val="90000"/>
            <a:hueOff val="0"/>
            <a:satOff val="0"/>
            <a:lumOff val="0"/>
            <a:alphaOff val="-2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91DBC03-EDA4-4247-AD0D-82727686953C}">
      <dsp:nvSpPr>
        <dsp:cNvPr id="0" name=""/>
        <dsp:cNvSpPr/>
      </dsp:nvSpPr>
      <dsp:spPr>
        <a:xfrm>
          <a:off x="4234306" y="421233"/>
          <a:ext cx="478811" cy="478824"/>
        </a:xfrm>
        <a:prstGeom prst="ellipse">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99BCE8-6FA1-4E78-8A17-69F4E55EE7CF}">
      <dsp:nvSpPr>
        <dsp:cNvPr id="0" name=""/>
        <dsp:cNvSpPr/>
      </dsp:nvSpPr>
      <dsp:spPr>
        <a:xfrm>
          <a:off x="4464501" y="1080120"/>
          <a:ext cx="843880" cy="925324"/>
        </a:xfrm>
        <a:prstGeom prst="ellipse">
          <a:avLst/>
        </a:prstGeom>
        <a:solidFill>
          <a:schemeClr val="accent2">
            <a:alpha val="90000"/>
            <a:hueOff val="0"/>
            <a:satOff val="0"/>
            <a:lumOff val="0"/>
            <a:alphaOff val="-3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err="1" smtClean="0"/>
            <a:t>Crowd</a:t>
          </a:r>
          <a:r>
            <a:rPr lang="de-DE" sz="1200" kern="1200" dirty="0" smtClean="0"/>
            <a:t>-</a:t>
          </a:r>
        </a:p>
        <a:p>
          <a:pPr lvl="0" algn="ctr" defTabSz="533400">
            <a:lnSpc>
              <a:spcPct val="90000"/>
            </a:lnSpc>
            <a:spcBef>
              <a:spcPct val="0"/>
            </a:spcBef>
            <a:spcAft>
              <a:spcPct val="35000"/>
            </a:spcAft>
          </a:pPr>
          <a:r>
            <a:rPr lang="de-DE" sz="1200" kern="1200" dirty="0" err="1" smtClean="0"/>
            <a:t>worker</a:t>
          </a:r>
          <a:endParaRPr lang="de-AT" sz="1200" kern="1200" dirty="0"/>
        </a:p>
      </dsp:txBody>
      <dsp:txXfrm>
        <a:off x="4588084" y="1215631"/>
        <a:ext cx="596714" cy="654302"/>
      </dsp:txXfrm>
    </dsp:sp>
    <dsp:sp modelId="{5305217A-36B3-47CD-AF33-0668D4DBFFBF}">
      <dsp:nvSpPr>
        <dsp:cNvPr id="0" name=""/>
        <dsp:cNvSpPr/>
      </dsp:nvSpPr>
      <dsp:spPr>
        <a:xfrm>
          <a:off x="4032447" y="1080119"/>
          <a:ext cx="264874" cy="264869"/>
        </a:xfrm>
        <a:prstGeom prst="ellipse">
          <a:avLst/>
        </a:prstGeom>
        <a:solidFill>
          <a:schemeClr val="accent2">
            <a:alpha val="90000"/>
            <a:hueOff val="0"/>
            <a:satOff val="0"/>
            <a:lumOff val="0"/>
            <a:alphaOff val="-3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7AAF550-296C-41A1-9998-4C2E9A2E0721}">
      <dsp:nvSpPr>
        <dsp:cNvPr id="0" name=""/>
        <dsp:cNvSpPr/>
      </dsp:nvSpPr>
      <dsp:spPr>
        <a:xfrm>
          <a:off x="5400599" y="2088231"/>
          <a:ext cx="191790" cy="191974"/>
        </a:xfrm>
        <a:prstGeom prst="ellipse">
          <a:avLst/>
        </a:prstGeom>
        <a:solidFill>
          <a:schemeClr val="accent2">
            <a:alpha val="90000"/>
            <a:hueOff val="0"/>
            <a:satOff val="0"/>
            <a:lumOff val="0"/>
            <a:alphaOff val="-3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882931-5B85-42D5-B583-8901968D1A20}">
      <dsp:nvSpPr>
        <dsp:cNvPr id="0" name=""/>
        <dsp:cNvSpPr/>
      </dsp:nvSpPr>
      <dsp:spPr>
        <a:xfrm>
          <a:off x="3690229" y="234062"/>
          <a:ext cx="191790" cy="191974"/>
        </a:xfrm>
        <a:prstGeom prst="ellipse">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DE"/>
          </a:p>
        </p:txBody>
      </p:sp>
      <p:sp>
        <p:nvSpPr>
          <p:cNvPr id="165891" name="Rectangle 3"/>
          <p:cNvSpPr>
            <a:spLocks noGrp="1" noChangeArrowheads="1"/>
          </p:cNvSpPr>
          <p:nvPr>
            <p:ph type="dt" sz="quarter"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de-DE"/>
          </a:p>
        </p:txBody>
      </p:sp>
      <p:sp>
        <p:nvSpPr>
          <p:cNvPr id="165892" name="Rectangle 4"/>
          <p:cNvSpPr>
            <a:spLocks noGrp="1" noChangeArrowheads="1"/>
          </p:cNvSpPr>
          <p:nvPr>
            <p:ph type="ftr" sz="quarter" idx="2"/>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de-DE"/>
          </a:p>
        </p:txBody>
      </p:sp>
      <p:sp>
        <p:nvSpPr>
          <p:cNvPr id="165893" name="Rectangle 5"/>
          <p:cNvSpPr>
            <a:spLocks noGrp="1" noChangeArrowheads="1"/>
          </p:cNvSpPr>
          <p:nvPr>
            <p:ph type="sldNum" sz="quarter" idx="3"/>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A57760D-BC72-4ED2-A3DF-420D3178A417}" type="slidenum">
              <a:rPr lang="de-DE"/>
              <a:pPr>
                <a:defRPr/>
              </a:pPr>
              <a:t>‹Nr.›</a:t>
            </a:fld>
            <a:endParaRPr lang="de-DE"/>
          </a:p>
        </p:txBody>
      </p:sp>
    </p:spTree>
    <p:extLst>
      <p:ext uri="{BB962C8B-B14F-4D97-AF65-F5344CB8AC3E}">
        <p14:creationId xmlns:p14="http://schemas.microsoft.com/office/powerpoint/2010/main" val="3907903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defTabSz="912813">
              <a:defRPr sz="120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760788" y="0"/>
            <a:ext cx="2878137" cy="4953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lgn="r" defTabSz="912813">
              <a:defRPr sz="1200">
                <a:solidFill>
                  <a:schemeClr val="tx1"/>
                </a:solidFill>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8445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65163" y="4705350"/>
            <a:ext cx="5310187" cy="4456113"/>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407525"/>
            <a:ext cx="2878138" cy="495300"/>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defTabSz="912813">
              <a:defRPr sz="120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760788" y="9407525"/>
            <a:ext cx="2878137" cy="495300"/>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lgn="r" defTabSz="912813">
              <a:defRPr sz="1200">
                <a:solidFill>
                  <a:schemeClr val="tx1"/>
                </a:solidFill>
              </a:defRPr>
            </a:lvl1pPr>
          </a:lstStyle>
          <a:p>
            <a:pPr>
              <a:defRPr/>
            </a:pPr>
            <a:fld id="{BCE9D112-35BB-41EF-9411-F354598B31E7}" type="slidenum">
              <a:rPr lang="en-US"/>
              <a:pPr>
                <a:defRPr/>
              </a:pPr>
              <a:t>‹Nr.›</a:t>
            </a:fld>
            <a:endParaRPr lang="en-US"/>
          </a:p>
        </p:txBody>
      </p:sp>
    </p:spTree>
    <p:extLst>
      <p:ext uri="{BB962C8B-B14F-4D97-AF65-F5344CB8AC3E}">
        <p14:creationId xmlns:p14="http://schemas.microsoft.com/office/powerpoint/2010/main" val="421407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err="1" smtClean="0"/>
              <a:t>Crowdworking</a:t>
            </a:r>
            <a:r>
              <a:rPr lang="de-DE" baseline="0" dirty="0" smtClean="0"/>
              <a:t> </a:t>
            </a:r>
            <a:r>
              <a:rPr lang="de-DE" baseline="0" dirty="0" err="1" smtClean="0"/>
              <a:t>platforms</a:t>
            </a:r>
            <a:r>
              <a:rPr lang="de-DE" baseline="0" dirty="0" smtClean="0"/>
              <a:t> (</a:t>
            </a:r>
            <a:r>
              <a:rPr lang="de-DE" baseline="0" dirty="0" err="1" smtClean="0"/>
              <a:t>and</a:t>
            </a:r>
            <a:r>
              <a:rPr lang="de-DE" baseline="0" dirty="0" smtClean="0"/>
              <a:t> </a:t>
            </a:r>
            <a:r>
              <a:rPr lang="de-DE" baseline="0" dirty="0" err="1" smtClean="0"/>
              <a:t>often</a:t>
            </a:r>
            <a:r>
              <a:rPr lang="de-DE" baseline="0" dirty="0" smtClean="0"/>
              <a:t> </a:t>
            </a:r>
            <a:r>
              <a:rPr lang="de-DE" baseline="0" dirty="0" err="1" smtClean="0"/>
              <a:t>crowdworkers</a:t>
            </a:r>
            <a:r>
              <a:rPr lang="de-DE" baseline="0" dirty="0" smtClean="0"/>
              <a:t> </a:t>
            </a:r>
            <a:r>
              <a:rPr lang="de-DE" baseline="0" dirty="0" err="1" smtClean="0"/>
              <a:t>themselves</a:t>
            </a:r>
            <a:r>
              <a:rPr lang="de-DE" baseline="0" dirty="0" smtClean="0"/>
              <a:t>) stress </a:t>
            </a:r>
            <a:r>
              <a:rPr lang="de-DE" baseline="0" dirty="0" err="1" smtClean="0"/>
              <a:t>the</a:t>
            </a:r>
            <a:r>
              <a:rPr lang="de-DE" baseline="0" dirty="0" smtClean="0"/>
              <a:t> </a:t>
            </a:r>
            <a:r>
              <a:rPr lang="de-DE" baseline="0" dirty="0" err="1" smtClean="0"/>
              <a:t>advantages</a:t>
            </a:r>
            <a:r>
              <a:rPr lang="de-DE" baseline="0" dirty="0" smtClean="0"/>
              <a:t> </a:t>
            </a:r>
            <a:r>
              <a:rPr lang="de-DE" baseline="0" dirty="0" err="1" smtClean="0"/>
              <a:t>of</a:t>
            </a:r>
            <a:r>
              <a:rPr lang="de-DE" baseline="0" dirty="0" smtClean="0"/>
              <a:t> </a:t>
            </a:r>
            <a:r>
              <a:rPr lang="de-DE" baseline="0" dirty="0" err="1" smtClean="0"/>
              <a:t>this</a:t>
            </a:r>
            <a:r>
              <a:rPr lang="de-DE" baseline="0" dirty="0" smtClean="0"/>
              <a:t> </a:t>
            </a:r>
            <a:r>
              <a:rPr lang="de-DE" baseline="0" dirty="0" err="1" smtClean="0"/>
              <a:t>way</a:t>
            </a:r>
            <a:r>
              <a:rPr lang="de-DE" baseline="0" dirty="0" smtClean="0"/>
              <a:t> </a:t>
            </a:r>
            <a:r>
              <a:rPr lang="de-DE" baseline="0" dirty="0" err="1" smtClean="0"/>
              <a:t>of</a:t>
            </a:r>
            <a:r>
              <a:rPr lang="de-DE" baseline="0" dirty="0" smtClean="0"/>
              <a:t> </a:t>
            </a:r>
            <a:r>
              <a:rPr lang="de-DE" baseline="0" dirty="0" err="1" smtClean="0"/>
              <a:t>working</a:t>
            </a:r>
            <a:r>
              <a:rPr lang="de-DE" baseline="0" dirty="0" smtClean="0"/>
              <a:t>:  High </a:t>
            </a:r>
            <a:r>
              <a:rPr lang="de-DE" baseline="0" dirty="0" err="1" smtClean="0"/>
              <a:t>autonomy</a:t>
            </a:r>
            <a:r>
              <a:rPr lang="de-DE" baseline="0" dirty="0" smtClean="0"/>
              <a:t> </a:t>
            </a:r>
            <a:r>
              <a:rPr lang="de-DE" baseline="0" dirty="0" err="1" smtClean="0"/>
              <a:t>as</a:t>
            </a:r>
            <a:r>
              <a:rPr lang="de-DE" baseline="0" dirty="0" smtClean="0"/>
              <a:t> </a:t>
            </a:r>
            <a:r>
              <a:rPr lang="de-DE" baseline="0" dirty="0" err="1" smtClean="0"/>
              <a:t>it</a:t>
            </a:r>
            <a:r>
              <a:rPr lang="de-DE" baseline="0" dirty="0" smtClean="0"/>
              <a:t> </a:t>
            </a:r>
            <a:r>
              <a:rPr lang="de-DE" baseline="0" dirty="0" err="1" smtClean="0"/>
              <a:t>regards</a:t>
            </a:r>
            <a:r>
              <a:rPr lang="de-DE" baseline="0" dirty="0" smtClean="0"/>
              <a:t> </a:t>
            </a:r>
            <a:r>
              <a:rPr lang="de-DE" baseline="0" dirty="0" err="1" smtClean="0"/>
              <a:t>the</a:t>
            </a:r>
            <a:r>
              <a:rPr lang="de-DE" baseline="0" dirty="0" smtClean="0"/>
              <a:t> </a:t>
            </a:r>
            <a:r>
              <a:rPr lang="de-DE" baseline="0" dirty="0" err="1" smtClean="0"/>
              <a:t>amount</a:t>
            </a:r>
            <a:r>
              <a:rPr lang="de-DE" baseline="0" dirty="0" smtClean="0"/>
              <a:t> </a:t>
            </a:r>
            <a:r>
              <a:rPr lang="de-DE" baseline="0" dirty="0" err="1" smtClean="0"/>
              <a:t>of</a:t>
            </a:r>
            <a:r>
              <a:rPr lang="de-DE" baseline="0" dirty="0" smtClean="0"/>
              <a:t> </a:t>
            </a:r>
            <a:r>
              <a:rPr lang="de-DE" baseline="0" dirty="0" err="1" smtClean="0"/>
              <a:t>work</a:t>
            </a:r>
            <a:r>
              <a:rPr lang="de-DE" baseline="0" dirty="0" smtClean="0"/>
              <a:t>, </a:t>
            </a:r>
            <a:r>
              <a:rPr lang="de-DE" baseline="0" dirty="0" err="1" smtClean="0"/>
              <a:t>the</a:t>
            </a:r>
            <a:r>
              <a:rPr lang="de-DE" baseline="0" dirty="0" smtClean="0"/>
              <a:t> </a:t>
            </a:r>
            <a:r>
              <a:rPr lang="de-DE" baseline="0" dirty="0" err="1" smtClean="0"/>
              <a:t>place</a:t>
            </a:r>
            <a:r>
              <a:rPr lang="de-DE" baseline="0" dirty="0" smtClean="0"/>
              <a:t> </a:t>
            </a:r>
            <a:r>
              <a:rPr lang="de-DE" baseline="0" dirty="0" err="1" smtClean="0"/>
              <a:t>to</a:t>
            </a:r>
            <a:r>
              <a:rPr lang="de-DE" baseline="0" dirty="0" smtClean="0"/>
              <a:t> </a:t>
            </a:r>
            <a:r>
              <a:rPr lang="de-DE" baseline="0" dirty="0" err="1" smtClean="0"/>
              <a:t>work</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way</a:t>
            </a:r>
            <a:r>
              <a:rPr lang="de-DE" baseline="0" dirty="0" smtClean="0"/>
              <a:t> </a:t>
            </a:r>
            <a:r>
              <a:rPr lang="de-DE" baseline="0" dirty="0" err="1" smtClean="0"/>
              <a:t>of</a:t>
            </a:r>
            <a:r>
              <a:rPr lang="de-DE" baseline="0" dirty="0" smtClean="0"/>
              <a:t> </a:t>
            </a:r>
            <a:r>
              <a:rPr lang="de-DE" baseline="0" dirty="0" err="1" smtClean="0"/>
              <a:t>working</a:t>
            </a:r>
            <a:r>
              <a:rPr lang="de-D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 I do not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get</a:t>
            </a:r>
            <a:r>
              <a:rPr lang="de-DE" baseline="0" dirty="0" smtClean="0"/>
              <a:t> </a:t>
            </a:r>
            <a:r>
              <a:rPr lang="de-DE" baseline="0" dirty="0" err="1" smtClean="0"/>
              <a:t>into</a:t>
            </a:r>
            <a:r>
              <a:rPr lang="de-DE" baseline="0" dirty="0" smtClean="0"/>
              <a:t> </a:t>
            </a:r>
            <a:r>
              <a:rPr lang="de-DE" baseline="0" dirty="0" err="1" smtClean="0"/>
              <a:t>the</a:t>
            </a:r>
            <a:r>
              <a:rPr lang="de-DE" baseline="0" dirty="0" smtClean="0"/>
              <a:t> </a:t>
            </a:r>
            <a:r>
              <a:rPr lang="de-DE" baseline="0" dirty="0" err="1" smtClean="0"/>
              <a:t>discussion</a:t>
            </a:r>
            <a:r>
              <a:rPr lang="de-DE" baseline="0" dirty="0" smtClean="0"/>
              <a:t> </a:t>
            </a:r>
            <a:r>
              <a:rPr lang="de-DE" baseline="0" dirty="0" err="1" smtClean="0"/>
              <a:t>now</a:t>
            </a:r>
            <a:r>
              <a:rPr lang="de-DE" baseline="0" dirty="0" smtClean="0"/>
              <a:t> </a:t>
            </a:r>
            <a:r>
              <a:rPr lang="de-DE" baseline="0" dirty="0" err="1" smtClean="0"/>
              <a:t>that</a:t>
            </a:r>
            <a:r>
              <a:rPr lang="de-DE" baseline="0" dirty="0" smtClean="0"/>
              <a:t> </a:t>
            </a:r>
            <a:r>
              <a:rPr lang="de-DE" baseline="0" dirty="0" err="1" smtClean="0"/>
              <a:t>this</a:t>
            </a:r>
            <a:r>
              <a:rPr lang="de-DE" baseline="0" dirty="0" smtClean="0"/>
              <a:t> </a:t>
            </a:r>
            <a:r>
              <a:rPr lang="de-DE" baseline="0" dirty="0" err="1" smtClean="0"/>
              <a:t>is</a:t>
            </a:r>
            <a:r>
              <a:rPr lang="de-DE" baseline="0" dirty="0" smtClean="0"/>
              <a:t> </a:t>
            </a:r>
            <a:r>
              <a:rPr lang="de-DE" baseline="0" dirty="0" err="1" smtClean="0"/>
              <a:t>often</a:t>
            </a:r>
            <a:r>
              <a:rPr lang="de-DE" baseline="0" dirty="0" smtClean="0"/>
              <a:t> an </a:t>
            </a:r>
            <a:r>
              <a:rPr lang="de-DE" baseline="0" dirty="0" err="1" smtClean="0"/>
              <a:t>illusion</a:t>
            </a:r>
            <a:r>
              <a:rPr lang="de-DE" baseline="0" dirty="0" smtClean="0"/>
              <a:t> </a:t>
            </a:r>
            <a:r>
              <a:rPr lang="de-DE" baseline="0" dirty="0" err="1" smtClean="0"/>
              <a:t>and</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massively</a:t>
            </a:r>
            <a:r>
              <a:rPr lang="de-DE" baseline="0" dirty="0" smtClean="0"/>
              <a:t> </a:t>
            </a:r>
            <a:r>
              <a:rPr lang="de-DE" baseline="0" dirty="0" err="1" smtClean="0"/>
              <a:t>shifts</a:t>
            </a:r>
            <a:r>
              <a:rPr lang="de-DE" baseline="0" dirty="0" smtClean="0"/>
              <a:t> </a:t>
            </a:r>
            <a:r>
              <a:rPr lang="de-DE" baseline="0" dirty="0" err="1" smtClean="0"/>
              <a:t>risks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borne</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employer</a:t>
            </a:r>
            <a:r>
              <a:rPr lang="de-DE" baseline="0" dirty="0" smtClean="0"/>
              <a:t> in a „</a:t>
            </a:r>
            <a:r>
              <a:rPr lang="de-DE" baseline="0" dirty="0" err="1" smtClean="0"/>
              <a:t>regular</a:t>
            </a:r>
            <a:r>
              <a:rPr lang="de-DE" baseline="0" dirty="0" smtClean="0"/>
              <a:t>“ </a:t>
            </a:r>
            <a:r>
              <a:rPr lang="de-DE" baseline="0" dirty="0" err="1" smtClean="0"/>
              <a:t>employment</a:t>
            </a:r>
            <a:r>
              <a:rPr lang="de-DE" baseline="0" dirty="0" smtClean="0"/>
              <a:t> </a:t>
            </a:r>
            <a:r>
              <a:rPr lang="de-DE" baseline="0" dirty="0" err="1" smtClean="0"/>
              <a:t>relationship</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worker</a:t>
            </a:r>
            <a:r>
              <a:rPr lang="de-DE" baseline="0" dirty="0" smtClean="0"/>
              <a:t>. Not </a:t>
            </a:r>
            <a:r>
              <a:rPr lang="de-DE" baseline="0" dirty="0" err="1" smtClean="0"/>
              <a:t>to</a:t>
            </a:r>
            <a:r>
              <a:rPr lang="de-DE" baseline="0" dirty="0" smtClean="0"/>
              <a:t> </a:t>
            </a:r>
            <a:r>
              <a:rPr lang="de-DE" baseline="0" dirty="0" err="1" smtClean="0"/>
              <a:t>mention</a:t>
            </a:r>
            <a:r>
              <a:rPr lang="de-DE" baseline="0" dirty="0" smtClean="0"/>
              <a:t> </a:t>
            </a:r>
            <a:r>
              <a:rPr lang="de-DE" baseline="0" dirty="0" err="1" smtClean="0"/>
              <a:t>the</a:t>
            </a:r>
            <a:r>
              <a:rPr lang="de-DE" baseline="0" dirty="0" smtClean="0"/>
              <a:t> </a:t>
            </a:r>
            <a:r>
              <a:rPr lang="de-DE" baseline="0" dirty="0" err="1" smtClean="0"/>
              <a:t>alienation</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work</a:t>
            </a:r>
            <a:r>
              <a:rPr lang="de-DE" baseline="0" dirty="0" smtClean="0"/>
              <a:t> </a:t>
            </a:r>
            <a:r>
              <a:rPr lang="de-DE" baseline="0" dirty="0" err="1" smtClean="0"/>
              <a:t>process</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co-workers</a:t>
            </a:r>
            <a:r>
              <a:rPr lang="de-DE" baseline="0" dirty="0" smtClean="0"/>
              <a:t>.</a:t>
            </a:r>
          </a:p>
          <a:p>
            <a:endParaRPr lang="de-AT" dirty="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1</a:t>
            </a:fld>
            <a:endParaRPr lang="en-US"/>
          </a:p>
        </p:txBody>
      </p:sp>
    </p:spTree>
    <p:extLst>
      <p:ext uri="{BB962C8B-B14F-4D97-AF65-F5344CB8AC3E}">
        <p14:creationId xmlns:p14="http://schemas.microsoft.com/office/powerpoint/2010/main" val="336031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23</a:t>
            </a:fld>
            <a:endParaRPr lang="en-US"/>
          </a:p>
        </p:txBody>
      </p:sp>
    </p:spTree>
    <p:extLst>
      <p:ext uri="{BB962C8B-B14F-4D97-AF65-F5344CB8AC3E}">
        <p14:creationId xmlns:p14="http://schemas.microsoft.com/office/powerpoint/2010/main" val="126213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First</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take</a:t>
            </a:r>
            <a:r>
              <a:rPr lang="de-DE" baseline="0" dirty="0" smtClean="0"/>
              <a:t> a </a:t>
            </a:r>
            <a:r>
              <a:rPr lang="de-DE" baseline="0" dirty="0" err="1" smtClean="0"/>
              <a:t>look</a:t>
            </a:r>
            <a:r>
              <a:rPr lang="de-DE" baseline="0" dirty="0" smtClean="0"/>
              <a:t> at </a:t>
            </a:r>
            <a:r>
              <a:rPr lang="de-DE" baseline="0" dirty="0" err="1" smtClean="0"/>
              <a:t>the</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p>
          <a:p>
            <a:endParaRPr lang="de-DE" baseline="0" dirty="0" smtClean="0"/>
          </a:p>
          <a:p>
            <a:pPr marL="171450" indent="-171450">
              <a:buFont typeface="Arial" panose="020B0604020202020204" pitchFamily="34" charset="0"/>
              <a:buChar char="•"/>
            </a:pPr>
            <a:r>
              <a:rPr lang="de-DE" baseline="0" dirty="0" smtClean="0"/>
              <a:t>The </a:t>
            </a:r>
            <a:r>
              <a:rPr lang="de-DE" baseline="0" dirty="0" err="1" smtClean="0"/>
              <a:t>question</a:t>
            </a:r>
            <a:r>
              <a:rPr lang="de-DE" baseline="0" dirty="0" smtClean="0"/>
              <a:t> </a:t>
            </a:r>
            <a:r>
              <a:rPr lang="de-DE" baseline="0" dirty="0" err="1" smtClean="0"/>
              <a:t>is</a:t>
            </a:r>
            <a:r>
              <a:rPr lang="de-DE" baseline="0" dirty="0" smtClean="0"/>
              <a:t> </a:t>
            </a:r>
            <a:r>
              <a:rPr lang="de-DE" baseline="0" dirty="0" err="1" smtClean="0"/>
              <a:t>what</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obligations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Does</a:t>
            </a:r>
            <a:r>
              <a:rPr lang="de-DE" baseline="0" dirty="0" smtClean="0"/>
              <a:t> </a:t>
            </a:r>
            <a:r>
              <a:rPr lang="de-DE" baseline="0" dirty="0" err="1" smtClean="0"/>
              <a:t>it</a:t>
            </a:r>
            <a:r>
              <a:rPr lang="de-DE" baseline="0" dirty="0" smtClean="0"/>
              <a:t> </a:t>
            </a:r>
            <a:r>
              <a:rPr lang="de-DE" baseline="0" dirty="0" err="1" smtClean="0"/>
              <a:t>only</a:t>
            </a:r>
            <a:r>
              <a:rPr lang="de-DE" baseline="0" dirty="0" smtClean="0"/>
              <a:t> </a:t>
            </a:r>
            <a:r>
              <a:rPr lang="de-DE" baseline="0" dirty="0" err="1" smtClean="0"/>
              <a:t>provide</a:t>
            </a:r>
            <a:r>
              <a:rPr lang="de-DE" baseline="0" dirty="0" smtClean="0"/>
              <a:t> </a:t>
            </a:r>
            <a:r>
              <a:rPr lang="de-DE" baseline="0" dirty="0" err="1" smtClean="0"/>
              <a:t>the</a:t>
            </a:r>
            <a:r>
              <a:rPr lang="de-DE" baseline="0" dirty="0" smtClean="0"/>
              <a:t> </a:t>
            </a:r>
            <a:r>
              <a:rPr lang="de-DE" baseline="0" dirty="0" err="1" smtClean="0"/>
              <a:t>virtual</a:t>
            </a:r>
            <a:r>
              <a:rPr lang="de-DE" baseline="0" dirty="0" smtClean="0"/>
              <a:t> </a:t>
            </a:r>
            <a:r>
              <a:rPr lang="de-DE" baseline="0" dirty="0" err="1" smtClean="0"/>
              <a:t>infrastructure</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crowd</a:t>
            </a:r>
            <a:r>
              <a:rPr lang="de-DE" baseline="0" dirty="0" smtClean="0"/>
              <a:t>? </a:t>
            </a:r>
            <a:r>
              <a:rPr lang="de-DE" baseline="0" dirty="0" err="1" smtClean="0"/>
              <a:t>Does</a:t>
            </a:r>
            <a:r>
              <a:rPr lang="de-DE" baseline="0" dirty="0" smtClean="0"/>
              <a:t> </a:t>
            </a:r>
            <a:r>
              <a:rPr lang="de-DE" baseline="0" dirty="0" err="1" smtClean="0"/>
              <a:t>it</a:t>
            </a:r>
            <a:r>
              <a:rPr lang="de-DE" baseline="0" dirty="0" smtClean="0"/>
              <a:t> </a:t>
            </a:r>
            <a:r>
              <a:rPr lang="de-DE" baseline="0" dirty="0" err="1" smtClean="0"/>
              <a:t>act</a:t>
            </a:r>
            <a:r>
              <a:rPr lang="de-DE" baseline="0" dirty="0" smtClean="0"/>
              <a:t> just </a:t>
            </a:r>
            <a:r>
              <a:rPr lang="de-DE" baseline="0" dirty="0" err="1" smtClean="0"/>
              <a:t>as</a:t>
            </a:r>
            <a:r>
              <a:rPr lang="de-DE" baseline="0" dirty="0" smtClean="0"/>
              <a:t> an </a:t>
            </a:r>
            <a:r>
              <a:rPr lang="de-DE" baseline="0" dirty="0" err="1" smtClean="0"/>
              <a:t>agent</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outsourcer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contract</a:t>
            </a:r>
            <a:r>
              <a:rPr lang="de-DE" baseline="0" dirty="0" smtClean="0"/>
              <a:t> </a:t>
            </a:r>
            <a:r>
              <a:rPr lang="de-DE" baseline="0" dirty="0" err="1" smtClean="0"/>
              <a:t>to</a:t>
            </a:r>
            <a:r>
              <a:rPr lang="de-DE" baseline="0" dirty="0" smtClean="0"/>
              <a:t> </a:t>
            </a:r>
            <a:r>
              <a:rPr lang="de-DE" baseline="0" dirty="0" err="1" smtClean="0"/>
              <a:t>actually</a:t>
            </a:r>
            <a:r>
              <a:rPr lang="de-DE" baseline="0" dirty="0" smtClean="0"/>
              <a:t> </a:t>
            </a:r>
            <a:r>
              <a:rPr lang="de-DE" baseline="0" dirty="0" err="1" smtClean="0"/>
              <a:t>complete</a:t>
            </a:r>
            <a:r>
              <a:rPr lang="de-DE" baseline="0" dirty="0" smtClean="0"/>
              <a:t> a </a:t>
            </a:r>
            <a:r>
              <a:rPr lang="de-DE" baseline="0" dirty="0" err="1" smtClean="0"/>
              <a:t>task</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pay</a:t>
            </a:r>
            <a:r>
              <a:rPr lang="de-DE" baseline="0" dirty="0" smtClean="0"/>
              <a:t> </a:t>
            </a:r>
            <a:r>
              <a:rPr lang="de-DE" baseline="0" dirty="0" err="1" smtClean="0"/>
              <a:t>for</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concluded</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On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hand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may</a:t>
            </a:r>
            <a:r>
              <a:rPr lang="de-DE" baseline="0" dirty="0" smtClean="0"/>
              <a:t> also </a:t>
            </a:r>
            <a:r>
              <a:rPr lang="de-DE" baseline="0" dirty="0" err="1" smtClean="0"/>
              <a:t>undertake</a:t>
            </a:r>
            <a:r>
              <a:rPr lang="de-DE" baseline="0" dirty="0" smtClean="0"/>
              <a:t> </a:t>
            </a:r>
            <a:r>
              <a:rPr lang="de-DE" baseline="0" dirty="0" err="1" smtClean="0"/>
              <a:t>to</a:t>
            </a:r>
            <a:r>
              <a:rPr lang="de-DE" baseline="0" dirty="0" smtClean="0"/>
              <a:t> </a:t>
            </a:r>
            <a:r>
              <a:rPr lang="de-DE" baseline="0" dirty="0" err="1" smtClean="0"/>
              <a:t>deliver</a:t>
            </a:r>
            <a:r>
              <a:rPr lang="de-DE" baseline="0" dirty="0" smtClean="0"/>
              <a:t> </a:t>
            </a:r>
            <a:r>
              <a:rPr lang="de-DE" baseline="0" dirty="0" err="1" smtClean="0"/>
              <a:t>the</a:t>
            </a:r>
            <a:r>
              <a:rPr lang="de-DE" baseline="0" dirty="0" smtClean="0"/>
              <a:t> </a:t>
            </a:r>
            <a:r>
              <a:rPr lang="de-DE" baseline="0" dirty="0" err="1" smtClean="0"/>
              <a:t>task</a:t>
            </a:r>
            <a:r>
              <a:rPr lang="de-DE" baseline="0" dirty="0" smtClean="0"/>
              <a:t> </a:t>
            </a:r>
            <a:r>
              <a:rPr lang="de-DE" baseline="0" dirty="0" err="1" smtClean="0"/>
              <a:t>itself</a:t>
            </a:r>
            <a:r>
              <a:rPr lang="de-DE" baseline="0" dirty="0" smtClean="0"/>
              <a:t> </a:t>
            </a:r>
            <a:r>
              <a:rPr lang="de-DE" baseline="0" dirty="0" err="1" smtClean="0"/>
              <a:t>and</a:t>
            </a:r>
            <a:r>
              <a:rPr lang="de-DE" baseline="0" dirty="0" smtClean="0"/>
              <a:t> </a:t>
            </a:r>
            <a:r>
              <a:rPr lang="de-DE" baseline="0" dirty="0" err="1" smtClean="0"/>
              <a:t>then</a:t>
            </a:r>
            <a:r>
              <a:rPr lang="de-DE" baseline="0" dirty="0" smtClean="0"/>
              <a:t> sub-</a:t>
            </a:r>
            <a:r>
              <a:rPr lang="de-DE" baseline="0" dirty="0" err="1" smtClean="0"/>
              <a:t>contract</a:t>
            </a:r>
            <a:r>
              <a:rPr lang="de-DE" baseline="0" dirty="0" smtClean="0"/>
              <a:t> </a:t>
            </a:r>
            <a:r>
              <a:rPr lang="de-DE" baseline="0" dirty="0" err="1" smtClean="0"/>
              <a:t>the</a:t>
            </a:r>
            <a:r>
              <a:rPr lang="de-DE" baseline="0" dirty="0" smtClean="0"/>
              <a:t> </a:t>
            </a:r>
            <a:r>
              <a:rPr lang="de-DE" baseline="0" dirty="0" err="1" smtClean="0"/>
              <a:t>fullfillment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tasks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In </a:t>
            </a:r>
            <a:r>
              <a:rPr lang="de-DE" baseline="0" dirty="0" err="1" smtClean="0"/>
              <a:t>this</a:t>
            </a:r>
            <a:r>
              <a:rPr lang="de-DE" baseline="0" dirty="0" smtClean="0"/>
              <a:t> </a:t>
            </a:r>
            <a:r>
              <a:rPr lang="de-DE" baseline="0" dirty="0" err="1" smtClean="0"/>
              <a:t>case</a:t>
            </a:r>
            <a:r>
              <a:rPr lang="de-DE" baseline="0" dirty="0" smtClean="0"/>
              <a:t> </a:t>
            </a:r>
            <a:r>
              <a:rPr lang="de-DE" baseline="0" dirty="0" err="1" smtClean="0"/>
              <a:t>no</a:t>
            </a:r>
            <a:r>
              <a:rPr lang="de-DE" baseline="0" dirty="0" smtClean="0"/>
              <a:t> </a:t>
            </a:r>
            <a:r>
              <a:rPr lang="de-DE" baseline="0" dirty="0" err="1" smtClean="0"/>
              <a:t>direct</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exists</a:t>
            </a:r>
            <a:r>
              <a:rPr lang="de-DE" baseline="0" dirty="0" smtClean="0"/>
              <a:t>.</a:t>
            </a:r>
          </a:p>
          <a:p>
            <a:endParaRPr lang="de-DE" baseline="0" dirty="0" smtClean="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13</a:t>
            </a:fld>
            <a:endParaRPr lang="en-US"/>
          </a:p>
        </p:txBody>
      </p:sp>
    </p:spTree>
    <p:extLst>
      <p:ext uri="{BB962C8B-B14F-4D97-AF65-F5344CB8AC3E}">
        <p14:creationId xmlns:p14="http://schemas.microsoft.com/office/powerpoint/2010/main" val="349641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kern="1200" dirty="0" err="1" smtClean="0">
                <a:solidFill>
                  <a:schemeClr val="tx1"/>
                </a:solidFill>
                <a:latin typeface="Arial" charset="0"/>
                <a:ea typeface="+mn-ea"/>
                <a:cs typeface="Arial" charset="0"/>
              </a:rPr>
              <a:t>n</a:t>
            </a:r>
            <a:r>
              <a:rPr lang="de-DE" sz="1200" b="1" kern="1200" dirty="0" smtClean="0">
                <a:solidFill>
                  <a:schemeClr val="tx1"/>
                </a:solidFill>
                <a:latin typeface="Arial" charset="0"/>
                <a:ea typeface="+mn-ea"/>
                <a:cs typeface="Arial" charset="0"/>
              </a:rPr>
              <a:t> </a:t>
            </a:r>
            <a:r>
              <a:rPr lang="de-DE" sz="1200" b="1" kern="1200" dirty="0" err="1" smtClean="0">
                <a:solidFill>
                  <a:schemeClr val="tx1"/>
                </a:solidFill>
                <a:latin typeface="Arial" charset="0"/>
                <a:ea typeface="+mn-ea"/>
                <a:cs typeface="Arial" charset="0"/>
              </a:rPr>
              <a:t>the</a:t>
            </a:r>
            <a:r>
              <a:rPr lang="de-DE" sz="1200" b="1" kern="1200" dirty="0" smtClean="0">
                <a:solidFill>
                  <a:schemeClr val="tx1"/>
                </a:solidFill>
                <a:latin typeface="Arial" charset="0"/>
                <a:ea typeface="+mn-ea"/>
                <a:cs typeface="Arial" charset="0"/>
              </a:rPr>
              <a:t> </a:t>
            </a:r>
            <a:r>
              <a:rPr lang="de-DE" sz="1200" b="1" kern="1200" dirty="0" err="1" smtClean="0">
                <a:solidFill>
                  <a:schemeClr val="tx1"/>
                </a:solidFill>
                <a:latin typeface="Arial" charset="0"/>
                <a:ea typeface="+mn-ea"/>
                <a:cs typeface="Arial" charset="0"/>
              </a:rPr>
              <a:t>late</a:t>
            </a:r>
            <a:r>
              <a:rPr lang="de-DE" sz="1200" b="1" kern="1200" dirty="0" smtClean="0">
                <a:solidFill>
                  <a:schemeClr val="tx1"/>
                </a:solidFill>
                <a:latin typeface="Arial" charset="0"/>
                <a:ea typeface="+mn-ea"/>
                <a:cs typeface="Arial" charset="0"/>
              </a:rPr>
              <a:t> 1760s,</a:t>
            </a:r>
            <a:r>
              <a:rPr lang="de-DE" sz="1200" b="0" kern="1200" dirty="0" smtClean="0">
                <a:solidFill>
                  <a:schemeClr val="tx1"/>
                </a:solidFill>
                <a:latin typeface="Arial" charset="0"/>
                <a:ea typeface="+mn-ea"/>
                <a:cs typeface="Arial" charset="0"/>
              </a:rPr>
              <a:t> a </a:t>
            </a:r>
            <a:r>
              <a:rPr lang="de-DE" sz="1200" b="0" kern="1200" dirty="0" err="1" smtClean="0">
                <a:solidFill>
                  <a:schemeClr val="tx1"/>
                </a:solidFill>
                <a:latin typeface="Arial" charset="0"/>
                <a:ea typeface="+mn-ea"/>
                <a:cs typeface="Arial" charset="0"/>
              </a:rPr>
              <a:t>Hungarian</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nobleman</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named</a:t>
            </a:r>
            <a:r>
              <a:rPr lang="de-DE" sz="1200" b="0" kern="1200" dirty="0" smtClean="0">
                <a:solidFill>
                  <a:schemeClr val="tx1"/>
                </a:solidFill>
                <a:latin typeface="Arial" charset="0"/>
                <a:ea typeface="+mn-ea"/>
                <a:cs typeface="Arial" charset="0"/>
              </a:rPr>
              <a:t> Wolfgang von </a:t>
            </a:r>
            <a:r>
              <a:rPr lang="de-DE" sz="1200" b="0" kern="1200" dirty="0" err="1" smtClean="0">
                <a:solidFill>
                  <a:schemeClr val="tx1"/>
                </a:solidFill>
                <a:latin typeface="Arial" charset="0"/>
                <a:ea typeface="+mn-ea"/>
                <a:cs typeface="Arial" charset="0"/>
              </a:rPr>
              <a:t>Kempelen</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built</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the</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first</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machine</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capable</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of</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beating</a:t>
            </a:r>
            <a:r>
              <a:rPr lang="de-DE" sz="1200" b="0" kern="1200" dirty="0" smtClean="0">
                <a:solidFill>
                  <a:schemeClr val="tx1"/>
                </a:solidFill>
                <a:latin typeface="Arial" charset="0"/>
                <a:ea typeface="+mn-ea"/>
                <a:cs typeface="Arial" charset="0"/>
              </a:rPr>
              <a:t> a human </a:t>
            </a:r>
            <a:r>
              <a:rPr lang="de-DE" sz="1200" b="0" kern="1200" dirty="0" err="1" smtClean="0">
                <a:solidFill>
                  <a:schemeClr val="tx1"/>
                </a:solidFill>
                <a:latin typeface="Arial" charset="0"/>
                <a:ea typeface="+mn-ea"/>
                <a:cs typeface="Arial" charset="0"/>
              </a:rPr>
              <a:t>at</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chess</a:t>
            </a:r>
            <a:r>
              <a:rPr lang="de-DE" sz="1200" b="0" kern="1200" dirty="0" smtClean="0">
                <a:solidFill>
                  <a:schemeClr val="tx1"/>
                </a:solidFill>
                <a:latin typeface="Arial" charset="0"/>
                <a:ea typeface="+mn-ea"/>
                <a:cs typeface="Arial" charset="0"/>
              </a:rPr>
              <a:t>. </a:t>
            </a:r>
            <a:r>
              <a:rPr lang="de-DE" sz="1200" b="0" kern="1200" dirty="0" err="1" smtClean="0">
                <a:solidFill>
                  <a:schemeClr val="tx1"/>
                </a:solidFill>
                <a:latin typeface="Arial" charset="0"/>
                <a:ea typeface="+mn-ea"/>
                <a:cs typeface="Arial" charset="0"/>
              </a:rPr>
              <a:t>C</a:t>
            </a:r>
            <a:r>
              <a:rPr lang="de-DE" sz="1200" kern="1200" dirty="0" err="1" smtClean="0">
                <a:solidFill>
                  <a:schemeClr val="tx1"/>
                </a:solidFill>
                <a:latin typeface="Arial" charset="0"/>
                <a:ea typeface="+mn-ea"/>
                <a:cs typeface="Arial" charset="0"/>
              </a:rPr>
              <a:t>alled</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the</a:t>
            </a:r>
            <a:r>
              <a:rPr lang="de-DE" sz="1200" kern="1200" dirty="0" smtClean="0">
                <a:solidFill>
                  <a:schemeClr val="tx1"/>
                </a:solidFill>
                <a:latin typeface="Arial" charset="0"/>
                <a:ea typeface="+mn-ea"/>
                <a:cs typeface="Arial" charset="0"/>
              </a:rPr>
              <a:t> Turk, von </a:t>
            </a:r>
            <a:r>
              <a:rPr lang="de-DE" sz="1200" kern="1200" dirty="0" err="1" smtClean="0">
                <a:solidFill>
                  <a:schemeClr val="tx1"/>
                </a:solidFill>
                <a:latin typeface="Arial" charset="0"/>
                <a:ea typeface="+mn-ea"/>
                <a:cs typeface="Arial" charset="0"/>
              </a:rPr>
              <a:t>Kempelen’s</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automaton</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consisted</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of</a:t>
            </a:r>
            <a:r>
              <a:rPr lang="de-DE" sz="1200" kern="1200" dirty="0" smtClean="0">
                <a:solidFill>
                  <a:schemeClr val="tx1"/>
                </a:solidFill>
                <a:latin typeface="Arial" charset="0"/>
                <a:ea typeface="+mn-ea"/>
                <a:cs typeface="Arial" charset="0"/>
              </a:rPr>
              <a:t> a </a:t>
            </a:r>
            <a:r>
              <a:rPr lang="de-DE" sz="1200" kern="1200" dirty="0" err="1" smtClean="0">
                <a:solidFill>
                  <a:schemeClr val="tx1"/>
                </a:solidFill>
                <a:latin typeface="Arial" charset="0"/>
                <a:ea typeface="+mn-ea"/>
                <a:cs typeface="Arial" charset="0"/>
              </a:rPr>
              <a:t>small</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wooden</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cabinet</a:t>
            </a:r>
            <a:r>
              <a:rPr lang="de-DE" sz="1200" kern="1200" dirty="0" smtClean="0">
                <a:solidFill>
                  <a:schemeClr val="tx1"/>
                </a:solidFill>
                <a:latin typeface="Arial" charset="0"/>
                <a:ea typeface="+mn-ea"/>
                <a:cs typeface="Arial" charset="0"/>
              </a:rPr>
              <a:t>, a </a:t>
            </a:r>
            <a:r>
              <a:rPr lang="de-DE" sz="1200" kern="1200" dirty="0" err="1" smtClean="0">
                <a:solidFill>
                  <a:schemeClr val="tx1"/>
                </a:solidFill>
                <a:latin typeface="Arial" charset="0"/>
                <a:ea typeface="+mn-ea"/>
                <a:cs typeface="Arial" charset="0"/>
              </a:rPr>
              <a:t>chessboard</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and</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the</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torso</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of</a:t>
            </a:r>
            <a:r>
              <a:rPr lang="de-DE" sz="1200" kern="1200" dirty="0" smtClean="0">
                <a:solidFill>
                  <a:schemeClr val="tx1"/>
                </a:solidFill>
                <a:latin typeface="Arial" charset="0"/>
                <a:ea typeface="+mn-ea"/>
                <a:cs typeface="Arial" charset="0"/>
              </a:rPr>
              <a:t> a </a:t>
            </a:r>
            <a:r>
              <a:rPr lang="de-DE" sz="1200" kern="1200" dirty="0" err="1" smtClean="0">
                <a:solidFill>
                  <a:schemeClr val="tx1"/>
                </a:solidFill>
                <a:latin typeface="Arial" charset="0"/>
                <a:ea typeface="+mn-ea"/>
                <a:cs typeface="Arial" charset="0"/>
              </a:rPr>
              <a:t>turbaned</a:t>
            </a:r>
            <a:r>
              <a:rPr lang="de-DE" sz="1200" kern="1200" dirty="0" smtClean="0">
                <a:solidFill>
                  <a:schemeClr val="tx1"/>
                </a:solidFill>
                <a:latin typeface="Arial" charset="0"/>
                <a:ea typeface="+mn-ea"/>
                <a:cs typeface="Arial" charset="0"/>
              </a:rPr>
              <a:t> </a:t>
            </a:r>
            <a:r>
              <a:rPr lang="de-DE" sz="1200" kern="1200" dirty="0" err="1" smtClean="0">
                <a:solidFill>
                  <a:schemeClr val="tx1"/>
                </a:solidFill>
                <a:latin typeface="Arial" charset="0"/>
                <a:ea typeface="+mn-ea"/>
                <a:cs typeface="Arial" charset="0"/>
              </a:rPr>
              <a:t>mannequin</a:t>
            </a:r>
            <a:r>
              <a:rPr lang="de-DE" sz="1200" kern="1200" dirty="0" smtClean="0">
                <a:solidFill>
                  <a:schemeClr val="tx1"/>
                </a:solidFill>
                <a:latin typeface="Arial" charset="0"/>
                <a:ea typeface="+mn-ea"/>
                <a:cs typeface="Arial" charset="0"/>
              </a:rPr>
              <a:t>. Not </a:t>
            </a:r>
            <a:r>
              <a:rPr lang="de-DE" sz="1200" kern="1200" dirty="0" err="1" smtClean="0">
                <a:solidFill>
                  <a:schemeClr val="tx1"/>
                </a:solidFill>
                <a:latin typeface="Arial" charset="0"/>
                <a:ea typeface="+mn-ea"/>
                <a:cs typeface="Arial" charset="0"/>
              </a:rPr>
              <a:t>very</a:t>
            </a:r>
            <a:r>
              <a:rPr lang="de-DE" sz="1200" kern="1200" baseline="0" dirty="0" smtClean="0">
                <a:solidFill>
                  <a:schemeClr val="tx1"/>
                </a:solidFill>
                <a:latin typeface="Arial" charset="0"/>
                <a:ea typeface="+mn-ea"/>
                <a:cs typeface="Arial" charset="0"/>
              </a:rPr>
              <a:t> </a:t>
            </a:r>
            <a:r>
              <a:rPr lang="de-DE" sz="1200" kern="1200" baseline="0" dirty="0" err="1" smtClean="0">
                <a:solidFill>
                  <a:schemeClr val="tx1"/>
                </a:solidFill>
                <a:latin typeface="Arial" charset="0"/>
                <a:ea typeface="+mn-ea"/>
                <a:cs typeface="Arial" charset="0"/>
              </a:rPr>
              <a:t>politically</a:t>
            </a:r>
            <a:r>
              <a:rPr lang="de-DE" sz="1200" kern="1200" baseline="0" dirty="0" smtClean="0">
                <a:solidFill>
                  <a:schemeClr val="tx1"/>
                </a:solidFill>
                <a:latin typeface="Arial" charset="0"/>
                <a:ea typeface="+mn-ea"/>
                <a:cs typeface="Arial" charset="0"/>
              </a:rPr>
              <a:t> </a:t>
            </a:r>
            <a:r>
              <a:rPr lang="de-DE" sz="1200" kern="1200" baseline="0" dirty="0" err="1" smtClean="0">
                <a:solidFill>
                  <a:schemeClr val="tx1"/>
                </a:solidFill>
                <a:latin typeface="Arial" charset="0"/>
                <a:ea typeface="+mn-ea"/>
                <a:cs typeface="Arial" charset="0"/>
              </a:rPr>
              <a:t>correct</a:t>
            </a:r>
            <a:r>
              <a:rPr lang="de-DE" sz="1200" kern="1200" baseline="0" dirty="0" smtClean="0">
                <a:solidFill>
                  <a:schemeClr val="tx1"/>
                </a:solidFill>
                <a:latin typeface="Arial" charset="0"/>
                <a:ea typeface="+mn-ea"/>
                <a:cs typeface="Arial" charset="0"/>
              </a:rPr>
              <a:t> </a:t>
            </a:r>
            <a:r>
              <a:rPr lang="de-DE" sz="1200" kern="1200" baseline="0" dirty="0" err="1" smtClean="0">
                <a:solidFill>
                  <a:schemeClr val="tx1"/>
                </a:solidFill>
                <a:latin typeface="Arial" charset="0"/>
                <a:ea typeface="+mn-ea"/>
                <a:cs typeface="Arial" charset="0"/>
              </a:rPr>
              <a:t>drawing</a:t>
            </a:r>
            <a:r>
              <a:rPr lang="de-DE" sz="1200" kern="1200" baseline="0" dirty="0" smtClean="0">
                <a:solidFill>
                  <a:schemeClr val="tx1"/>
                </a:solidFill>
                <a:latin typeface="Arial" charset="0"/>
                <a:ea typeface="+mn-ea"/>
                <a:cs typeface="Arial" charset="0"/>
              </a:rPr>
              <a:t> on </a:t>
            </a:r>
            <a:r>
              <a:rPr lang="de-DE" sz="1200" kern="1200" baseline="0" dirty="0" err="1" smtClean="0">
                <a:solidFill>
                  <a:schemeClr val="tx1"/>
                </a:solidFill>
                <a:latin typeface="Arial" charset="0"/>
                <a:ea typeface="+mn-ea"/>
                <a:cs typeface="Arial" charset="0"/>
              </a:rPr>
              <a:t>exotism</a:t>
            </a:r>
            <a:r>
              <a:rPr lang="de-DE" sz="1200" kern="1200" baseline="0" dirty="0" smtClean="0">
                <a:solidFill>
                  <a:schemeClr val="tx1"/>
                </a:solidFill>
                <a:latin typeface="Arial" charset="0"/>
                <a:ea typeface="+mn-ea"/>
                <a:cs typeface="Arial" charset="0"/>
              </a:rPr>
              <a:t> ...</a:t>
            </a:r>
            <a:endParaRPr lang="de-DE" dirty="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14</a:t>
            </a:fld>
            <a:endParaRPr lang="en-US"/>
          </a:p>
        </p:txBody>
      </p:sp>
    </p:spTree>
    <p:extLst>
      <p:ext uri="{BB962C8B-B14F-4D97-AF65-F5344CB8AC3E}">
        <p14:creationId xmlns:p14="http://schemas.microsoft.com/office/powerpoint/2010/main" val="300358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In </a:t>
            </a:r>
            <a:r>
              <a:rPr lang="de-DE" baseline="0" dirty="0" err="1" smtClean="0"/>
              <a:t>the</a:t>
            </a:r>
            <a:r>
              <a:rPr lang="de-DE" baseline="0" dirty="0" smtClean="0"/>
              <a:t> </a:t>
            </a:r>
            <a:r>
              <a:rPr lang="de-DE" baseline="0" dirty="0" err="1" smtClean="0"/>
              <a:t>second</a:t>
            </a:r>
            <a:r>
              <a:rPr lang="de-DE" baseline="0" dirty="0" smtClean="0"/>
              <a:t> half </a:t>
            </a:r>
            <a:r>
              <a:rPr lang="de-DE" baseline="0" dirty="0" err="1" smtClean="0"/>
              <a:t>of</a:t>
            </a:r>
            <a:r>
              <a:rPr lang="de-DE" baseline="0" dirty="0" smtClean="0"/>
              <a:t> </a:t>
            </a:r>
            <a:r>
              <a:rPr lang="de-DE" baseline="0" dirty="0" err="1" smtClean="0"/>
              <a:t>our</a:t>
            </a:r>
            <a:r>
              <a:rPr lang="de-DE" baseline="0" dirty="0" smtClean="0"/>
              <a:t> </a:t>
            </a:r>
            <a:r>
              <a:rPr lang="de-DE" baseline="0" dirty="0" err="1" smtClean="0"/>
              <a:t>presentation</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touch</a:t>
            </a:r>
            <a:r>
              <a:rPr lang="de-DE" baseline="0" dirty="0" smtClean="0"/>
              <a:t> on </a:t>
            </a:r>
            <a:r>
              <a:rPr lang="de-DE" baseline="0" dirty="0" err="1" smtClean="0"/>
              <a:t>th</a:t>
            </a:r>
            <a:r>
              <a:rPr lang="de-DE" baseline="0" dirty="0" smtClean="0"/>
              <a:t> </a:t>
            </a:r>
            <a:r>
              <a:rPr lang="de-DE" baseline="0" dirty="0" err="1" smtClean="0"/>
              <a:t>micro-issues</a:t>
            </a:r>
            <a:r>
              <a:rPr lang="de-DE" baseline="0" dirty="0" smtClean="0"/>
              <a:t> </a:t>
            </a:r>
            <a:r>
              <a:rPr lang="de-DE" baseline="0" dirty="0" err="1" smtClean="0"/>
              <a:t>crowdworkers</a:t>
            </a:r>
            <a:r>
              <a:rPr lang="de-DE" baseline="0" dirty="0" smtClean="0"/>
              <a:t> </a:t>
            </a:r>
            <a:r>
              <a:rPr lang="de-DE" baseline="0" dirty="0" err="1" smtClean="0"/>
              <a:t>raise</a:t>
            </a:r>
            <a:r>
              <a:rPr lang="de-DE" baseline="0" dirty="0" smtClean="0"/>
              <a:t> </a:t>
            </a:r>
            <a:r>
              <a:rPr lang="de-DE" baseline="0" dirty="0" err="1" smtClean="0"/>
              <a:t>themselfes</a:t>
            </a:r>
            <a:r>
              <a:rPr lang="de-DE" baseline="0" dirty="0" smtClean="0"/>
              <a:t> </a:t>
            </a:r>
            <a:r>
              <a:rPr lang="de-DE" baseline="0" dirty="0" err="1" smtClean="0"/>
              <a:t>without</a:t>
            </a:r>
            <a:r>
              <a:rPr lang="de-DE" baseline="0" dirty="0" smtClean="0"/>
              <a:t> </a:t>
            </a:r>
            <a:r>
              <a:rPr lang="de-DE" baseline="0" dirty="0" err="1" smtClean="0"/>
              <a:t>questioning</a:t>
            </a:r>
            <a:r>
              <a:rPr lang="de-DE" baseline="0" dirty="0" smtClean="0"/>
              <a:t> </a:t>
            </a:r>
            <a:r>
              <a:rPr lang="de-DE" baseline="0" dirty="0" err="1" smtClean="0"/>
              <a:t>the</a:t>
            </a:r>
            <a:r>
              <a:rPr lang="de-DE" baseline="0" dirty="0" smtClean="0"/>
              <a:t> </a:t>
            </a:r>
            <a:r>
              <a:rPr lang="de-DE" baseline="0" dirty="0" err="1" smtClean="0"/>
              <a:t>core</a:t>
            </a:r>
            <a:r>
              <a:rPr lang="de-DE" baseline="0" dirty="0" smtClean="0"/>
              <a:t> </a:t>
            </a:r>
            <a:r>
              <a:rPr lang="de-DE" baseline="0" dirty="0" err="1" smtClean="0"/>
              <a:t>this</a:t>
            </a:r>
            <a:r>
              <a:rPr lang="de-DE" baseline="0" dirty="0" smtClean="0"/>
              <a:t> </a:t>
            </a:r>
            <a:r>
              <a:rPr lang="de-DE" baseline="0" dirty="0" err="1" smtClean="0"/>
              <a:t>mode</a:t>
            </a:r>
            <a:r>
              <a:rPr lang="de-DE" baseline="0" dirty="0" smtClean="0"/>
              <a:t> </a:t>
            </a:r>
            <a:r>
              <a:rPr lang="de-DE" baseline="0" dirty="0" err="1" smtClean="0"/>
              <a:t>of</a:t>
            </a:r>
            <a:r>
              <a:rPr lang="de-DE" baseline="0" dirty="0" smtClean="0"/>
              <a:t> </a:t>
            </a:r>
            <a:r>
              <a:rPr lang="de-DE" baseline="0" dirty="0" err="1" smtClean="0"/>
              <a:t>working</a:t>
            </a:r>
            <a:r>
              <a:rPr lang="de-DE" baseline="0" dirty="0" smtClean="0"/>
              <a:t>.</a:t>
            </a:r>
          </a:p>
          <a:p>
            <a:endParaRPr lang="de-DE" baseline="0" dirty="0" smtClean="0"/>
          </a:p>
          <a:p>
            <a:r>
              <a:rPr lang="de-DE" baseline="0" dirty="0" smtClean="0"/>
              <a:t>These </a:t>
            </a:r>
            <a:r>
              <a:rPr lang="de-DE" baseline="0" dirty="0" err="1" smtClean="0"/>
              <a:t>issues</a:t>
            </a:r>
            <a:r>
              <a:rPr lang="de-DE" baseline="0" dirty="0" smtClean="0"/>
              <a:t> </a:t>
            </a:r>
            <a:r>
              <a:rPr lang="de-DE" baseline="0" dirty="0" err="1" smtClean="0"/>
              <a:t>are</a:t>
            </a:r>
            <a:r>
              <a:rPr lang="de-DE" baseline="0" dirty="0" smtClean="0"/>
              <a:t>:</a:t>
            </a:r>
          </a:p>
          <a:p>
            <a:pPr marL="171450" indent="-171450">
              <a:buFont typeface="Arial" panose="020B0604020202020204" pitchFamily="34" charset="0"/>
              <a:buChar char="•"/>
            </a:pPr>
            <a:r>
              <a:rPr lang="de-DE" baseline="0" dirty="0" err="1" smtClean="0"/>
              <a:t>low</a:t>
            </a:r>
            <a:r>
              <a:rPr lang="de-DE" baseline="0" dirty="0" smtClean="0"/>
              <a:t> </a:t>
            </a:r>
            <a:r>
              <a:rPr lang="de-DE" baseline="0" dirty="0" err="1" smtClean="0"/>
              <a:t>wages</a:t>
            </a:r>
            <a:endParaRPr lang="de-DE" baseline="0" dirty="0" smtClean="0"/>
          </a:p>
          <a:p>
            <a:pPr marL="171450" indent="-171450">
              <a:buFont typeface="Arial" panose="020B0604020202020204" pitchFamily="34" charset="0"/>
              <a:buChar char="•"/>
            </a:pPr>
            <a:r>
              <a:rPr lang="de-DE" baseline="0" dirty="0" smtClean="0"/>
              <a:t>unfair </a:t>
            </a:r>
            <a:r>
              <a:rPr lang="de-DE" baseline="0" dirty="0" err="1" smtClean="0"/>
              <a:t>gereral</a:t>
            </a:r>
            <a:r>
              <a:rPr lang="de-DE" baseline="0" dirty="0" smtClean="0"/>
              <a:t> </a:t>
            </a:r>
            <a:r>
              <a:rPr lang="de-DE" baseline="0" dirty="0" err="1" smtClean="0"/>
              <a:t>terms</a:t>
            </a:r>
            <a:r>
              <a:rPr lang="de-DE" baseline="0" dirty="0" smtClean="0"/>
              <a:t> &amp; </a:t>
            </a:r>
            <a:r>
              <a:rPr lang="de-DE" baseline="0" dirty="0" err="1" smtClean="0"/>
              <a:t>conditions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and</a:t>
            </a:r>
            <a:r>
              <a:rPr lang="de-DE" baseline="0" dirty="0" smtClean="0"/>
              <a:t> </a:t>
            </a:r>
          </a:p>
          <a:p>
            <a:pPr marL="171450" indent="-171450">
              <a:buFont typeface="Arial" panose="020B0604020202020204" pitchFamily="34" charset="0"/>
              <a:buChar char="•"/>
            </a:pPr>
            <a:r>
              <a:rPr lang="de-DE" baseline="0" dirty="0" err="1" smtClean="0"/>
              <a:t>reputation</a:t>
            </a:r>
            <a:r>
              <a:rPr lang="de-DE" baseline="0" dirty="0" smtClean="0"/>
              <a:t> </a:t>
            </a:r>
            <a:r>
              <a:rPr lang="de-DE" baseline="0" dirty="0" err="1" smtClean="0"/>
              <a:t>mechanismus</a:t>
            </a:r>
            <a:r>
              <a:rPr lang="de-DE" baseline="0" dirty="0" smtClean="0"/>
              <a:t> </a:t>
            </a:r>
            <a:r>
              <a:rPr lang="de-DE" baseline="0" dirty="0" err="1" smtClean="0"/>
              <a:t>that</a:t>
            </a:r>
            <a:r>
              <a:rPr lang="de-DE" baseline="0" dirty="0" smtClean="0"/>
              <a:t> </a:t>
            </a:r>
            <a:r>
              <a:rPr lang="de-DE" baseline="0" dirty="0" err="1" smtClean="0"/>
              <a:t>hinder</a:t>
            </a:r>
            <a:r>
              <a:rPr lang="de-DE" baseline="0" dirty="0" smtClean="0"/>
              <a:t> </a:t>
            </a:r>
            <a:r>
              <a:rPr lang="de-DE" baseline="0" dirty="0" err="1" smtClean="0"/>
              <a:t>mobility</a:t>
            </a:r>
            <a:r>
              <a:rPr lang="de-DE" baseline="0" dirty="0" smtClean="0"/>
              <a:t> </a:t>
            </a:r>
            <a:r>
              <a:rPr lang="de-DE" baseline="0" dirty="0" err="1" smtClean="0"/>
              <a:t>and</a:t>
            </a:r>
            <a:r>
              <a:rPr lang="de-DE" baseline="0" dirty="0" smtClean="0"/>
              <a:t> </a:t>
            </a:r>
            <a:r>
              <a:rPr lang="de-DE" baseline="0" dirty="0" err="1" smtClean="0"/>
              <a:t>provide</a:t>
            </a:r>
            <a:r>
              <a:rPr lang="de-DE" baseline="0" dirty="0" smtClean="0"/>
              <a:t> </a:t>
            </a:r>
            <a:r>
              <a:rPr lang="de-DE" baseline="0" dirty="0" err="1" smtClean="0"/>
              <a:t>platforms</a:t>
            </a:r>
            <a:r>
              <a:rPr lang="de-DE" baseline="0" dirty="0" smtClean="0"/>
              <a:t> </a:t>
            </a:r>
            <a:r>
              <a:rPr lang="de-DE" baseline="0" dirty="0" err="1" smtClean="0"/>
              <a:t>with</a:t>
            </a:r>
            <a:r>
              <a:rPr lang="de-DE" baseline="0" dirty="0" smtClean="0"/>
              <a:t> </a:t>
            </a:r>
            <a:r>
              <a:rPr lang="de-DE" baseline="0" dirty="0" err="1" smtClean="0"/>
              <a:t>possiblities</a:t>
            </a:r>
            <a:r>
              <a:rPr lang="de-DE" baseline="0" dirty="0" smtClean="0"/>
              <a:t> </a:t>
            </a:r>
            <a:r>
              <a:rPr lang="de-DE" baseline="0" dirty="0" err="1" smtClean="0"/>
              <a:t>to</a:t>
            </a:r>
            <a:r>
              <a:rPr lang="de-DE" baseline="0" dirty="0" smtClean="0"/>
              <a:t> </a:t>
            </a:r>
            <a:r>
              <a:rPr lang="de-DE" baseline="0" dirty="0" err="1" smtClean="0"/>
              <a:t>discipline</a:t>
            </a:r>
            <a:r>
              <a:rPr lang="de-DE" baseline="0" dirty="0" smtClean="0"/>
              <a:t> </a:t>
            </a:r>
            <a:r>
              <a:rPr lang="de-DE" baseline="0" dirty="0" err="1" smtClean="0"/>
              <a:t>crowdworkers</a:t>
            </a:r>
            <a:endParaRPr lang="de-DE" baseline="0" dirty="0" smtClean="0"/>
          </a:p>
          <a:p>
            <a:pPr marL="171450" indent="-171450">
              <a:buFont typeface="Arial" panose="020B0604020202020204" pitchFamily="34" charset="0"/>
              <a:buChar char="•"/>
            </a:pP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lack </a:t>
            </a:r>
            <a:r>
              <a:rPr lang="de-DE" baseline="0" dirty="0" err="1" smtClean="0"/>
              <a:t>of</a:t>
            </a:r>
            <a:r>
              <a:rPr lang="de-DE" baseline="0" dirty="0" smtClean="0"/>
              <a:t> </a:t>
            </a:r>
            <a:r>
              <a:rPr lang="de-DE" baseline="0" dirty="0" err="1" smtClean="0"/>
              <a:t>contact</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crowdsourcers</a:t>
            </a:r>
            <a:endParaRPr lang="de-DE" baseline="0" dirty="0" smtClean="0"/>
          </a:p>
          <a:p>
            <a:pPr marL="171450" indent="-171450">
              <a:buFontTx/>
              <a:buChar char="-"/>
            </a:pPr>
            <a:endParaRPr lang="de-DE" baseline="0" dirty="0" smtClean="0"/>
          </a:p>
          <a:p>
            <a:pPr marL="0" indent="0">
              <a:buFontTx/>
              <a:buNone/>
            </a:pPr>
            <a:r>
              <a:rPr lang="de-DE" baseline="0" dirty="0" err="1" smtClean="0"/>
              <a:t>How</a:t>
            </a:r>
            <a:r>
              <a:rPr lang="de-DE" baseline="0" dirty="0" smtClean="0"/>
              <a:t> </a:t>
            </a:r>
            <a:r>
              <a:rPr lang="de-DE" baseline="0" dirty="0" err="1" smtClean="0"/>
              <a:t>can</a:t>
            </a:r>
            <a:r>
              <a:rPr lang="de-DE" baseline="0" dirty="0" smtClean="0"/>
              <a:t> </a:t>
            </a:r>
            <a:r>
              <a:rPr lang="de-DE" baseline="0" dirty="0" err="1" smtClean="0"/>
              <a:t>we</a:t>
            </a:r>
            <a:r>
              <a:rPr lang="de-DE" baseline="0" dirty="0" smtClean="0"/>
              <a:t> </a:t>
            </a:r>
            <a:r>
              <a:rPr lang="de-DE" baseline="0" dirty="0" err="1" smtClean="0"/>
              <a:t>tackle</a:t>
            </a:r>
            <a:r>
              <a:rPr lang="de-DE" baseline="0" dirty="0" smtClean="0"/>
              <a:t> </a:t>
            </a:r>
            <a:r>
              <a:rPr lang="de-DE" baseline="0" dirty="0" err="1" smtClean="0"/>
              <a:t>these</a:t>
            </a:r>
            <a:r>
              <a:rPr lang="de-DE" baseline="0" dirty="0" smtClean="0"/>
              <a:t> </a:t>
            </a:r>
            <a:r>
              <a:rPr lang="de-DE" baseline="0" dirty="0" err="1" smtClean="0"/>
              <a:t>issues</a:t>
            </a:r>
            <a:r>
              <a:rPr lang="de-DE" baseline="0" dirty="0" smtClean="0"/>
              <a:t>? </a:t>
            </a:r>
            <a:r>
              <a:rPr lang="de-DE" baseline="0" dirty="0" err="1" smtClean="0"/>
              <a:t>Here</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limited time </a:t>
            </a:r>
            <a:r>
              <a:rPr lang="de-DE" baseline="0" dirty="0" err="1" smtClean="0"/>
              <a:t>available</a:t>
            </a:r>
            <a:r>
              <a:rPr lang="de-DE" baseline="0" dirty="0" smtClean="0"/>
              <a:t> </a:t>
            </a:r>
            <a:r>
              <a:rPr lang="de-DE" baseline="0" dirty="0" err="1" smtClean="0"/>
              <a:t>and</a:t>
            </a:r>
            <a:r>
              <a:rPr lang="de-DE" baseline="0" dirty="0" smtClean="0"/>
              <a:t> </a:t>
            </a:r>
            <a:r>
              <a:rPr lang="de-DE" baseline="0" dirty="0" err="1" smtClean="0"/>
              <a:t>because</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both</a:t>
            </a:r>
            <a:r>
              <a:rPr lang="de-DE" baseline="0" dirty="0" smtClean="0"/>
              <a:t> </a:t>
            </a:r>
            <a:r>
              <a:rPr lang="de-DE" baseline="0" dirty="0" err="1" smtClean="0"/>
              <a:t>trained</a:t>
            </a:r>
            <a:r>
              <a:rPr lang="de-DE" baseline="0" dirty="0" smtClean="0"/>
              <a:t> </a:t>
            </a:r>
            <a:r>
              <a:rPr lang="de-DE" baseline="0" dirty="0" err="1" smtClean="0"/>
              <a:t>lawyers</a:t>
            </a:r>
            <a:r>
              <a:rPr lang="de-DE" baseline="0" dirty="0" smtClean="0"/>
              <a:t>, I </a:t>
            </a:r>
            <a:r>
              <a:rPr lang="de-DE" baseline="0" dirty="0" err="1" smtClean="0"/>
              <a:t>only</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outline</a:t>
            </a:r>
            <a:r>
              <a:rPr lang="de-DE" baseline="0" dirty="0" smtClean="0"/>
              <a:t> </a:t>
            </a:r>
            <a:r>
              <a:rPr lang="de-DE" baseline="0" dirty="0" err="1" smtClean="0"/>
              <a:t>some</a:t>
            </a:r>
            <a:r>
              <a:rPr lang="de-DE" baseline="0" dirty="0" smtClean="0"/>
              <a:t> </a:t>
            </a:r>
            <a:r>
              <a:rPr lang="de-DE" baseline="0" dirty="0" err="1" smtClean="0"/>
              <a:t>options</a:t>
            </a:r>
            <a:r>
              <a:rPr lang="de-DE" baseline="0" dirty="0" smtClean="0"/>
              <a:t> </a:t>
            </a:r>
            <a:r>
              <a:rPr lang="de-DE" baseline="0" dirty="0" err="1" smtClean="0"/>
              <a:t>that</a:t>
            </a:r>
            <a:r>
              <a:rPr lang="de-DE" baseline="0" dirty="0" smtClean="0"/>
              <a:t> </a:t>
            </a:r>
            <a:r>
              <a:rPr lang="de-DE" baseline="0" dirty="0" err="1" smtClean="0"/>
              <a:t>are</a:t>
            </a:r>
            <a:r>
              <a:rPr lang="de-DE" baseline="0" dirty="0" smtClean="0"/>
              <a:t> </a:t>
            </a:r>
            <a:r>
              <a:rPr lang="de-DE" baseline="0" dirty="0" err="1" smtClean="0"/>
              <a:t>available</a:t>
            </a:r>
            <a:r>
              <a:rPr lang="de-DE" baseline="0" dirty="0" smtClean="0"/>
              <a:t> in </a:t>
            </a:r>
            <a:r>
              <a:rPr lang="de-DE" baseline="0" dirty="0" err="1" smtClean="0"/>
              <a:t>the</a:t>
            </a:r>
            <a:r>
              <a:rPr lang="de-DE" baseline="0" dirty="0" smtClean="0"/>
              <a:t> legal </a:t>
            </a:r>
            <a:r>
              <a:rPr lang="de-DE" baseline="0" dirty="0" err="1" smtClean="0"/>
              <a:t>arena</a:t>
            </a:r>
            <a:r>
              <a:rPr lang="de-DE" baseline="0" dirty="0" smtClean="0"/>
              <a:t>.</a:t>
            </a:r>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17</a:t>
            </a:fld>
            <a:endParaRPr lang="en-US"/>
          </a:p>
        </p:txBody>
      </p:sp>
    </p:spTree>
    <p:extLst>
      <p:ext uri="{BB962C8B-B14F-4D97-AF65-F5344CB8AC3E}">
        <p14:creationId xmlns:p14="http://schemas.microsoft.com/office/powerpoint/2010/main" val="291271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To</a:t>
            </a:r>
            <a:r>
              <a:rPr lang="de-DE" dirty="0" smtClean="0"/>
              <a:t> do so,</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rephrase</a:t>
            </a:r>
            <a:r>
              <a:rPr lang="de-DE" baseline="0" dirty="0" smtClean="0"/>
              <a:t> </a:t>
            </a:r>
            <a:r>
              <a:rPr lang="de-DE" baseline="0" dirty="0" err="1" smtClean="0"/>
              <a:t>the</a:t>
            </a:r>
            <a:r>
              <a:rPr lang="de-DE" baseline="0" dirty="0" smtClean="0"/>
              <a:t> </a:t>
            </a:r>
            <a:r>
              <a:rPr lang="de-DE" baseline="0" dirty="0" err="1" smtClean="0"/>
              <a:t>issues</a:t>
            </a:r>
            <a:r>
              <a:rPr lang="de-DE" baseline="0" dirty="0" smtClean="0"/>
              <a:t> </a:t>
            </a:r>
            <a:r>
              <a:rPr lang="de-DE" baseline="0" dirty="0" err="1" smtClean="0"/>
              <a:t>into</a:t>
            </a:r>
            <a:r>
              <a:rPr lang="de-DE" baseline="0" dirty="0" smtClean="0"/>
              <a:t> </a:t>
            </a:r>
            <a:r>
              <a:rPr lang="de-DE" baseline="0" dirty="0" err="1" smtClean="0"/>
              <a:t>two</a:t>
            </a:r>
            <a:r>
              <a:rPr lang="de-DE" baseline="0" dirty="0" smtClean="0"/>
              <a:t> legal </a:t>
            </a:r>
            <a:r>
              <a:rPr lang="de-DE" baseline="0" dirty="0" err="1" smtClean="0"/>
              <a:t>questions</a:t>
            </a:r>
            <a:r>
              <a:rPr lang="de-DE" baseline="0" dirty="0" smtClean="0"/>
              <a:t> </a:t>
            </a:r>
            <a:r>
              <a:rPr lang="de-DE" baseline="0" dirty="0" err="1" smtClean="0"/>
              <a:t>that</a:t>
            </a:r>
            <a:r>
              <a:rPr lang="de-DE" baseline="0" dirty="0" smtClean="0"/>
              <a:t> </a:t>
            </a:r>
            <a:r>
              <a:rPr lang="de-DE" baseline="0" dirty="0" err="1" smtClean="0"/>
              <a:t>may</a:t>
            </a:r>
            <a:r>
              <a:rPr lang="de-DE" baseline="0" dirty="0" smtClean="0"/>
              <a:t> </a:t>
            </a:r>
            <a:r>
              <a:rPr lang="de-DE" baseline="0" dirty="0" err="1" smtClean="0"/>
              <a:t>help</a:t>
            </a:r>
            <a:r>
              <a:rPr lang="de-DE" baseline="0" dirty="0" smtClean="0"/>
              <a:t> - at least - </a:t>
            </a:r>
            <a:r>
              <a:rPr lang="de-DE" baseline="0" dirty="0" err="1" smtClean="0"/>
              <a:t>to</a:t>
            </a:r>
            <a:r>
              <a:rPr lang="de-DE" baseline="0" dirty="0" smtClean="0"/>
              <a:t> bring </a:t>
            </a:r>
            <a:r>
              <a:rPr lang="de-DE" baseline="0" dirty="0" err="1" smtClean="0"/>
              <a:t>some</a:t>
            </a:r>
            <a:r>
              <a:rPr lang="de-DE" baseline="0" dirty="0" smtClean="0"/>
              <a:t> </a:t>
            </a:r>
            <a:r>
              <a:rPr lang="de-DE" baseline="0" dirty="0" err="1" smtClean="0"/>
              <a:t>clarity</a:t>
            </a:r>
            <a:r>
              <a:rPr lang="de-DE" baseline="0" dirty="0" smtClean="0"/>
              <a:t> </a:t>
            </a:r>
            <a:r>
              <a:rPr lang="de-DE" baseline="0" dirty="0" err="1" smtClean="0"/>
              <a:t>into</a:t>
            </a:r>
            <a:r>
              <a:rPr lang="de-DE" baseline="0" dirty="0" smtClean="0"/>
              <a:t> </a:t>
            </a:r>
            <a:r>
              <a:rPr lang="de-DE" baseline="0" dirty="0" err="1" smtClean="0"/>
              <a:t>the</a:t>
            </a:r>
            <a:r>
              <a:rPr lang="de-DE" baseline="0" dirty="0" smtClean="0"/>
              <a:t> </a:t>
            </a:r>
            <a:r>
              <a:rPr lang="de-DE" baseline="0" dirty="0" err="1" smtClean="0"/>
              <a:t>rather</a:t>
            </a:r>
            <a:r>
              <a:rPr lang="de-DE" baseline="0" dirty="0" smtClean="0"/>
              <a:t> </a:t>
            </a:r>
            <a:r>
              <a:rPr lang="de-DE" baseline="0" dirty="0" err="1" smtClean="0"/>
              <a:t>muddled</a:t>
            </a:r>
            <a:r>
              <a:rPr lang="de-DE" baseline="0" dirty="0" smtClean="0"/>
              <a:t> </a:t>
            </a:r>
            <a:r>
              <a:rPr lang="de-DE" baseline="0" dirty="0" err="1" smtClean="0"/>
              <a:t>picture</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legal </a:t>
            </a:r>
            <a:r>
              <a:rPr lang="de-DE" baseline="0" dirty="0" err="1" smtClean="0"/>
              <a:t>situation</a:t>
            </a:r>
            <a:r>
              <a:rPr lang="de-DE" baseline="0" dirty="0" smtClean="0"/>
              <a:t> </a:t>
            </a:r>
            <a:r>
              <a:rPr lang="de-DE" baseline="0" dirty="0" err="1" smtClean="0"/>
              <a:t>of</a:t>
            </a:r>
            <a:r>
              <a:rPr lang="de-DE" baseline="0" dirty="0" smtClean="0"/>
              <a:t> </a:t>
            </a:r>
            <a:r>
              <a:rPr lang="de-DE" baseline="0" dirty="0" err="1" smtClean="0"/>
              <a:t>crowdworkers</a:t>
            </a:r>
            <a:r>
              <a:rPr lang="de-DE" baseline="0" dirty="0" smtClean="0"/>
              <a:t>.</a:t>
            </a:r>
          </a:p>
          <a:p>
            <a:endParaRPr lang="de-DE" baseline="0" dirty="0" smtClean="0"/>
          </a:p>
          <a:p>
            <a:pPr marL="228600" indent="-228600">
              <a:lnSpc>
                <a:spcPct val="150000"/>
              </a:lnSpc>
              <a:buFont typeface="+mj-lt"/>
              <a:buAutoNum type="arabicPeriod"/>
            </a:pPr>
            <a:r>
              <a:rPr lang="en-US" dirty="0" smtClean="0"/>
              <a:t>Who are the contractual partners?</a:t>
            </a:r>
          </a:p>
          <a:p>
            <a:pPr marL="457200" lvl="1" indent="0">
              <a:lnSpc>
                <a:spcPct val="150000"/>
              </a:lnSpc>
              <a:buFont typeface="Arial" panose="020B0604020202020204" pitchFamily="34" charset="0"/>
              <a:buNone/>
            </a:pPr>
            <a:r>
              <a:rPr lang="en-US" dirty="0" smtClean="0"/>
              <a:t>As it was pointed out by Johannes we have three parties</a:t>
            </a:r>
            <a:r>
              <a:rPr lang="en-US" baseline="0" dirty="0" smtClean="0"/>
              <a:t> (the </a:t>
            </a:r>
            <a:r>
              <a:rPr lang="en-US" baseline="0" dirty="0" err="1" smtClean="0"/>
              <a:t>crowdsourcer</a:t>
            </a:r>
            <a:r>
              <a:rPr lang="en-US" baseline="0" dirty="0" smtClean="0"/>
              <a:t>, the platform and the crowd). And it is often not clear between whom what contract has been concluded. This, of course, can be a strategy to obstruct </a:t>
            </a:r>
            <a:r>
              <a:rPr lang="en-US" baseline="0" dirty="0" err="1" smtClean="0"/>
              <a:t>crowdworkers</a:t>
            </a:r>
            <a:r>
              <a:rPr lang="en-US" baseline="0" dirty="0" smtClean="0"/>
              <a:t> to enforce their legal rights, so clarity alone is a first step to a solution.</a:t>
            </a:r>
          </a:p>
          <a:p>
            <a:pPr marL="457200" lvl="1" indent="0">
              <a:lnSpc>
                <a:spcPct val="150000"/>
              </a:lnSpc>
              <a:buFont typeface="Arial" panose="020B0604020202020204" pitchFamily="34" charset="0"/>
              <a:buNone/>
            </a:pPr>
            <a:endParaRPr lang="en-US" baseline="0" dirty="0" smtClean="0"/>
          </a:p>
          <a:p>
            <a:pPr marL="457200" lvl="1" indent="0">
              <a:lnSpc>
                <a:spcPct val="150000"/>
              </a:lnSpc>
              <a:buFont typeface="Arial" panose="020B0604020202020204" pitchFamily="34" charset="0"/>
              <a:buNone/>
            </a:pPr>
            <a:r>
              <a:rPr lang="en-US" baseline="0" dirty="0" smtClean="0"/>
              <a:t>The second question is:</a:t>
            </a:r>
            <a:endParaRPr lang="en-US" dirty="0" smtClean="0"/>
          </a:p>
          <a:p>
            <a:pPr marL="228600" indent="-228600">
              <a:lnSpc>
                <a:spcPct val="150000"/>
              </a:lnSpc>
              <a:buFont typeface="+mj-lt"/>
              <a:buAutoNum type="arabicPeriod"/>
            </a:pPr>
            <a:r>
              <a:rPr lang="en-US" dirty="0" smtClean="0"/>
              <a:t>What kind of contract exists between those parties? </a:t>
            </a:r>
          </a:p>
          <a:p>
            <a:pPr marL="457200" lvl="1" indent="0">
              <a:lnSpc>
                <a:spcPct val="150000"/>
              </a:lnSpc>
              <a:buFont typeface="Arial" panose="020B0604020202020204" pitchFamily="34" charset="0"/>
              <a:buNone/>
            </a:pPr>
            <a:r>
              <a:rPr lang="en-US" dirty="0" smtClean="0"/>
              <a:t>For answering this </a:t>
            </a:r>
            <a:r>
              <a:rPr lang="en-US" baseline="0" dirty="0" smtClean="0"/>
              <a:t>an overall assessment of the actual situation has to be undertaken. It’s result may differ from what the </a:t>
            </a:r>
            <a:r>
              <a:rPr lang="en-US" baseline="0" dirty="0" err="1" smtClean="0"/>
              <a:t>crowdsourcer</a:t>
            </a:r>
            <a:r>
              <a:rPr lang="en-US" baseline="0" dirty="0" smtClean="0"/>
              <a:t> and/or the platform have written in their contracts as they may have been used them to disguise the true economic content and therefore the correct classification of the contractual relationships.</a:t>
            </a:r>
            <a:endParaRPr lang="en-US" dirty="0" smtClean="0"/>
          </a:p>
          <a:p>
            <a:pPr>
              <a:lnSpc>
                <a:spcPct val="150000"/>
              </a:lnSpc>
            </a:pPr>
            <a:endParaRPr lang="en-US" dirty="0" smtClean="0"/>
          </a:p>
          <a:p>
            <a:pPr>
              <a:lnSpc>
                <a:spcPct val="150000"/>
              </a:lnSpc>
            </a:pPr>
            <a:r>
              <a:rPr lang="en-US" dirty="0" smtClean="0"/>
              <a:t>And keep in mind</a:t>
            </a:r>
            <a:r>
              <a:rPr lang="en-US" baseline="0" dirty="0" smtClean="0"/>
              <a:t> that</a:t>
            </a:r>
            <a:r>
              <a:rPr lang="en-US" dirty="0" smtClean="0"/>
              <a:t> this classification is not only of academic interest but of practical importance as, for example, minimum wages usually apply only to </a:t>
            </a:r>
            <a:r>
              <a:rPr lang="en-US" baseline="0" dirty="0" smtClean="0"/>
              <a:t>employment relationships.</a:t>
            </a:r>
            <a:endParaRPr lang="en-US" dirty="0" smtClean="0"/>
          </a:p>
          <a:p>
            <a:pPr>
              <a:lnSpc>
                <a:spcPct val="150000"/>
              </a:lnSpc>
            </a:pPr>
            <a:endParaRPr lang="en-US" dirty="0" smtClean="0"/>
          </a:p>
          <a:p>
            <a:endParaRPr lang="de-AT" dirty="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18</a:t>
            </a:fld>
            <a:endParaRPr lang="en-US"/>
          </a:p>
        </p:txBody>
      </p:sp>
    </p:spTree>
    <p:extLst>
      <p:ext uri="{BB962C8B-B14F-4D97-AF65-F5344CB8AC3E}">
        <p14:creationId xmlns:p14="http://schemas.microsoft.com/office/powerpoint/2010/main" val="397828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First</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take</a:t>
            </a:r>
            <a:r>
              <a:rPr lang="de-DE" baseline="0" dirty="0" smtClean="0"/>
              <a:t> a </a:t>
            </a:r>
            <a:r>
              <a:rPr lang="de-DE" baseline="0" dirty="0" err="1" smtClean="0"/>
              <a:t>look</a:t>
            </a:r>
            <a:r>
              <a:rPr lang="de-DE" baseline="0" dirty="0" smtClean="0"/>
              <a:t> at </a:t>
            </a:r>
            <a:r>
              <a:rPr lang="de-DE" baseline="0" dirty="0" err="1" smtClean="0"/>
              <a:t>the</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p>
          <a:p>
            <a:endParaRPr lang="de-DE" baseline="0" dirty="0" smtClean="0"/>
          </a:p>
          <a:p>
            <a:pPr marL="171450" indent="-171450">
              <a:buFont typeface="Arial" panose="020B0604020202020204" pitchFamily="34" charset="0"/>
              <a:buChar char="•"/>
            </a:pPr>
            <a:r>
              <a:rPr lang="de-DE" baseline="0" dirty="0" smtClean="0"/>
              <a:t>The </a:t>
            </a:r>
            <a:r>
              <a:rPr lang="de-DE" baseline="0" dirty="0" err="1" smtClean="0"/>
              <a:t>question</a:t>
            </a:r>
            <a:r>
              <a:rPr lang="de-DE" baseline="0" dirty="0" smtClean="0"/>
              <a:t> </a:t>
            </a:r>
            <a:r>
              <a:rPr lang="de-DE" baseline="0" dirty="0" err="1" smtClean="0"/>
              <a:t>is</a:t>
            </a:r>
            <a:r>
              <a:rPr lang="de-DE" baseline="0" dirty="0" smtClean="0"/>
              <a:t> </a:t>
            </a:r>
            <a:r>
              <a:rPr lang="de-DE" baseline="0" dirty="0" err="1" smtClean="0"/>
              <a:t>what</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obligations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Does</a:t>
            </a:r>
            <a:r>
              <a:rPr lang="de-DE" baseline="0" dirty="0" smtClean="0"/>
              <a:t> </a:t>
            </a:r>
            <a:r>
              <a:rPr lang="de-DE" baseline="0" dirty="0" err="1" smtClean="0"/>
              <a:t>it</a:t>
            </a:r>
            <a:r>
              <a:rPr lang="de-DE" baseline="0" dirty="0" smtClean="0"/>
              <a:t> </a:t>
            </a:r>
            <a:r>
              <a:rPr lang="de-DE" baseline="0" dirty="0" err="1" smtClean="0"/>
              <a:t>only</a:t>
            </a:r>
            <a:r>
              <a:rPr lang="de-DE" baseline="0" dirty="0" smtClean="0"/>
              <a:t> </a:t>
            </a:r>
            <a:r>
              <a:rPr lang="de-DE" baseline="0" dirty="0" err="1" smtClean="0"/>
              <a:t>provide</a:t>
            </a:r>
            <a:r>
              <a:rPr lang="de-DE" baseline="0" dirty="0" smtClean="0"/>
              <a:t> </a:t>
            </a:r>
            <a:r>
              <a:rPr lang="de-DE" baseline="0" dirty="0" err="1" smtClean="0"/>
              <a:t>the</a:t>
            </a:r>
            <a:r>
              <a:rPr lang="de-DE" baseline="0" dirty="0" smtClean="0"/>
              <a:t> </a:t>
            </a:r>
            <a:r>
              <a:rPr lang="de-DE" baseline="0" dirty="0" err="1" smtClean="0"/>
              <a:t>virtual</a:t>
            </a:r>
            <a:r>
              <a:rPr lang="de-DE" baseline="0" dirty="0" smtClean="0"/>
              <a:t> </a:t>
            </a:r>
            <a:r>
              <a:rPr lang="de-DE" baseline="0" dirty="0" err="1" smtClean="0"/>
              <a:t>infrastructure</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crowd</a:t>
            </a:r>
            <a:r>
              <a:rPr lang="de-DE" baseline="0" dirty="0" smtClean="0"/>
              <a:t>? </a:t>
            </a:r>
            <a:r>
              <a:rPr lang="de-DE" baseline="0" dirty="0" err="1" smtClean="0"/>
              <a:t>Does</a:t>
            </a:r>
            <a:r>
              <a:rPr lang="de-DE" baseline="0" dirty="0" smtClean="0"/>
              <a:t> </a:t>
            </a:r>
            <a:r>
              <a:rPr lang="de-DE" baseline="0" dirty="0" err="1" smtClean="0"/>
              <a:t>it</a:t>
            </a:r>
            <a:r>
              <a:rPr lang="de-DE" baseline="0" dirty="0" smtClean="0"/>
              <a:t> </a:t>
            </a:r>
            <a:r>
              <a:rPr lang="de-DE" baseline="0" dirty="0" err="1" smtClean="0"/>
              <a:t>act</a:t>
            </a:r>
            <a:r>
              <a:rPr lang="de-DE" baseline="0" dirty="0" smtClean="0"/>
              <a:t> just </a:t>
            </a:r>
            <a:r>
              <a:rPr lang="de-DE" baseline="0" dirty="0" err="1" smtClean="0"/>
              <a:t>as</a:t>
            </a:r>
            <a:r>
              <a:rPr lang="de-DE" baseline="0" dirty="0" smtClean="0"/>
              <a:t> an </a:t>
            </a:r>
            <a:r>
              <a:rPr lang="de-DE" baseline="0" dirty="0" err="1" smtClean="0"/>
              <a:t>agent</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outsourcer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contract</a:t>
            </a:r>
            <a:r>
              <a:rPr lang="de-DE" baseline="0" dirty="0" smtClean="0"/>
              <a:t> </a:t>
            </a:r>
            <a:r>
              <a:rPr lang="de-DE" baseline="0" dirty="0" err="1" smtClean="0"/>
              <a:t>to</a:t>
            </a:r>
            <a:r>
              <a:rPr lang="de-DE" baseline="0" dirty="0" smtClean="0"/>
              <a:t> </a:t>
            </a:r>
            <a:r>
              <a:rPr lang="de-DE" baseline="0" dirty="0" err="1" smtClean="0"/>
              <a:t>actually</a:t>
            </a:r>
            <a:r>
              <a:rPr lang="de-DE" baseline="0" dirty="0" smtClean="0"/>
              <a:t> </a:t>
            </a:r>
            <a:r>
              <a:rPr lang="de-DE" baseline="0" dirty="0" err="1" smtClean="0"/>
              <a:t>complete</a:t>
            </a:r>
            <a:r>
              <a:rPr lang="de-DE" baseline="0" dirty="0" smtClean="0"/>
              <a:t> a </a:t>
            </a:r>
            <a:r>
              <a:rPr lang="de-DE" baseline="0" dirty="0" err="1" smtClean="0"/>
              <a:t>task</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pay</a:t>
            </a:r>
            <a:r>
              <a:rPr lang="de-DE" baseline="0" dirty="0" smtClean="0"/>
              <a:t> </a:t>
            </a:r>
            <a:r>
              <a:rPr lang="de-DE" baseline="0" dirty="0" err="1" smtClean="0"/>
              <a:t>for</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concluded</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a:t>
            </a:r>
          </a:p>
          <a:p>
            <a:pPr marL="171450" indent="-171450">
              <a:buFont typeface="Arial" panose="020B0604020202020204" pitchFamily="34" charset="0"/>
              <a:buChar char="•"/>
            </a:pPr>
            <a:endParaRPr lang="de-DE" baseline="0" dirty="0" smtClean="0"/>
          </a:p>
          <a:p>
            <a:pPr marL="171450" indent="-171450">
              <a:buFont typeface="Arial" panose="020B0604020202020204" pitchFamily="34" charset="0"/>
              <a:buChar char="•"/>
            </a:pPr>
            <a:r>
              <a:rPr lang="de-DE" baseline="0" dirty="0" smtClean="0"/>
              <a:t>On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hand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may</a:t>
            </a:r>
            <a:r>
              <a:rPr lang="de-DE" baseline="0" dirty="0" smtClean="0"/>
              <a:t> also </a:t>
            </a:r>
            <a:r>
              <a:rPr lang="de-DE" baseline="0" dirty="0" err="1" smtClean="0"/>
              <a:t>undertake</a:t>
            </a:r>
            <a:r>
              <a:rPr lang="de-DE" baseline="0" dirty="0" smtClean="0"/>
              <a:t> </a:t>
            </a:r>
            <a:r>
              <a:rPr lang="de-DE" baseline="0" dirty="0" err="1" smtClean="0"/>
              <a:t>to</a:t>
            </a:r>
            <a:r>
              <a:rPr lang="de-DE" baseline="0" dirty="0" smtClean="0"/>
              <a:t> </a:t>
            </a:r>
            <a:r>
              <a:rPr lang="de-DE" baseline="0" dirty="0" err="1" smtClean="0"/>
              <a:t>deliver</a:t>
            </a:r>
            <a:r>
              <a:rPr lang="de-DE" baseline="0" dirty="0" smtClean="0"/>
              <a:t> </a:t>
            </a:r>
            <a:r>
              <a:rPr lang="de-DE" baseline="0" dirty="0" err="1" smtClean="0"/>
              <a:t>the</a:t>
            </a:r>
            <a:r>
              <a:rPr lang="de-DE" baseline="0" dirty="0" smtClean="0"/>
              <a:t> </a:t>
            </a:r>
            <a:r>
              <a:rPr lang="de-DE" baseline="0" dirty="0" err="1" smtClean="0"/>
              <a:t>task</a:t>
            </a:r>
            <a:r>
              <a:rPr lang="de-DE" baseline="0" dirty="0" smtClean="0"/>
              <a:t> </a:t>
            </a:r>
            <a:r>
              <a:rPr lang="de-DE" baseline="0" dirty="0" err="1" smtClean="0"/>
              <a:t>itself</a:t>
            </a:r>
            <a:r>
              <a:rPr lang="de-DE" baseline="0" dirty="0" smtClean="0"/>
              <a:t> </a:t>
            </a:r>
            <a:r>
              <a:rPr lang="de-DE" baseline="0" dirty="0" err="1" smtClean="0"/>
              <a:t>and</a:t>
            </a:r>
            <a:r>
              <a:rPr lang="de-DE" baseline="0" dirty="0" smtClean="0"/>
              <a:t> </a:t>
            </a:r>
            <a:r>
              <a:rPr lang="de-DE" baseline="0" dirty="0" err="1" smtClean="0"/>
              <a:t>then</a:t>
            </a:r>
            <a:r>
              <a:rPr lang="de-DE" baseline="0" dirty="0" smtClean="0"/>
              <a:t> sub-</a:t>
            </a:r>
            <a:r>
              <a:rPr lang="de-DE" baseline="0" dirty="0" err="1" smtClean="0"/>
              <a:t>contract</a:t>
            </a:r>
            <a:r>
              <a:rPr lang="de-DE" baseline="0" dirty="0" smtClean="0"/>
              <a:t> </a:t>
            </a:r>
            <a:r>
              <a:rPr lang="de-DE" baseline="0" dirty="0" err="1" smtClean="0"/>
              <a:t>the</a:t>
            </a:r>
            <a:r>
              <a:rPr lang="de-DE" baseline="0" dirty="0" smtClean="0"/>
              <a:t> </a:t>
            </a:r>
            <a:r>
              <a:rPr lang="de-DE" baseline="0" dirty="0" err="1" smtClean="0"/>
              <a:t>fullfillment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tasks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In </a:t>
            </a:r>
            <a:r>
              <a:rPr lang="de-DE" baseline="0" dirty="0" err="1" smtClean="0"/>
              <a:t>this</a:t>
            </a:r>
            <a:r>
              <a:rPr lang="de-DE" baseline="0" dirty="0" smtClean="0"/>
              <a:t> </a:t>
            </a:r>
            <a:r>
              <a:rPr lang="de-DE" baseline="0" dirty="0" err="1" smtClean="0"/>
              <a:t>case</a:t>
            </a:r>
            <a:r>
              <a:rPr lang="de-DE" baseline="0" dirty="0" smtClean="0"/>
              <a:t> </a:t>
            </a:r>
            <a:r>
              <a:rPr lang="de-DE" baseline="0" dirty="0" err="1" smtClean="0"/>
              <a:t>no</a:t>
            </a:r>
            <a:r>
              <a:rPr lang="de-DE" baseline="0" dirty="0" smtClean="0"/>
              <a:t> </a:t>
            </a:r>
            <a:r>
              <a:rPr lang="de-DE" baseline="0" dirty="0" err="1" smtClean="0"/>
              <a:t>direct</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exists</a:t>
            </a:r>
            <a:r>
              <a:rPr lang="de-DE" baseline="0" dirty="0" smtClean="0"/>
              <a:t>.</a:t>
            </a:r>
          </a:p>
          <a:p>
            <a:endParaRPr lang="de-DE" baseline="0" dirty="0" smtClean="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19</a:t>
            </a:fld>
            <a:endParaRPr lang="en-US"/>
          </a:p>
        </p:txBody>
      </p:sp>
    </p:spTree>
    <p:extLst>
      <p:ext uri="{BB962C8B-B14F-4D97-AF65-F5344CB8AC3E}">
        <p14:creationId xmlns:p14="http://schemas.microsoft.com/office/powerpoint/2010/main" val="349641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If</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acts</a:t>
            </a:r>
            <a:r>
              <a:rPr lang="de-DE" baseline="0" dirty="0" smtClean="0"/>
              <a:t> </a:t>
            </a:r>
            <a:r>
              <a:rPr lang="de-DE" baseline="0" dirty="0" err="1" smtClean="0"/>
              <a:t>as</a:t>
            </a:r>
            <a:r>
              <a:rPr lang="de-DE" baseline="0" dirty="0" smtClean="0"/>
              <a:t> a </a:t>
            </a:r>
            <a:r>
              <a:rPr lang="de-DE" baseline="0" dirty="0" err="1" smtClean="0"/>
              <a:t>mere</a:t>
            </a:r>
            <a:r>
              <a:rPr lang="de-DE" baseline="0" dirty="0" smtClean="0"/>
              <a:t> </a:t>
            </a:r>
            <a:r>
              <a:rPr lang="de-DE" baseline="0" dirty="0" err="1" smtClean="0"/>
              <a:t>agent</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no</a:t>
            </a:r>
            <a:r>
              <a:rPr lang="de-DE" baseline="0" dirty="0" smtClean="0"/>
              <a:t> </a:t>
            </a:r>
            <a:r>
              <a:rPr lang="de-DE" baseline="0" dirty="0" err="1" smtClean="0"/>
              <a:t>direct</a:t>
            </a:r>
            <a:r>
              <a:rPr lang="de-DE" baseline="0" dirty="0" smtClean="0"/>
              <a:t> </a:t>
            </a:r>
            <a:r>
              <a:rPr lang="de-DE" baseline="0" dirty="0" err="1" smtClean="0"/>
              <a:t>contractual</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This </a:t>
            </a:r>
            <a:r>
              <a:rPr lang="de-DE" baseline="0" dirty="0" err="1" smtClean="0"/>
              <a:t>has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made</a:t>
            </a:r>
            <a:r>
              <a:rPr lang="de-DE" baseline="0" dirty="0" smtClean="0"/>
              <a:t> </a:t>
            </a:r>
            <a:r>
              <a:rPr lang="de-DE" baseline="0" dirty="0" err="1" smtClean="0"/>
              <a:t>clear</a:t>
            </a:r>
            <a:r>
              <a:rPr lang="de-DE" baseline="0" dirty="0" smtClean="0"/>
              <a:t> at </a:t>
            </a:r>
            <a:r>
              <a:rPr lang="de-DE" baseline="0" dirty="0" err="1" smtClean="0"/>
              <a:t>every</a:t>
            </a:r>
            <a:r>
              <a:rPr lang="de-DE" baseline="0" dirty="0" smtClean="0"/>
              <a:t> </a:t>
            </a:r>
            <a:r>
              <a:rPr lang="de-DE" baseline="0" dirty="0" err="1" smtClean="0"/>
              <a:t>step</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transaction</a:t>
            </a:r>
            <a:r>
              <a:rPr lang="de-DE" baseline="0" dirty="0" smtClean="0"/>
              <a:t>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avoid</a:t>
            </a:r>
            <a:r>
              <a:rPr lang="de-DE" baseline="0" dirty="0" smtClean="0"/>
              <a:t> </a:t>
            </a:r>
            <a:r>
              <a:rPr lang="de-DE" baseline="0" dirty="0" err="1" smtClean="0"/>
              <a:t>any</a:t>
            </a:r>
            <a:r>
              <a:rPr lang="de-DE" baseline="0" dirty="0" smtClean="0"/>
              <a:t> </a:t>
            </a:r>
            <a:r>
              <a:rPr lang="de-DE" baseline="0" dirty="0" err="1" smtClean="0"/>
              <a:t>reasonable</a:t>
            </a:r>
            <a:r>
              <a:rPr lang="de-DE" baseline="0" dirty="0" smtClean="0"/>
              <a:t> </a:t>
            </a:r>
            <a:r>
              <a:rPr lang="de-DE" baseline="0" dirty="0" err="1" smtClean="0"/>
              <a:t>cause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to</a:t>
            </a:r>
            <a:r>
              <a:rPr lang="de-DE" baseline="0" dirty="0" smtClean="0"/>
              <a:t> </a:t>
            </a:r>
            <a:r>
              <a:rPr lang="de-DE" baseline="0" dirty="0" err="1" smtClean="0"/>
              <a:t>assume</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is</a:t>
            </a:r>
            <a:r>
              <a:rPr lang="de-DE" baseline="0" dirty="0" smtClean="0"/>
              <a:t> </a:t>
            </a:r>
            <a:r>
              <a:rPr lang="de-DE" baseline="0" dirty="0" err="1" smtClean="0"/>
              <a:t>acting</a:t>
            </a:r>
            <a:r>
              <a:rPr lang="de-DE" baseline="0" dirty="0" smtClean="0"/>
              <a:t> on </a:t>
            </a:r>
            <a:r>
              <a:rPr lang="de-DE" baseline="0" dirty="0" err="1" smtClean="0"/>
              <a:t>it‘s</a:t>
            </a:r>
            <a:r>
              <a:rPr lang="de-DE" baseline="0" dirty="0" smtClean="0"/>
              <a:t> </a:t>
            </a:r>
            <a:r>
              <a:rPr lang="de-DE" baseline="0" dirty="0" err="1" smtClean="0"/>
              <a:t>own</a:t>
            </a:r>
            <a:r>
              <a:rPr lang="de-DE" baseline="0" dirty="0" smtClean="0"/>
              <a:t> behalf </a:t>
            </a:r>
            <a:r>
              <a:rPr lang="de-DE" baseline="0" dirty="0" err="1" smtClean="0"/>
              <a:t>and</a:t>
            </a:r>
            <a:r>
              <a:rPr lang="de-DE" baseline="0" dirty="0" smtClean="0"/>
              <a:t> </a:t>
            </a:r>
            <a:r>
              <a:rPr lang="de-DE" baseline="0" dirty="0" err="1" smtClean="0"/>
              <a:t>therefore</a:t>
            </a:r>
            <a:r>
              <a:rPr lang="de-DE" baseline="0" dirty="0" smtClean="0"/>
              <a:t> </a:t>
            </a:r>
            <a:r>
              <a:rPr lang="de-DE" baseline="0" dirty="0" err="1" smtClean="0"/>
              <a:t>his</a:t>
            </a:r>
            <a:r>
              <a:rPr lang="de-DE" baseline="0" dirty="0" smtClean="0"/>
              <a:t>/her </a:t>
            </a:r>
            <a:r>
              <a:rPr lang="de-DE" baseline="0" dirty="0" err="1" smtClean="0"/>
              <a:t>contractual</a:t>
            </a:r>
            <a:r>
              <a:rPr lang="de-DE" baseline="0" dirty="0" smtClean="0"/>
              <a:t> </a:t>
            </a:r>
            <a:r>
              <a:rPr lang="de-DE" baseline="0" dirty="0" err="1" smtClean="0"/>
              <a:t>partner</a:t>
            </a:r>
            <a:r>
              <a:rPr lang="de-DE" baseline="0" dirty="0" smtClean="0"/>
              <a:t>.</a:t>
            </a:r>
          </a:p>
          <a:p>
            <a:endParaRPr lang="de-DE" baseline="0" dirty="0" smtClean="0"/>
          </a:p>
          <a:p>
            <a:r>
              <a:rPr lang="de-DE" baseline="0" dirty="0" smtClean="0"/>
              <a:t>In all </a:t>
            </a:r>
            <a:r>
              <a:rPr lang="de-DE" baseline="0" dirty="0" err="1" smtClean="0"/>
              <a:t>other</a:t>
            </a:r>
            <a:r>
              <a:rPr lang="de-DE" baseline="0" dirty="0" smtClean="0"/>
              <a:t> </a:t>
            </a:r>
            <a:r>
              <a:rPr lang="de-DE" baseline="0" dirty="0" err="1" smtClean="0"/>
              <a:t>constellations</a:t>
            </a:r>
            <a:r>
              <a:rPr lang="de-DE" baseline="0" dirty="0" smtClean="0"/>
              <a:t> a </a:t>
            </a:r>
            <a:r>
              <a:rPr lang="de-DE" baseline="0" dirty="0" err="1" smtClean="0"/>
              <a:t>contractual</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exists</a:t>
            </a:r>
            <a:r>
              <a:rPr lang="de-DE" baseline="0" dirty="0" smtClean="0"/>
              <a:t> </a:t>
            </a:r>
            <a:r>
              <a:rPr lang="de-DE" baseline="0" dirty="0" err="1" smtClean="0"/>
              <a:t>which</a:t>
            </a:r>
            <a:r>
              <a:rPr lang="de-DE" baseline="0" dirty="0" smtClean="0"/>
              <a:t> </a:t>
            </a:r>
            <a:r>
              <a:rPr lang="de-DE" baseline="0" dirty="0" err="1" smtClean="0"/>
              <a:t>raises</a:t>
            </a:r>
            <a:r>
              <a:rPr lang="de-DE" baseline="0" dirty="0" smtClean="0"/>
              <a:t> a </a:t>
            </a:r>
            <a:r>
              <a:rPr lang="de-DE" baseline="0" dirty="0" err="1" smtClean="0"/>
              <a:t>number</a:t>
            </a:r>
            <a:r>
              <a:rPr lang="de-DE" baseline="0" dirty="0" smtClean="0"/>
              <a:t> </a:t>
            </a:r>
            <a:r>
              <a:rPr lang="de-DE" baseline="0" dirty="0" err="1" smtClean="0"/>
              <a:t>of</a:t>
            </a:r>
            <a:r>
              <a:rPr lang="de-DE" baseline="0" dirty="0" smtClean="0"/>
              <a:t> follow-</a:t>
            </a:r>
            <a:r>
              <a:rPr lang="de-DE" baseline="0" dirty="0" err="1" smtClean="0"/>
              <a:t>up</a:t>
            </a:r>
            <a:r>
              <a:rPr lang="de-DE" baseline="0" dirty="0" smtClean="0"/>
              <a:t> </a:t>
            </a:r>
            <a:r>
              <a:rPr lang="de-DE" baseline="0" dirty="0" err="1" smtClean="0"/>
              <a:t>questions</a:t>
            </a:r>
            <a:r>
              <a:rPr lang="de-DE" baseline="0" dirty="0" smtClean="0"/>
              <a:t>:</a:t>
            </a:r>
          </a:p>
          <a:p>
            <a:pPr marL="171450" indent="-171450">
              <a:buFont typeface="Arial" panose="020B0604020202020204" pitchFamily="34" charset="0"/>
              <a:buChar char="•"/>
            </a:pPr>
            <a:r>
              <a:rPr lang="de-DE" baseline="0" dirty="0" err="1" smtClean="0"/>
              <a:t>One</a:t>
            </a:r>
            <a:r>
              <a:rPr lang="de-DE" baseline="0" dirty="0" smtClean="0"/>
              <a:t> </a:t>
            </a:r>
            <a:r>
              <a:rPr lang="de-DE" baseline="0" dirty="0" err="1" smtClean="0"/>
              <a:t>of</a:t>
            </a:r>
            <a:r>
              <a:rPr lang="de-DE" baseline="0" dirty="0" smtClean="0"/>
              <a:t> </a:t>
            </a:r>
            <a:r>
              <a:rPr lang="de-DE" baseline="0" dirty="0" err="1" smtClean="0"/>
              <a:t>them</a:t>
            </a:r>
            <a:r>
              <a:rPr lang="de-DE" baseline="0" dirty="0" smtClean="0"/>
              <a:t> </a:t>
            </a:r>
            <a:r>
              <a:rPr lang="de-DE" baseline="0" dirty="0" err="1" smtClean="0"/>
              <a:t>concerns</a:t>
            </a:r>
            <a:r>
              <a:rPr lang="de-DE" baseline="0" dirty="0" smtClean="0"/>
              <a:t> </a:t>
            </a:r>
            <a:r>
              <a:rPr lang="de-DE" baseline="0" dirty="0" err="1" smtClean="0"/>
              <a:t>the</a:t>
            </a:r>
            <a:r>
              <a:rPr lang="de-DE" baseline="0" dirty="0" smtClean="0"/>
              <a:t> time </a:t>
            </a:r>
            <a:r>
              <a:rPr lang="de-DE" baseline="0" dirty="0" err="1" smtClean="0"/>
              <a:t>when</a:t>
            </a:r>
            <a:r>
              <a:rPr lang="de-DE" baseline="0" dirty="0" smtClean="0"/>
              <a:t> </a:t>
            </a:r>
            <a:r>
              <a:rPr lang="de-DE" baseline="0" dirty="0" err="1" smtClean="0"/>
              <a:t>the</a:t>
            </a:r>
            <a:r>
              <a:rPr lang="de-DE" baseline="0" dirty="0" smtClean="0"/>
              <a:t> </a:t>
            </a:r>
            <a:r>
              <a:rPr lang="de-DE" baseline="0" dirty="0" err="1" smtClean="0"/>
              <a:t>contract</a:t>
            </a:r>
            <a:r>
              <a:rPr lang="de-DE" baseline="0" dirty="0" smtClean="0"/>
              <a:t> </a:t>
            </a:r>
            <a:r>
              <a:rPr lang="de-DE" baseline="0" dirty="0" err="1" smtClean="0"/>
              <a:t>is</a:t>
            </a:r>
            <a:r>
              <a:rPr lang="de-DE" baseline="0" dirty="0" smtClean="0"/>
              <a:t> </a:t>
            </a:r>
            <a:r>
              <a:rPr lang="de-DE" baseline="0" dirty="0" err="1" smtClean="0"/>
              <a:t>concluded</a:t>
            </a:r>
            <a:r>
              <a:rPr lang="de-DE" baseline="0" dirty="0" smtClean="0"/>
              <a:t>. The </a:t>
            </a:r>
            <a:r>
              <a:rPr lang="de-DE" baseline="0" dirty="0" err="1" smtClean="0"/>
              <a:t>later</a:t>
            </a:r>
            <a:r>
              <a:rPr lang="de-DE" baseline="0" dirty="0" smtClean="0"/>
              <a:t> </a:t>
            </a:r>
            <a:r>
              <a:rPr lang="de-DE" baseline="0" dirty="0" err="1" smtClean="0"/>
              <a:t>this</a:t>
            </a:r>
            <a:r>
              <a:rPr lang="de-DE" baseline="0" dirty="0" smtClean="0"/>
              <a:t> </a:t>
            </a:r>
            <a:r>
              <a:rPr lang="de-DE" baseline="0" dirty="0" err="1" smtClean="0"/>
              <a:t>takes</a:t>
            </a:r>
            <a:r>
              <a:rPr lang="de-DE" baseline="0" dirty="0" smtClean="0"/>
              <a:t> </a:t>
            </a:r>
            <a:r>
              <a:rPr lang="de-DE" baseline="0" dirty="0" err="1" smtClean="0"/>
              <a:t>place</a:t>
            </a:r>
            <a:r>
              <a:rPr lang="de-DE" baseline="0" dirty="0" smtClean="0"/>
              <a:t> </a:t>
            </a:r>
            <a:r>
              <a:rPr lang="de-DE" baseline="0" dirty="0" err="1" smtClean="0"/>
              <a:t>the</a:t>
            </a:r>
            <a:r>
              <a:rPr lang="de-DE" baseline="0" dirty="0" smtClean="0"/>
              <a:t> </a:t>
            </a:r>
            <a:r>
              <a:rPr lang="de-DE" baseline="0" dirty="0" err="1" smtClean="0"/>
              <a:t>longer</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possible</a:t>
            </a:r>
            <a:r>
              <a:rPr lang="de-DE" baseline="0" dirty="0" smtClean="0"/>
              <a:t> not </a:t>
            </a:r>
            <a:r>
              <a:rPr lang="de-DE" baseline="0" dirty="0" err="1" smtClean="0"/>
              <a:t>to</a:t>
            </a:r>
            <a:r>
              <a:rPr lang="de-DE" baseline="0" dirty="0" smtClean="0"/>
              <a:t> </a:t>
            </a:r>
            <a:r>
              <a:rPr lang="de-DE" baseline="0" dirty="0" err="1" smtClean="0"/>
              <a:t>accept</a:t>
            </a:r>
            <a:r>
              <a:rPr lang="de-DE" baseline="0" dirty="0" smtClean="0"/>
              <a:t> </a:t>
            </a:r>
            <a:r>
              <a:rPr lang="de-DE" baseline="0" dirty="0" err="1" smtClean="0"/>
              <a:t>the</a:t>
            </a:r>
            <a:r>
              <a:rPr lang="de-DE" baseline="0" dirty="0" smtClean="0"/>
              <a:t> </a:t>
            </a:r>
            <a:r>
              <a:rPr lang="de-DE" baseline="0" dirty="0" err="1" smtClean="0"/>
              <a:t>completed</a:t>
            </a:r>
            <a:r>
              <a:rPr lang="de-DE" baseline="0" dirty="0" smtClean="0"/>
              <a:t> </a:t>
            </a:r>
            <a:r>
              <a:rPr lang="de-DE" baseline="0" dirty="0" err="1" smtClean="0"/>
              <a:t>task</a:t>
            </a:r>
            <a:r>
              <a:rPr lang="de-DE" baseline="0" dirty="0" smtClean="0"/>
              <a:t> </a:t>
            </a:r>
            <a:r>
              <a:rPr lang="de-DE" baseline="0" dirty="0" err="1" smtClean="0"/>
              <a:t>and</a:t>
            </a:r>
            <a:r>
              <a:rPr lang="de-DE" baseline="0" dirty="0" smtClean="0"/>
              <a:t> not </a:t>
            </a:r>
            <a:r>
              <a:rPr lang="de-DE" baseline="0" dirty="0" err="1" smtClean="0"/>
              <a:t>to</a:t>
            </a:r>
            <a:r>
              <a:rPr lang="de-DE" baseline="0" dirty="0" smtClean="0"/>
              <a:t> </a:t>
            </a:r>
            <a:r>
              <a:rPr lang="de-DE" baseline="0" dirty="0" err="1" smtClean="0"/>
              <a:t>pay</a:t>
            </a:r>
            <a:r>
              <a:rPr lang="de-DE" baseline="0" dirty="0" smtClean="0"/>
              <a:t> </a:t>
            </a:r>
            <a:r>
              <a:rPr lang="de-DE" baseline="0" dirty="0" err="1" smtClean="0"/>
              <a:t>remuneration</a:t>
            </a:r>
            <a:r>
              <a:rPr lang="de-DE" baseline="0" dirty="0" smtClean="0"/>
              <a:t>.</a:t>
            </a:r>
          </a:p>
          <a:p>
            <a:pPr marL="171450" indent="-171450">
              <a:buFont typeface="Arial" panose="020B0604020202020204" pitchFamily="34" charset="0"/>
              <a:buChar char="•"/>
            </a:pPr>
            <a:r>
              <a:rPr lang="de-DE" baseline="0" dirty="0" smtClean="0"/>
              <a:t>The </a:t>
            </a:r>
            <a:r>
              <a:rPr lang="de-DE" baseline="0" dirty="0" err="1" smtClean="0"/>
              <a:t>other</a:t>
            </a:r>
            <a:r>
              <a:rPr lang="de-DE" baseline="0" dirty="0" smtClean="0"/>
              <a:t> </a:t>
            </a:r>
            <a:r>
              <a:rPr lang="de-DE" baseline="0" dirty="0" err="1" smtClean="0"/>
              <a:t>is</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type </a:t>
            </a:r>
            <a:r>
              <a:rPr lang="de-DE" baseline="0" dirty="0" err="1" smtClean="0"/>
              <a:t>of</a:t>
            </a:r>
            <a:r>
              <a:rPr lang="de-DE" baseline="0" dirty="0" smtClean="0"/>
              <a:t> </a:t>
            </a:r>
            <a:r>
              <a:rPr lang="de-DE" baseline="0" dirty="0" err="1" smtClean="0"/>
              <a:t>contract</a:t>
            </a:r>
            <a:r>
              <a:rPr lang="de-DE" baseline="0" dirty="0" smtClean="0"/>
              <a:t>: </a:t>
            </a:r>
            <a:r>
              <a:rPr lang="de-DE" baseline="0" dirty="0" err="1" smtClean="0"/>
              <a:t>Is</a:t>
            </a:r>
            <a:r>
              <a:rPr lang="de-DE" baseline="0" dirty="0" smtClean="0"/>
              <a:t> </a:t>
            </a:r>
            <a:r>
              <a:rPr lang="de-DE" baseline="0" dirty="0" err="1" smtClean="0"/>
              <a:t>it</a:t>
            </a:r>
            <a:r>
              <a:rPr lang="de-DE" baseline="0" dirty="0" smtClean="0"/>
              <a:t> an </a:t>
            </a:r>
            <a:r>
              <a:rPr lang="de-DE" baseline="0" dirty="0" err="1" smtClean="0"/>
              <a:t>employment</a:t>
            </a:r>
            <a:r>
              <a:rPr lang="de-DE" baseline="0" dirty="0" smtClean="0"/>
              <a:t> </a:t>
            </a:r>
            <a:r>
              <a:rPr lang="de-DE" baseline="0" dirty="0" err="1" smtClean="0"/>
              <a:t>contract</a:t>
            </a:r>
            <a:r>
              <a:rPr lang="de-DE" baseline="0" dirty="0" smtClean="0"/>
              <a:t> </a:t>
            </a:r>
            <a:r>
              <a:rPr lang="de-DE" baseline="0" dirty="0" err="1" smtClean="0"/>
              <a:t>or</a:t>
            </a:r>
            <a:r>
              <a:rPr lang="de-DE" baseline="0" dirty="0" smtClean="0"/>
              <a:t> a </a:t>
            </a:r>
            <a:r>
              <a:rPr lang="de-DE" baseline="0" dirty="0" err="1" smtClean="0"/>
              <a:t>contract</a:t>
            </a:r>
            <a:r>
              <a:rPr lang="de-DE" baseline="0" dirty="0" smtClean="0"/>
              <a:t> </a:t>
            </a:r>
            <a:r>
              <a:rPr lang="de-DE" baseline="0" dirty="0" err="1" smtClean="0"/>
              <a:t>for</a:t>
            </a:r>
            <a:r>
              <a:rPr lang="de-DE" baseline="0" dirty="0" smtClean="0"/>
              <a:t> </a:t>
            </a:r>
            <a:r>
              <a:rPr lang="de-DE" baseline="0" dirty="0" err="1" smtClean="0"/>
              <a:t>services</a:t>
            </a:r>
            <a:r>
              <a:rPr lang="de-DE" baseline="0" dirty="0" smtClean="0"/>
              <a:t>?</a:t>
            </a:r>
          </a:p>
          <a:p>
            <a:pPr marL="171450" indent="-171450">
              <a:buFont typeface="Arial" panose="020B0604020202020204" pitchFamily="34" charset="0"/>
              <a:buChar char="•"/>
            </a:pPr>
            <a:endParaRPr lang="de-DE" baseline="0" dirty="0" smtClean="0"/>
          </a:p>
          <a:p>
            <a:pPr marL="0" indent="0">
              <a:buFont typeface="Arial" panose="020B0604020202020204" pitchFamily="34" charset="0"/>
              <a:buNone/>
            </a:pPr>
            <a:r>
              <a:rPr lang="de-DE" baseline="0" dirty="0" smtClean="0"/>
              <a:t>I will </a:t>
            </a:r>
            <a:r>
              <a:rPr lang="de-DE" baseline="0" dirty="0" err="1" smtClean="0"/>
              <a:t>come</a:t>
            </a:r>
            <a:r>
              <a:rPr lang="de-DE" baseline="0" dirty="0" smtClean="0"/>
              <a:t> </a:t>
            </a:r>
            <a:r>
              <a:rPr lang="de-DE" baseline="0" dirty="0" err="1" smtClean="0"/>
              <a:t>to</a:t>
            </a:r>
            <a:r>
              <a:rPr lang="de-DE" baseline="0" dirty="0" smtClean="0"/>
              <a:t> </a:t>
            </a:r>
            <a:r>
              <a:rPr lang="de-DE" baseline="0" dirty="0" err="1" smtClean="0"/>
              <a:t>this</a:t>
            </a:r>
            <a:r>
              <a:rPr lang="de-DE" baseline="0" dirty="0" smtClean="0"/>
              <a:t> at </a:t>
            </a:r>
            <a:r>
              <a:rPr lang="de-DE" baseline="0" dirty="0" err="1" smtClean="0"/>
              <a:t>the</a:t>
            </a:r>
            <a:r>
              <a:rPr lang="de-DE" baseline="0" dirty="0" smtClean="0"/>
              <a:t> end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presentation</a:t>
            </a:r>
            <a:r>
              <a:rPr lang="de-DE" baseline="0" dirty="0" smtClean="0"/>
              <a:t> </a:t>
            </a:r>
            <a:r>
              <a:rPr lang="de-DE" baseline="0" dirty="0" err="1" smtClean="0"/>
              <a:t>and</a:t>
            </a:r>
            <a:r>
              <a:rPr lang="de-DE" baseline="0" dirty="0" smtClean="0"/>
              <a:t> will </a:t>
            </a:r>
            <a:r>
              <a:rPr lang="de-DE" baseline="0" dirty="0" err="1" smtClean="0"/>
              <a:t>now</a:t>
            </a:r>
            <a:r>
              <a:rPr lang="de-DE" baseline="0" dirty="0" smtClean="0"/>
              <a:t> </a:t>
            </a:r>
            <a:r>
              <a:rPr lang="de-DE" baseline="0" dirty="0" err="1" smtClean="0"/>
              <a:t>move</a:t>
            </a:r>
            <a:r>
              <a:rPr lang="de-DE" baseline="0" dirty="0" smtClean="0"/>
              <a:t> on </a:t>
            </a:r>
            <a:r>
              <a:rPr lang="de-DE" baseline="0" dirty="0" err="1" smtClean="0"/>
              <a:t>to</a:t>
            </a:r>
            <a:r>
              <a:rPr lang="de-DE" baseline="0" dirty="0" smtClean="0"/>
              <a:t> </a:t>
            </a:r>
            <a:r>
              <a:rPr lang="de-DE" baseline="0" dirty="0" err="1" smtClean="0"/>
              <a:t>the</a:t>
            </a:r>
            <a:r>
              <a:rPr lang="de-DE" baseline="0" dirty="0" smtClean="0"/>
              <a:t> last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three</a:t>
            </a:r>
            <a:r>
              <a:rPr lang="de-DE" baseline="0" dirty="0" smtClean="0"/>
              <a:t> </a:t>
            </a:r>
            <a:r>
              <a:rPr lang="de-DE" baseline="0" dirty="0" err="1" smtClean="0"/>
              <a:t>possible</a:t>
            </a:r>
            <a:r>
              <a:rPr lang="de-DE" baseline="0" dirty="0" smtClean="0"/>
              <a:t> </a:t>
            </a:r>
            <a:r>
              <a:rPr lang="de-DE" baseline="0" dirty="0" err="1" smtClean="0"/>
              <a:t>contractual</a:t>
            </a:r>
            <a:r>
              <a:rPr lang="de-DE" baseline="0" dirty="0" smtClean="0"/>
              <a:t> </a:t>
            </a:r>
            <a:r>
              <a:rPr lang="de-DE" baseline="0" dirty="0" err="1" smtClean="0"/>
              <a:t>relationships</a:t>
            </a:r>
            <a:r>
              <a:rPr lang="de-DE" baseline="0" dirty="0" smtClean="0"/>
              <a:t>:</a:t>
            </a:r>
          </a:p>
          <a:p>
            <a:pPr marL="171450" indent="-171450">
              <a:buFont typeface="Arial" panose="020B0604020202020204" pitchFamily="34" charset="0"/>
              <a:buChar char="•"/>
            </a:pPr>
            <a:endParaRPr lang="de-DE" baseline="0" dirty="0" smtClean="0"/>
          </a:p>
          <a:p>
            <a:pPr marL="0" indent="0">
              <a:buFont typeface="Arial" panose="020B0604020202020204" pitchFamily="34" charset="0"/>
              <a:buNone/>
            </a:pPr>
            <a:endParaRPr lang="de-DE" baseline="0" dirty="0" smtClean="0"/>
          </a:p>
          <a:p>
            <a:pPr marL="628650" lvl="1" indent="-171450">
              <a:buFont typeface="Arial" panose="020B0604020202020204" pitchFamily="34" charset="0"/>
              <a:buChar char="•"/>
            </a:pPr>
            <a:endParaRPr lang="de-AT" dirty="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20</a:t>
            </a:fld>
            <a:endParaRPr lang="en-US"/>
          </a:p>
        </p:txBody>
      </p:sp>
    </p:spTree>
    <p:extLst>
      <p:ext uri="{BB962C8B-B14F-4D97-AF65-F5344CB8AC3E}">
        <p14:creationId xmlns:p14="http://schemas.microsoft.com/office/powerpoint/2010/main" val="355857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The </a:t>
            </a:r>
            <a:r>
              <a:rPr lang="de-DE" dirty="0" err="1" smtClean="0"/>
              <a:t>relationship</a:t>
            </a:r>
            <a:r>
              <a:rPr lang="de-DE" dirty="0" smtClean="0"/>
              <a:t> </a:t>
            </a:r>
            <a:r>
              <a:rPr lang="de-DE" dirty="0" err="1" smtClean="0"/>
              <a:t>between</a:t>
            </a:r>
            <a:r>
              <a:rPr lang="de-DE" dirty="0" smtClean="0"/>
              <a:t> </a:t>
            </a:r>
            <a:r>
              <a:rPr lang="de-DE" dirty="0" err="1" smtClean="0"/>
              <a:t>the</a:t>
            </a:r>
            <a:r>
              <a:rPr lang="de-DE" dirty="0" smtClean="0"/>
              <a:t> </a:t>
            </a:r>
            <a:r>
              <a:rPr lang="de-DE" dirty="0" err="1" smtClean="0"/>
              <a:t>crowdsourcer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crowdworker</a:t>
            </a:r>
            <a:endParaRPr lang="de-DE" baseline="0" dirty="0" smtClean="0"/>
          </a:p>
          <a:p>
            <a:endParaRPr lang="de-DE" baseline="0" dirty="0" smtClean="0"/>
          </a:p>
          <a:p>
            <a:r>
              <a:rPr lang="de-DE" baseline="0" dirty="0" smtClean="0"/>
              <a:t>The </a:t>
            </a:r>
            <a:r>
              <a:rPr lang="de-DE" baseline="0" dirty="0" err="1" smtClean="0"/>
              <a:t>crucial</a:t>
            </a:r>
            <a:r>
              <a:rPr lang="de-DE" baseline="0" dirty="0" smtClean="0"/>
              <a:t> </a:t>
            </a:r>
            <a:r>
              <a:rPr lang="de-DE" baseline="0" dirty="0" err="1" smtClean="0"/>
              <a:t>element</a:t>
            </a:r>
            <a:r>
              <a:rPr lang="de-DE" baseline="0" dirty="0" smtClean="0"/>
              <a:t> </a:t>
            </a:r>
            <a:r>
              <a:rPr lang="de-DE" baseline="0" dirty="0" err="1" smtClean="0"/>
              <a:t>here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role</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takes</a:t>
            </a:r>
            <a:r>
              <a:rPr lang="de-DE" baseline="0" dirty="0" smtClean="0"/>
              <a:t> in </a:t>
            </a:r>
            <a:r>
              <a:rPr lang="de-DE" baseline="0" dirty="0" err="1" smtClean="0"/>
              <a:t>relation</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two</a:t>
            </a:r>
            <a:r>
              <a:rPr lang="de-DE" baseline="0" dirty="0" smtClean="0"/>
              <a:t> </a:t>
            </a:r>
            <a:r>
              <a:rPr lang="de-DE" baseline="0" dirty="0" err="1" smtClean="0"/>
              <a:t>other</a:t>
            </a:r>
            <a:r>
              <a:rPr lang="de-DE" baseline="0" dirty="0" smtClean="0"/>
              <a:t> </a:t>
            </a:r>
            <a:r>
              <a:rPr lang="de-DE" baseline="0" dirty="0" err="1" smtClean="0"/>
              <a:t>parties</a:t>
            </a:r>
            <a:r>
              <a:rPr lang="de-DE" baseline="0" dirty="0" smtClean="0"/>
              <a:t>: </a:t>
            </a:r>
          </a:p>
          <a:p>
            <a:pPr marL="171450" indent="-171450">
              <a:buFont typeface="Arial" panose="020B0604020202020204" pitchFamily="34" charset="0"/>
              <a:buChar char="•"/>
            </a:pPr>
            <a:r>
              <a:rPr lang="de-DE" baseline="0" dirty="0" err="1" smtClean="0"/>
              <a:t>Is</a:t>
            </a:r>
            <a:r>
              <a:rPr lang="de-DE" baseline="0" dirty="0" smtClean="0"/>
              <a:t> </a:t>
            </a:r>
            <a:r>
              <a:rPr lang="de-DE" baseline="0" dirty="0" err="1" smtClean="0"/>
              <a:t>it</a:t>
            </a:r>
            <a:r>
              <a:rPr lang="de-DE" baseline="0" dirty="0" smtClean="0"/>
              <a:t> a </a:t>
            </a:r>
            <a:r>
              <a:rPr lang="de-DE" baseline="0" dirty="0" err="1" smtClean="0"/>
              <a:t>mere</a:t>
            </a:r>
            <a:r>
              <a:rPr lang="de-DE" baseline="0" dirty="0" smtClean="0"/>
              <a:t> </a:t>
            </a:r>
            <a:r>
              <a:rPr lang="de-DE" baseline="0" dirty="0" err="1" smtClean="0"/>
              <a:t>agent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r>
              <a:rPr lang="de-DE" baseline="0" dirty="0" err="1" smtClean="0"/>
              <a:t>and</a:t>
            </a:r>
            <a:r>
              <a:rPr lang="de-DE" baseline="0" dirty="0" smtClean="0"/>
              <a:t> all </a:t>
            </a:r>
            <a:r>
              <a:rPr lang="de-DE" baseline="0" dirty="0" err="1" smtClean="0"/>
              <a:t>acts</a:t>
            </a:r>
            <a:r>
              <a:rPr lang="de-DE" baseline="0" dirty="0" smtClean="0"/>
              <a:t> </a:t>
            </a:r>
            <a:r>
              <a:rPr lang="de-DE" baseline="0" dirty="0" err="1" smtClean="0"/>
              <a:t>vis</a:t>
            </a:r>
            <a:r>
              <a:rPr lang="de-DE" baseline="0" dirty="0" smtClean="0"/>
              <a:t>-a-</a:t>
            </a:r>
            <a:r>
              <a:rPr lang="de-DE" baseline="0" dirty="0" err="1" smtClean="0"/>
              <a:t>vis</a:t>
            </a:r>
            <a:r>
              <a:rPr lang="de-DE" baseline="0" dirty="0" smtClean="0"/>
              <a:t> </a:t>
            </a:r>
            <a:r>
              <a:rPr lang="de-DE" baseline="0" dirty="0" err="1" smtClean="0"/>
              <a:t>the</a:t>
            </a:r>
            <a:r>
              <a:rPr lang="de-DE" baseline="0" dirty="0" smtClean="0"/>
              <a:t> </a:t>
            </a:r>
            <a:r>
              <a:rPr lang="de-DE" baseline="0" dirty="0" err="1" smtClean="0"/>
              <a:t>crowdworker</a:t>
            </a:r>
            <a:r>
              <a:rPr lang="de-DE" baseline="0" dirty="0" smtClean="0"/>
              <a:t> </a:t>
            </a:r>
            <a:r>
              <a:rPr lang="de-DE" baseline="0" dirty="0" err="1" smtClean="0"/>
              <a:t>are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considered</a:t>
            </a:r>
            <a:r>
              <a:rPr lang="de-DE" baseline="0" dirty="0" smtClean="0"/>
              <a:t> </a:t>
            </a:r>
            <a:r>
              <a:rPr lang="de-DE" baseline="0" dirty="0" err="1" smtClean="0"/>
              <a:t>acts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 </a:t>
            </a:r>
          </a:p>
          <a:p>
            <a:pPr marL="171450" indent="-171450">
              <a:buFont typeface="Arial" panose="020B0604020202020204" pitchFamily="34" charset="0"/>
              <a:buChar char="•"/>
            </a:pPr>
            <a:r>
              <a:rPr lang="de-DE" baseline="0" dirty="0" err="1" smtClean="0"/>
              <a:t>Or</a:t>
            </a:r>
            <a:r>
              <a:rPr lang="de-DE" baseline="0" dirty="0" smtClean="0"/>
              <a:t> </a:t>
            </a:r>
            <a:r>
              <a:rPr lang="de-DE" baseline="0" dirty="0" err="1" smtClean="0"/>
              <a:t>does</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act</a:t>
            </a:r>
            <a:r>
              <a:rPr lang="de-DE" baseline="0" dirty="0" smtClean="0"/>
              <a:t> on </a:t>
            </a:r>
            <a:r>
              <a:rPr lang="de-DE" baseline="0" dirty="0" err="1" smtClean="0"/>
              <a:t>it‘s</a:t>
            </a:r>
            <a:r>
              <a:rPr lang="de-DE" baseline="0" dirty="0" smtClean="0"/>
              <a:t> </a:t>
            </a:r>
            <a:r>
              <a:rPr lang="de-DE" baseline="0" dirty="0" err="1" smtClean="0"/>
              <a:t>own</a:t>
            </a:r>
            <a:r>
              <a:rPr lang="de-DE" baseline="0" dirty="0" smtClean="0"/>
              <a:t> behalf vis-à-vis </a:t>
            </a:r>
            <a:r>
              <a:rPr lang="de-DE" baseline="0" dirty="0" err="1" smtClean="0"/>
              <a:t>the</a:t>
            </a:r>
            <a:r>
              <a:rPr lang="de-DE" baseline="0" dirty="0" smtClean="0"/>
              <a:t> </a:t>
            </a:r>
            <a:r>
              <a:rPr lang="de-DE" baseline="0" dirty="0" err="1" smtClean="0"/>
              <a:t>crowdworker</a:t>
            </a:r>
            <a:r>
              <a:rPr lang="de-DE" baseline="0" dirty="0" smtClean="0"/>
              <a:t>? </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baseline="0" dirty="0" smtClean="0"/>
              <a:t>In </a:t>
            </a:r>
            <a:r>
              <a:rPr lang="de-DE" baseline="0" dirty="0" err="1" smtClean="0"/>
              <a:t>the</a:t>
            </a:r>
            <a:r>
              <a:rPr lang="de-DE" baseline="0" dirty="0" smtClean="0"/>
              <a:t> </a:t>
            </a:r>
            <a:r>
              <a:rPr lang="de-DE" baseline="0" dirty="0" err="1" smtClean="0"/>
              <a:t>first</a:t>
            </a:r>
            <a:r>
              <a:rPr lang="de-DE" baseline="0" dirty="0" smtClean="0"/>
              <a:t> </a:t>
            </a:r>
            <a:r>
              <a:rPr lang="de-DE" baseline="0" dirty="0" err="1" smtClean="0"/>
              <a:t>case</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no</a:t>
            </a:r>
            <a:r>
              <a:rPr lang="de-DE" baseline="0" dirty="0" smtClean="0"/>
              <a:t> </a:t>
            </a:r>
            <a:r>
              <a:rPr lang="de-DE" baseline="0" dirty="0" err="1" smtClean="0"/>
              <a:t>direct</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platform</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crowd</a:t>
            </a:r>
            <a:r>
              <a:rPr lang="de-DE" baseline="0" dirty="0" smtClean="0"/>
              <a:t> </a:t>
            </a:r>
            <a:r>
              <a:rPr lang="de-DE" baseline="0" dirty="0" err="1" smtClean="0"/>
              <a:t>and</a:t>
            </a:r>
            <a:r>
              <a:rPr lang="de-DE" baseline="0" dirty="0" smtClean="0"/>
              <a:t> in </a:t>
            </a:r>
            <a:r>
              <a:rPr lang="de-DE" baseline="0" dirty="0" err="1" smtClean="0"/>
              <a:t>the</a:t>
            </a:r>
            <a:r>
              <a:rPr lang="de-DE" baseline="0" dirty="0" smtClean="0"/>
              <a:t> </a:t>
            </a:r>
            <a:r>
              <a:rPr lang="de-DE" baseline="0" dirty="0" err="1" smtClean="0"/>
              <a:t>latter</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only</a:t>
            </a:r>
            <a:r>
              <a:rPr lang="de-DE" baseline="0" dirty="0" smtClean="0"/>
              <a:t> a </a:t>
            </a:r>
            <a:r>
              <a:rPr lang="de-DE" baseline="0" dirty="0" err="1" smtClean="0"/>
              <a:t>contractual</a:t>
            </a:r>
            <a:r>
              <a:rPr lang="de-DE" baseline="0" dirty="0" smtClean="0"/>
              <a:t> </a:t>
            </a:r>
            <a:r>
              <a:rPr lang="de-DE" baseline="0" dirty="0" err="1" smtClean="0"/>
              <a:t>relationship</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crowd</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crowdsourcer</a:t>
            </a:r>
            <a:r>
              <a:rPr lang="de-DE" baseline="0" dirty="0" smtClean="0"/>
              <a:t>.</a:t>
            </a:r>
          </a:p>
          <a:p>
            <a:endParaRPr lang="de-DE" baseline="0" dirty="0" smtClean="0"/>
          </a:p>
          <a:p>
            <a:r>
              <a:rPr lang="de-DE" baseline="0" dirty="0" smtClean="0"/>
              <a:t>This </a:t>
            </a:r>
            <a:r>
              <a:rPr lang="de-DE" baseline="0" dirty="0" err="1" smtClean="0"/>
              <a:t>leads</a:t>
            </a:r>
            <a:r>
              <a:rPr lang="de-DE" baseline="0" dirty="0" smtClean="0"/>
              <a:t> </a:t>
            </a:r>
            <a:r>
              <a:rPr lang="de-DE" baseline="0" dirty="0" err="1" smtClean="0"/>
              <a:t>to</a:t>
            </a:r>
            <a:r>
              <a:rPr lang="de-DE" baseline="0" dirty="0" smtClean="0"/>
              <a:t> </a:t>
            </a:r>
            <a:r>
              <a:rPr lang="de-DE" baseline="0" dirty="0" err="1" smtClean="0"/>
              <a:t>the</a:t>
            </a:r>
            <a:r>
              <a:rPr lang="de-DE" baseline="0" dirty="0" smtClean="0"/>
              <a:t> last </a:t>
            </a:r>
            <a:r>
              <a:rPr lang="de-DE" baseline="0" dirty="0" err="1" smtClean="0"/>
              <a:t>question</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cover</a:t>
            </a:r>
            <a:r>
              <a:rPr lang="de-DE" baseline="0" dirty="0" smtClean="0"/>
              <a:t> </a:t>
            </a:r>
            <a:r>
              <a:rPr lang="de-DE" baseline="0" dirty="0" err="1" smtClean="0"/>
              <a:t>here</a:t>
            </a:r>
            <a:r>
              <a:rPr lang="de-DE" baseline="0" dirty="0" smtClean="0"/>
              <a:t> → </a:t>
            </a:r>
            <a:r>
              <a:rPr lang="de-DE" baseline="0" dirty="0" err="1" smtClean="0"/>
              <a:t>Is</a:t>
            </a:r>
            <a:r>
              <a:rPr lang="de-DE" baseline="0" dirty="0" smtClean="0"/>
              <a:t> </a:t>
            </a:r>
            <a:r>
              <a:rPr lang="de-DE" baseline="0" dirty="0" err="1" smtClean="0"/>
              <a:t>there</a:t>
            </a:r>
            <a:r>
              <a:rPr lang="de-DE" baseline="0" dirty="0" smtClean="0"/>
              <a:t> an </a:t>
            </a:r>
            <a:r>
              <a:rPr lang="de-DE" baseline="0" dirty="0" err="1" smtClean="0"/>
              <a:t>employment</a:t>
            </a:r>
            <a:r>
              <a:rPr lang="de-DE" baseline="0" dirty="0" smtClean="0"/>
              <a:t> </a:t>
            </a:r>
            <a:r>
              <a:rPr lang="de-DE" baseline="0" dirty="0" err="1" smtClean="0"/>
              <a:t>relationship</a:t>
            </a:r>
            <a:r>
              <a:rPr lang="de-DE" baseline="0" dirty="0" smtClean="0"/>
              <a:t>?</a:t>
            </a:r>
            <a:endParaRPr lang="de-AT" dirty="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21</a:t>
            </a:fld>
            <a:endParaRPr lang="en-US"/>
          </a:p>
        </p:txBody>
      </p:sp>
    </p:spTree>
    <p:extLst>
      <p:ext uri="{BB962C8B-B14F-4D97-AF65-F5344CB8AC3E}">
        <p14:creationId xmlns:p14="http://schemas.microsoft.com/office/powerpoint/2010/main" val="132480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As </a:t>
            </a:r>
            <a:r>
              <a:rPr lang="de-DE" dirty="0" err="1" smtClean="0"/>
              <a:t>mentioned</a:t>
            </a:r>
            <a:r>
              <a:rPr lang="de-DE" dirty="0" smtClean="0"/>
              <a:t> </a:t>
            </a:r>
            <a:r>
              <a:rPr lang="de-DE" dirty="0" err="1" smtClean="0"/>
              <a:t>before</a:t>
            </a:r>
            <a:r>
              <a:rPr lang="de-DE" dirty="0" smtClean="0"/>
              <a:t>, </a:t>
            </a:r>
            <a:r>
              <a:rPr lang="de-DE" dirty="0" err="1" smtClean="0"/>
              <a:t>this</a:t>
            </a:r>
            <a:r>
              <a:rPr lang="de-DE" dirty="0" smtClean="0"/>
              <a:t> </a:t>
            </a:r>
            <a:r>
              <a:rPr lang="de-DE" dirty="0" err="1" smtClean="0"/>
              <a:t>is</a:t>
            </a:r>
            <a:r>
              <a:rPr lang="de-DE" dirty="0" smtClean="0"/>
              <a:t> </a:t>
            </a:r>
            <a:r>
              <a:rPr lang="de-DE" dirty="0" err="1" smtClean="0"/>
              <a:t>important</a:t>
            </a:r>
            <a:r>
              <a:rPr lang="de-DE" dirty="0" smtClean="0"/>
              <a:t> </a:t>
            </a:r>
            <a:r>
              <a:rPr lang="de-DE" dirty="0" err="1" smtClean="0"/>
              <a:t>because</a:t>
            </a:r>
            <a:r>
              <a:rPr lang="de-DE" dirty="0" smtClean="0"/>
              <a:t> </a:t>
            </a:r>
            <a:r>
              <a:rPr lang="de-DE" dirty="0" err="1" smtClean="0"/>
              <a:t>protective</a:t>
            </a:r>
            <a:r>
              <a:rPr lang="de-DE" dirty="0" smtClean="0"/>
              <a:t> labour </a:t>
            </a:r>
            <a:r>
              <a:rPr lang="de-DE" dirty="0" err="1" smtClean="0"/>
              <a:t>laws</a:t>
            </a:r>
            <a:r>
              <a:rPr lang="de-DE" dirty="0" smtClean="0"/>
              <a:t>,</a:t>
            </a:r>
            <a:r>
              <a:rPr lang="de-DE" baseline="0" dirty="0" smtClean="0"/>
              <a:t> </a:t>
            </a:r>
            <a:r>
              <a:rPr lang="de-DE" baseline="0" dirty="0" err="1" smtClean="0"/>
              <a:t>especially</a:t>
            </a:r>
            <a:r>
              <a:rPr lang="de-DE" baseline="0" dirty="0" smtClean="0"/>
              <a:t> </a:t>
            </a:r>
            <a:r>
              <a:rPr lang="de-DE" baseline="0" dirty="0" err="1" smtClean="0"/>
              <a:t>minimum</a:t>
            </a:r>
            <a:r>
              <a:rPr lang="de-DE" baseline="0" dirty="0" smtClean="0"/>
              <a:t> </a:t>
            </a:r>
            <a:r>
              <a:rPr lang="de-DE" baseline="0" dirty="0" err="1" smtClean="0"/>
              <a:t>wages</a:t>
            </a:r>
            <a:r>
              <a:rPr lang="de-DE" baseline="0" dirty="0" smtClean="0"/>
              <a:t> </a:t>
            </a:r>
            <a:r>
              <a:rPr lang="de-DE" baseline="0" dirty="0" err="1" smtClean="0"/>
              <a:t>or</a:t>
            </a:r>
            <a:r>
              <a:rPr lang="de-DE" baseline="0" dirty="0" smtClean="0"/>
              <a:t> </a:t>
            </a:r>
            <a:r>
              <a:rPr lang="de-DE" baseline="0" dirty="0" err="1" smtClean="0"/>
              <a:t>working</a:t>
            </a:r>
            <a:r>
              <a:rPr lang="de-DE" baseline="0" dirty="0" smtClean="0"/>
              <a:t> time </a:t>
            </a:r>
            <a:r>
              <a:rPr lang="de-DE" baseline="0" dirty="0" err="1" smtClean="0"/>
              <a:t>restrictions</a:t>
            </a:r>
            <a:r>
              <a:rPr lang="de-DE" baseline="0" dirty="0" smtClean="0"/>
              <a:t> </a:t>
            </a:r>
            <a:r>
              <a:rPr lang="de-DE" baseline="0" dirty="0" err="1" smtClean="0"/>
              <a:t>only</a:t>
            </a:r>
            <a:r>
              <a:rPr lang="de-DE" baseline="0" dirty="0" smtClean="0"/>
              <a:t> </a:t>
            </a:r>
            <a:r>
              <a:rPr lang="de-DE" baseline="0" dirty="0" err="1" smtClean="0"/>
              <a:t>apply</a:t>
            </a:r>
            <a:r>
              <a:rPr lang="de-DE" baseline="0" dirty="0" smtClean="0"/>
              <a:t> </a:t>
            </a:r>
            <a:r>
              <a:rPr lang="de-DE" baseline="0" dirty="0" err="1" smtClean="0"/>
              <a:t>to</a:t>
            </a:r>
            <a:r>
              <a:rPr lang="de-DE" baseline="0" dirty="0" smtClean="0"/>
              <a:t> </a:t>
            </a:r>
            <a:r>
              <a:rPr lang="de-DE" baseline="0" dirty="0" err="1" smtClean="0"/>
              <a:t>employment</a:t>
            </a:r>
            <a:r>
              <a:rPr lang="de-DE" baseline="0" dirty="0" smtClean="0"/>
              <a:t> </a:t>
            </a:r>
            <a:r>
              <a:rPr lang="de-DE" baseline="0" dirty="0" err="1" smtClean="0"/>
              <a:t>contracts</a:t>
            </a:r>
            <a:r>
              <a:rPr lang="de-DE" baseline="0" dirty="0" smtClean="0"/>
              <a:t>. In </a:t>
            </a:r>
            <a:r>
              <a:rPr lang="de-DE" baseline="0" dirty="0" err="1" smtClean="0"/>
              <a:t>addition</a:t>
            </a:r>
            <a:r>
              <a:rPr lang="de-DE" baseline="0" dirty="0" smtClean="0"/>
              <a:t> also </a:t>
            </a:r>
            <a:r>
              <a:rPr lang="de-DE" baseline="0" dirty="0" err="1" smtClean="0"/>
              <a:t>the</a:t>
            </a:r>
            <a:r>
              <a:rPr lang="de-DE" baseline="0" dirty="0" smtClean="0"/>
              <a:t> </a:t>
            </a:r>
            <a:r>
              <a:rPr lang="de-DE" baseline="0" dirty="0" err="1" smtClean="0"/>
              <a:t>provisions</a:t>
            </a:r>
            <a:r>
              <a:rPr lang="de-DE" baseline="0" dirty="0" smtClean="0"/>
              <a:t> </a:t>
            </a:r>
            <a:r>
              <a:rPr lang="de-DE" baseline="0" dirty="0" err="1" smtClean="0"/>
              <a:t>that</a:t>
            </a:r>
            <a:r>
              <a:rPr lang="de-DE" baseline="0" dirty="0" smtClean="0"/>
              <a:t> deal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right</a:t>
            </a:r>
            <a:r>
              <a:rPr lang="de-DE" baseline="0" dirty="0" smtClean="0"/>
              <a:t> </a:t>
            </a:r>
            <a:r>
              <a:rPr lang="de-DE" baseline="0" dirty="0" err="1" smtClean="0"/>
              <a:t>to</a:t>
            </a:r>
            <a:r>
              <a:rPr lang="de-DE" baseline="0" dirty="0" smtClean="0"/>
              <a:t> </a:t>
            </a:r>
            <a:r>
              <a:rPr lang="de-DE" baseline="0" dirty="0" err="1" smtClean="0"/>
              <a:t>organize</a:t>
            </a:r>
            <a:r>
              <a:rPr lang="de-DE" baseline="0" dirty="0" smtClean="0"/>
              <a:t>, </a:t>
            </a:r>
            <a:r>
              <a:rPr lang="de-DE" baseline="0" dirty="0" err="1" smtClean="0"/>
              <a:t>to</a:t>
            </a:r>
            <a:r>
              <a:rPr lang="de-DE" baseline="0" dirty="0" smtClean="0"/>
              <a:t> </a:t>
            </a:r>
            <a:r>
              <a:rPr lang="de-DE" baseline="0" dirty="0" err="1" smtClean="0"/>
              <a:t>collectively</a:t>
            </a:r>
            <a:r>
              <a:rPr lang="de-DE" baseline="0" dirty="0" smtClean="0"/>
              <a:t> </a:t>
            </a:r>
            <a:r>
              <a:rPr lang="de-DE" baseline="0" dirty="0" err="1" smtClean="0"/>
              <a:t>bargain</a:t>
            </a:r>
            <a:r>
              <a:rPr lang="de-DE" baseline="0" dirty="0" smtClean="0"/>
              <a:t> </a:t>
            </a:r>
            <a:r>
              <a:rPr lang="de-DE" baseline="0" dirty="0" err="1" smtClean="0"/>
              <a:t>and</a:t>
            </a:r>
            <a:r>
              <a:rPr lang="de-DE" baseline="0" dirty="0" smtClean="0"/>
              <a:t> </a:t>
            </a:r>
            <a:r>
              <a:rPr lang="de-DE" baseline="0" dirty="0" err="1" smtClean="0"/>
              <a:t>to</a:t>
            </a:r>
            <a:r>
              <a:rPr lang="de-DE" baseline="0" dirty="0" smtClean="0"/>
              <a:t> </a:t>
            </a:r>
            <a:r>
              <a:rPr lang="de-DE" baseline="0" dirty="0" err="1" smtClean="0"/>
              <a:t>industrial</a:t>
            </a:r>
            <a:r>
              <a:rPr lang="de-DE" baseline="0" dirty="0" smtClean="0"/>
              <a:t> </a:t>
            </a:r>
            <a:r>
              <a:rPr lang="de-DE" baseline="0" dirty="0" err="1" smtClean="0"/>
              <a:t>action</a:t>
            </a:r>
            <a:r>
              <a:rPr lang="de-DE" baseline="0" dirty="0" smtClean="0"/>
              <a:t> </a:t>
            </a:r>
            <a:r>
              <a:rPr lang="de-DE" baseline="0" dirty="0" err="1" smtClean="0"/>
              <a:t>only</a:t>
            </a:r>
            <a:r>
              <a:rPr lang="de-DE" baseline="0" dirty="0" smtClean="0"/>
              <a:t> </a:t>
            </a:r>
            <a:r>
              <a:rPr lang="de-DE" baseline="0" dirty="0" err="1" smtClean="0"/>
              <a:t>cover</a:t>
            </a:r>
            <a:r>
              <a:rPr lang="de-DE" baseline="0" dirty="0" smtClean="0"/>
              <a:t> </a:t>
            </a:r>
            <a:r>
              <a:rPr lang="de-DE" baseline="0" dirty="0" err="1" smtClean="0"/>
              <a:t>workers</a:t>
            </a:r>
            <a:r>
              <a:rPr lang="de-DE" baseline="0" dirty="0" smtClean="0"/>
              <a:t> </a:t>
            </a:r>
            <a:r>
              <a:rPr lang="de-DE" baseline="0" dirty="0" err="1" smtClean="0"/>
              <a:t>and</a:t>
            </a:r>
            <a:r>
              <a:rPr lang="de-DE" baseline="0" dirty="0" smtClean="0"/>
              <a:t> not </a:t>
            </a:r>
            <a:r>
              <a:rPr lang="de-DE" baseline="0" dirty="0" err="1" smtClean="0"/>
              <a:t>independent</a:t>
            </a:r>
            <a:r>
              <a:rPr lang="de-DE" baseline="0" dirty="0" smtClean="0"/>
              <a:t> </a:t>
            </a:r>
            <a:r>
              <a:rPr lang="de-DE" baseline="0" dirty="0" err="1" smtClean="0"/>
              <a:t>contractors</a:t>
            </a:r>
            <a:r>
              <a:rPr lang="de-DE" baseline="0" dirty="0" smtClean="0"/>
              <a:t>.</a:t>
            </a:r>
          </a:p>
          <a:p>
            <a:endParaRPr lang="de-DE" baseline="0" dirty="0" smtClean="0"/>
          </a:p>
          <a:p>
            <a:r>
              <a:rPr lang="en-GB" sz="1200" kern="1200" dirty="0" smtClean="0">
                <a:solidFill>
                  <a:schemeClr val="tx1"/>
                </a:solidFill>
                <a:effectLst/>
                <a:latin typeface="Arial" charset="0"/>
                <a:ea typeface="+mn-ea"/>
                <a:cs typeface="Arial" charset="0"/>
              </a:rPr>
              <a:t>For an employment relationship it is essential for the work to be rendered in what we</a:t>
            </a:r>
            <a:r>
              <a:rPr lang="en-GB" sz="1200" kern="1200" baseline="0" dirty="0" smtClean="0">
                <a:solidFill>
                  <a:schemeClr val="tx1"/>
                </a:solidFill>
                <a:effectLst/>
                <a:latin typeface="Arial" charset="0"/>
                <a:ea typeface="+mn-ea"/>
                <a:cs typeface="Arial" charset="0"/>
              </a:rPr>
              <a:t> call </a:t>
            </a:r>
            <a:r>
              <a:rPr lang="en-GB" sz="1200" b="1" kern="1200" dirty="0" smtClean="0">
                <a:solidFill>
                  <a:schemeClr val="tx1"/>
                </a:solidFill>
                <a:effectLst/>
                <a:latin typeface="Arial" charset="0"/>
                <a:ea typeface="+mn-ea"/>
                <a:cs typeface="Arial" charset="0"/>
              </a:rPr>
              <a:t>“personal dependency”: </a:t>
            </a:r>
            <a:r>
              <a:rPr lang="en-GB" sz="1200" kern="1200" dirty="0" smtClean="0">
                <a:solidFill>
                  <a:schemeClr val="tx1"/>
                </a:solidFill>
                <a:effectLst/>
                <a:latin typeface="Arial" charset="0"/>
                <a:ea typeface="+mn-ea"/>
                <a:cs typeface="Arial" charset="0"/>
              </a:rPr>
              <a:t>When working, the party performing the work must be integrated into the operational body of the employer and be subject to his/her instructions.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 main argument against an </a:t>
            </a:r>
            <a:r>
              <a:rPr lang="en-GB" sz="1200" kern="1200" baseline="0" dirty="0" smtClean="0">
                <a:solidFill>
                  <a:schemeClr val="tx1"/>
                </a:solidFill>
                <a:effectLst/>
                <a:latin typeface="Arial" charset="0"/>
                <a:ea typeface="+mn-ea"/>
                <a:cs typeface="Arial" charset="0"/>
              </a:rPr>
              <a:t>employment relationship is i</a:t>
            </a:r>
            <a:r>
              <a:rPr lang="en-GB" sz="1200" kern="1200" dirty="0" smtClean="0">
                <a:solidFill>
                  <a:schemeClr val="tx1"/>
                </a:solidFill>
                <a:effectLst/>
                <a:latin typeface="Arial" charset="0"/>
                <a:ea typeface="+mn-ea"/>
                <a:cs typeface="Arial" charset="0"/>
              </a:rPr>
              <a:t>n the </a:t>
            </a:r>
            <a:r>
              <a:rPr lang="en-GB" sz="1200" kern="1200" dirty="0" err="1" smtClean="0">
                <a:solidFill>
                  <a:schemeClr val="tx1"/>
                </a:solidFill>
                <a:effectLst/>
                <a:latin typeface="Arial" charset="0"/>
                <a:ea typeface="+mn-ea"/>
                <a:cs typeface="Arial" charset="0"/>
              </a:rPr>
              <a:t>crowdworking</a:t>
            </a:r>
            <a:r>
              <a:rPr lang="en-GB" sz="1200" kern="1200" dirty="0" smtClean="0">
                <a:solidFill>
                  <a:schemeClr val="tx1"/>
                </a:solidFill>
                <a:effectLst/>
                <a:latin typeface="Arial" charset="0"/>
                <a:ea typeface="+mn-ea"/>
                <a:cs typeface="Arial" charset="0"/>
              </a:rPr>
              <a:t>-arrangement the workers decide when, from</a:t>
            </a:r>
            <a:r>
              <a:rPr lang="en-GB" sz="1200" kern="1200" baseline="0" dirty="0" smtClean="0">
                <a:solidFill>
                  <a:schemeClr val="tx1"/>
                </a:solidFill>
                <a:effectLst/>
                <a:latin typeface="Arial" charset="0"/>
                <a:ea typeface="+mn-ea"/>
                <a:cs typeface="Arial" charset="0"/>
              </a:rPr>
              <a:t> where (usually from at home) and what to work. </a:t>
            </a:r>
            <a:endParaRPr lang="en-GB" sz="1200" kern="1200" dirty="0" smtClean="0">
              <a:solidFill>
                <a:schemeClr val="tx1"/>
              </a:solidFill>
              <a:effectLst/>
              <a:latin typeface="Arial" charset="0"/>
              <a:ea typeface="+mn-ea"/>
              <a:cs typeface="Arial" charset="0"/>
            </a:endParaRP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This positive view is too positive though as it does not take into account that </a:t>
            </a:r>
            <a:r>
              <a:rPr lang="en-GB" sz="1200" kern="1200" baseline="0" dirty="0" err="1" smtClean="0">
                <a:solidFill>
                  <a:schemeClr val="tx1"/>
                </a:solidFill>
                <a:effectLst/>
                <a:latin typeface="Arial" charset="0"/>
                <a:ea typeface="+mn-ea"/>
                <a:cs typeface="Arial" charset="0"/>
              </a:rPr>
              <a:t>crowdworking</a:t>
            </a:r>
            <a:r>
              <a:rPr lang="en-GB" sz="1200" kern="1200" baseline="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takes place not only in the home of the </a:t>
            </a:r>
            <a:r>
              <a:rPr lang="en-GB" sz="1200" kern="1200" dirty="0" err="1" smtClean="0">
                <a:solidFill>
                  <a:schemeClr val="tx1"/>
                </a:solidFill>
                <a:effectLst/>
                <a:latin typeface="Arial" charset="0"/>
                <a:ea typeface="+mn-ea"/>
                <a:cs typeface="Arial" charset="0"/>
              </a:rPr>
              <a:t>crowdworker</a:t>
            </a:r>
            <a:r>
              <a:rPr lang="en-GB" sz="1200" kern="1200" dirty="0" smtClean="0">
                <a:solidFill>
                  <a:schemeClr val="tx1"/>
                </a:solidFill>
                <a:effectLst/>
                <a:latin typeface="Arial" charset="0"/>
                <a:ea typeface="+mn-ea"/>
                <a:cs typeface="Arial" charset="0"/>
              </a:rPr>
              <a:t> but at the same time also online in a kind of “virtual workshop”.</a:t>
            </a:r>
            <a:r>
              <a:rPr lang="en-GB" sz="1200" kern="1200" baseline="0" dirty="0" smtClean="0">
                <a:solidFill>
                  <a:schemeClr val="tx1"/>
                </a:solidFill>
                <a:effectLst/>
                <a:latin typeface="Arial" charset="0"/>
                <a:ea typeface="+mn-ea"/>
                <a:cs typeface="Arial" charset="0"/>
              </a:rPr>
              <a:t> The crowd has to use </a:t>
            </a:r>
            <a:r>
              <a:rPr lang="en-GB" sz="1200" kern="1200" dirty="0" smtClean="0">
                <a:solidFill>
                  <a:schemeClr val="tx1"/>
                </a:solidFill>
                <a:effectLst/>
                <a:latin typeface="Arial" charset="0"/>
                <a:ea typeface="+mn-ea"/>
                <a:cs typeface="Arial" charset="0"/>
              </a:rPr>
              <a:t>the interface provided by the crowdsourcing platform, that often involves monitoring mechanisms like regular screenshots or the automated analysis of the workflow or even typing patterns. The opportunities for disciplining the </a:t>
            </a:r>
            <a:r>
              <a:rPr lang="en-GB" sz="1200" kern="1200" dirty="0" err="1" smtClean="0">
                <a:solidFill>
                  <a:schemeClr val="tx1"/>
                </a:solidFill>
                <a:effectLst/>
                <a:latin typeface="Arial" charset="0"/>
                <a:ea typeface="+mn-ea"/>
                <a:cs typeface="Arial" charset="0"/>
              </a:rPr>
              <a:t>crowdworker</a:t>
            </a:r>
            <a:r>
              <a:rPr lang="en-GB" sz="1200" kern="1200" dirty="0" smtClean="0">
                <a:solidFill>
                  <a:schemeClr val="tx1"/>
                </a:solidFill>
                <a:effectLst/>
                <a:latin typeface="Arial" charset="0"/>
                <a:ea typeface="+mn-ea"/>
                <a:cs typeface="Arial" charset="0"/>
              </a:rPr>
              <a:t> through ratings on the platform should also be taken into account. The same goes</a:t>
            </a:r>
            <a:r>
              <a:rPr lang="en-GB" sz="1200" kern="1200" baseline="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for the determination of work-related behaviour, for example through the specification of allotted time. Taken together, the determination of the work related behaviour by the contractual partner is often so pronounced that it equals “classical” personal dependency necessary for an employment relationship. </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I now come to an end. I hope this presentation has served its purpose</a:t>
            </a:r>
            <a:r>
              <a:rPr lang="en-GB" sz="1200" kern="1200" baseline="0" dirty="0" smtClean="0">
                <a:solidFill>
                  <a:schemeClr val="tx1"/>
                </a:solidFill>
                <a:effectLst/>
                <a:latin typeface="Arial" charset="0"/>
                <a:ea typeface="+mn-ea"/>
                <a:cs typeface="Arial" charset="0"/>
              </a:rPr>
              <a:t> to sensitize you to </a:t>
            </a:r>
            <a:r>
              <a:rPr lang="en-GB" sz="1200" kern="1200" dirty="0" err="1" smtClean="0">
                <a:solidFill>
                  <a:schemeClr val="tx1"/>
                </a:solidFill>
                <a:effectLst/>
                <a:latin typeface="Arial" charset="0"/>
                <a:ea typeface="+mn-ea"/>
                <a:cs typeface="Arial" charset="0"/>
              </a:rPr>
              <a:t>crowd</a:t>
            </a:r>
            <a:r>
              <a:rPr lang="en-GB" sz="1200" kern="1200" baseline="0" dirty="0" err="1" smtClean="0">
                <a:solidFill>
                  <a:schemeClr val="tx1"/>
                </a:solidFill>
                <a:effectLst/>
                <a:latin typeface="Arial" charset="0"/>
                <a:ea typeface="+mn-ea"/>
                <a:cs typeface="Arial" charset="0"/>
              </a:rPr>
              <a:t>working</a:t>
            </a:r>
            <a:r>
              <a:rPr lang="en-GB" sz="1200" kern="1200" baseline="0" dirty="0" smtClean="0">
                <a:solidFill>
                  <a:schemeClr val="tx1"/>
                </a:solidFill>
                <a:effectLst/>
                <a:latin typeface="Arial" charset="0"/>
                <a:ea typeface="+mn-ea"/>
                <a:cs typeface="Arial" charset="0"/>
              </a:rPr>
              <a:t> which is on the one hand fascinating and on the other also frightening. It has a high potential of exploiting workers and to </a:t>
            </a:r>
            <a:r>
              <a:rPr lang="en-GB" sz="1200" kern="1200" baseline="0" dirty="0" err="1" smtClean="0">
                <a:solidFill>
                  <a:schemeClr val="tx1"/>
                </a:solidFill>
                <a:effectLst/>
                <a:latin typeface="Arial" charset="0"/>
                <a:ea typeface="+mn-ea"/>
                <a:cs typeface="Arial" charset="0"/>
              </a:rPr>
              <a:t>errode</a:t>
            </a:r>
            <a:r>
              <a:rPr lang="en-GB" sz="1200" kern="1200" baseline="0" dirty="0" smtClean="0">
                <a:solidFill>
                  <a:schemeClr val="tx1"/>
                </a:solidFill>
                <a:effectLst/>
                <a:latin typeface="Arial" charset="0"/>
                <a:ea typeface="+mn-ea"/>
                <a:cs typeface="Arial" charset="0"/>
              </a:rPr>
              <a:t> labour standards. We are very interested about your opinion on this phenomenon and about your ideas on how to cope with </a:t>
            </a:r>
            <a:r>
              <a:rPr lang="en-GB" sz="1200" kern="1200" baseline="0" smtClean="0">
                <a:solidFill>
                  <a:schemeClr val="tx1"/>
                </a:solidFill>
                <a:effectLst/>
                <a:latin typeface="Arial" charset="0"/>
                <a:ea typeface="+mn-ea"/>
                <a:cs typeface="Arial" charset="0"/>
              </a:rPr>
              <a:t>issues involved.</a:t>
            </a:r>
            <a:endParaRPr lang="de-AT"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t>
            </a:r>
            <a:endParaRPr lang="de-AT" sz="1200" kern="1200" dirty="0" smtClean="0">
              <a:solidFill>
                <a:schemeClr val="tx1"/>
              </a:solidFill>
              <a:effectLst/>
              <a:latin typeface="Arial" charset="0"/>
              <a:ea typeface="+mn-ea"/>
              <a:cs typeface="Arial" charset="0"/>
            </a:endParaRPr>
          </a:p>
          <a:p>
            <a:endParaRPr lang="de-DE" baseline="0" dirty="0" smtClean="0"/>
          </a:p>
          <a:p>
            <a:endParaRPr lang="de-AT" dirty="0"/>
          </a:p>
        </p:txBody>
      </p:sp>
      <p:sp>
        <p:nvSpPr>
          <p:cNvPr id="4" name="Foliennummernplatzhalter 3"/>
          <p:cNvSpPr>
            <a:spLocks noGrp="1"/>
          </p:cNvSpPr>
          <p:nvPr>
            <p:ph type="sldNum" sz="quarter" idx="10"/>
          </p:nvPr>
        </p:nvSpPr>
        <p:spPr/>
        <p:txBody>
          <a:bodyPr/>
          <a:lstStyle/>
          <a:p>
            <a:pPr>
              <a:defRPr/>
            </a:pPr>
            <a:fld id="{BCE9D112-35BB-41EF-9411-F354598B31E7}" type="slidenum">
              <a:rPr lang="en-US" smtClean="0"/>
              <a:pPr>
                <a:defRPr/>
              </a:pPr>
              <a:t>22</a:t>
            </a:fld>
            <a:endParaRPr lang="en-US"/>
          </a:p>
        </p:txBody>
      </p:sp>
    </p:spTree>
    <p:extLst>
      <p:ext uri="{BB962C8B-B14F-4D97-AF65-F5344CB8AC3E}">
        <p14:creationId xmlns:p14="http://schemas.microsoft.com/office/powerpoint/2010/main" val="658554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2852738"/>
            <a:ext cx="9144000" cy="4032250"/>
          </a:xfrm>
          <a:prstGeom prst="rect">
            <a:avLst/>
          </a:prstGeom>
          <a:solidFill>
            <a:schemeClr val="accent6">
              <a:lumMod val="75000"/>
            </a:schemeClr>
          </a:solidFill>
          <a:ln w="9525">
            <a:noFill/>
            <a:miter lim="800000"/>
            <a:headEnd/>
            <a:tailEnd/>
          </a:ln>
          <a:effectLst/>
        </p:spPr>
        <p:txBody>
          <a:bodyPr wrap="none" anchor="ctr"/>
          <a:lstStyle/>
          <a:p>
            <a:pPr>
              <a:defRPr/>
            </a:pPr>
            <a:endParaRPr lang="en-GB"/>
          </a:p>
        </p:txBody>
      </p:sp>
      <p:pic>
        <p:nvPicPr>
          <p:cNvPr id="4" name="Picture 47" descr="logo_univie_neu"/>
          <p:cNvPicPr>
            <a:picLocks noChangeAspect="1" noChangeArrowheads="1"/>
          </p:cNvPicPr>
          <p:nvPr userDrawn="1"/>
        </p:nvPicPr>
        <p:blipFill>
          <a:blip r:embed="rId2"/>
          <a:srcRect/>
          <a:stretch>
            <a:fillRect/>
          </a:stretch>
        </p:blipFill>
        <p:spPr bwMode="auto">
          <a:xfrm>
            <a:off x="5076825" y="1196975"/>
            <a:ext cx="3311525" cy="1033463"/>
          </a:xfrm>
          <a:prstGeom prst="rect">
            <a:avLst/>
          </a:prstGeom>
          <a:noFill/>
          <a:ln w="9525">
            <a:noFill/>
            <a:miter lim="800000"/>
            <a:headEnd/>
            <a:tailEnd/>
          </a:ln>
        </p:spPr>
      </p:pic>
      <p:sp>
        <p:nvSpPr>
          <p:cNvPr id="6146" name="Rectangle 2"/>
          <p:cNvSpPr>
            <a:spLocks noGrp="1" noChangeArrowheads="1"/>
          </p:cNvSpPr>
          <p:nvPr>
            <p:ph type="ctrTitle"/>
          </p:nvPr>
        </p:nvSpPr>
        <p:spPr>
          <a:xfrm>
            <a:off x="468313" y="4911725"/>
            <a:ext cx="7772400" cy="1470025"/>
          </a:xfrm>
        </p:spPr>
        <p:txBody>
          <a:bodyPr/>
          <a:lstStyle>
            <a:lvl1pPr>
              <a:defRPr>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49275"/>
            <a:ext cx="2057400" cy="5576888"/>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549275"/>
            <a:ext cx="6019800" cy="55768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68313" y="549275"/>
            <a:ext cx="6551612" cy="1143000"/>
          </a:xfrm>
        </p:spPr>
        <p:txBody>
          <a:bodyPr/>
          <a:lstStyle/>
          <a:p>
            <a:r>
              <a:rPr lang="de-DE" smtClean="0"/>
              <a:t>Titelmasterformat durch Klicken bearbeiten</a:t>
            </a:r>
            <a:endParaRPr lang="en-GB"/>
          </a:p>
        </p:txBody>
      </p:sp>
      <p:sp>
        <p:nvSpPr>
          <p:cNvPr id="3" name="SmartArt-Platzhalter 2"/>
          <p:cNvSpPr>
            <a:spLocks noGrp="1"/>
          </p:cNvSpPr>
          <p:nvPr>
            <p:ph type="dgm" idx="1"/>
          </p:nvPr>
        </p:nvSpPr>
        <p:spPr>
          <a:xfrm>
            <a:off x="457200" y="1844675"/>
            <a:ext cx="8229600" cy="4281488"/>
          </a:xfrm>
        </p:spPr>
        <p:txBody>
          <a:bodyPr/>
          <a:lstStyle/>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844675"/>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844675"/>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31"/>
          <p:cNvSpPr>
            <a:spLocks noChangeArrowheads="1"/>
          </p:cNvSpPr>
          <p:nvPr/>
        </p:nvSpPr>
        <p:spPr bwMode="auto">
          <a:xfrm>
            <a:off x="0" y="6381750"/>
            <a:ext cx="9144000" cy="476250"/>
          </a:xfrm>
          <a:prstGeom prst="rect">
            <a:avLst/>
          </a:prstGeom>
          <a:solidFill>
            <a:schemeClr val="accent6">
              <a:lumMod val="75000"/>
            </a:schemeClr>
          </a:solidFill>
          <a:ln w="9525">
            <a:solidFill>
              <a:srgbClr val="B8B0AA"/>
            </a:solidFill>
            <a:miter lim="800000"/>
            <a:headEnd/>
            <a:tailEnd/>
          </a:ln>
          <a:effectLst/>
        </p:spPr>
        <p:txBody>
          <a:bodyPr wrap="none" anchor="ctr"/>
          <a:lstStyle/>
          <a:p>
            <a:pPr>
              <a:defRPr/>
            </a:pPr>
            <a:endParaRPr lang="en-GB"/>
          </a:p>
        </p:txBody>
      </p:sp>
      <p:sp>
        <p:nvSpPr>
          <p:cNvPr id="1027" name="Rectangle 2"/>
          <p:cNvSpPr>
            <a:spLocks noGrp="1" noChangeArrowheads="1"/>
          </p:cNvSpPr>
          <p:nvPr>
            <p:ph type="title"/>
          </p:nvPr>
        </p:nvSpPr>
        <p:spPr bwMode="auto">
          <a:xfrm>
            <a:off x="468313" y="549275"/>
            <a:ext cx="65516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844675"/>
            <a:ext cx="8229600" cy="428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56" name="Text Box 32"/>
          <p:cNvSpPr txBox="1">
            <a:spLocks noChangeArrowheads="1"/>
          </p:cNvSpPr>
          <p:nvPr/>
        </p:nvSpPr>
        <p:spPr bwMode="auto">
          <a:xfrm>
            <a:off x="468313" y="6453188"/>
            <a:ext cx="8280400" cy="274637"/>
          </a:xfrm>
          <a:prstGeom prst="rect">
            <a:avLst/>
          </a:prstGeom>
          <a:solidFill>
            <a:schemeClr val="accent6">
              <a:lumMod val="75000"/>
            </a:schemeClr>
          </a:solidFill>
          <a:ln w="9525">
            <a:noFill/>
            <a:miter lim="800000"/>
            <a:headEnd type="none" w="sm" len="sm"/>
            <a:tailEnd type="none" w="sm" len="sm"/>
          </a:ln>
          <a:effectLst/>
        </p:spPr>
        <p:txBody>
          <a:bodyPr>
            <a:spAutoFit/>
          </a:bodyPr>
          <a:lstStyle/>
          <a:p>
            <a:pPr eaLnBrk="0" hangingPunct="0">
              <a:tabLst>
                <a:tab pos="4005263" algn="ctr"/>
                <a:tab pos="8031163" algn="r"/>
              </a:tabLst>
            </a:pPr>
            <a:r>
              <a:rPr lang="de-AT" sz="1200" dirty="0" smtClean="0">
                <a:solidFill>
                  <a:schemeClr val="bg1"/>
                </a:solidFill>
                <a:latin typeface="Georgia" pitchFamily="18" charset="0"/>
              </a:rPr>
              <a:t>Martin Risak</a:t>
            </a:r>
            <a:r>
              <a:rPr lang="de-AT" sz="1200" dirty="0">
                <a:solidFill>
                  <a:schemeClr val="bg1"/>
                </a:solidFill>
                <a:latin typeface="Georgia" pitchFamily="18" charset="0"/>
              </a:rPr>
              <a:t>	</a:t>
            </a:r>
            <a:r>
              <a:rPr lang="de-AT" sz="1200" dirty="0" err="1" smtClean="0">
                <a:solidFill>
                  <a:schemeClr val="bg1"/>
                </a:solidFill>
                <a:latin typeface="Georgia" pitchFamily="18" charset="0"/>
              </a:rPr>
              <a:t>Atypical</a:t>
            </a:r>
            <a:r>
              <a:rPr lang="de-AT" sz="1200" baseline="0" dirty="0" smtClean="0">
                <a:solidFill>
                  <a:schemeClr val="bg1"/>
                </a:solidFill>
                <a:latin typeface="Georgia" pitchFamily="18" charset="0"/>
              </a:rPr>
              <a:t> </a:t>
            </a:r>
            <a:r>
              <a:rPr lang="de-AT" sz="1200" baseline="0" dirty="0" err="1" smtClean="0">
                <a:solidFill>
                  <a:schemeClr val="bg1"/>
                </a:solidFill>
                <a:latin typeface="Georgia" pitchFamily="18" charset="0"/>
              </a:rPr>
              <a:t>and</a:t>
            </a:r>
            <a:r>
              <a:rPr lang="de-AT" sz="1200" baseline="0" dirty="0" smtClean="0">
                <a:solidFill>
                  <a:schemeClr val="bg1"/>
                </a:solidFill>
                <a:latin typeface="Georgia" pitchFamily="18" charset="0"/>
              </a:rPr>
              <a:t>  </a:t>
            </a:r>
            <a:r>
              <a:rPr lang="de-AT" sz="1200" baseline="0" dirty="0" err="1" smtClean="0">
                <a:solidFill>
                  <a:schemeClr val="bg1"/>
                </a:solidFill>
                <a:latin typeface="Georgia" pitchFamily="18" charset="0"/>
              </a:rPr>
              <a:t>new</a:t>
            </a:r>
            <a:r>
              <a:rPr lang="de-AT" sz="1200" baseline="0" dirty="0" smtClean="0">
                <a:solidFill>
                  <a:schemeClr val="bg1"/>
                </a:solidFill>
                <a:latin typeface="Georgia" pitchFamily="18" charset="0"/>
              </a:rPr>
              <a:t> </a:t>
            </a:r>
            <a:r>
              <a:rPr lang="de-AT" sz="1200" baseline="0" dirty="0" err="1" smtClean="0">
                <a:solidFill>
                  <a:schemeClr val="bg1"/>
                </a:solidFill>
                <a:latin typeface="Georgia" pitchFamily="18" charset="0"/>
              </a:rPr>
              <a:t>forms</a:t>
            </a:r>
            <a:r>
              <a:rPr lang="de-AT" sz="1200" baseline="0" dirty="0" smtClean="0">
                <a:solidFill>
                  <a:schemeClr val="bg1"/>
                </a:solidFill>
                <a:latin typeface="Georgia" pitchFamily="18" charset="0"/>
              </a:rPr>
              <a:t> </a:t>
            </a:r>
            <a:r>
              <a:rPr lang="de-AT" sz="1200" baseline="0" dirty="0" err="1" smtClean="0">
                <a:solidFill>
                  <a:schemeClr val="bg1"/>
                </a:solidFill>
                <a:latin typeface="Georgia" pitchFamily="18" charset="0"/>
              </a:rPr>
              <a:t>of</a:t>
            </a:r>
            <a:r>
              <a:rPr lang="de-AT" sz="1200" baseline="0" dirty="0" smtClean="0">
                <a:solidFill>
                  <a:schemeClr val="bg1"/>
                </a:solidFill>
                <a:latin typeface="Georgia" pitchFamily="18" charset="0"/>
              </a:rPr>
              <a:t> </a:t>
            </a:r>
            <a:r>
              <a:rPr lang="de-AT" sz="1200" baseline="0" dirty="0" err="1" smtClean="0">
                <a:solidFill>
                  <a:schemeClr val="bg1"/>
                </a:solidFill>
                <a:latin typeface="Georgia" pitchFamily="18" charset="0"/>
              </a:rPr>
              <a:t>employment</a:t>
            </a:r>
            <a:r>
              <a:rPr lang="de-AT" sz="1200" dirty="0">
                <a:solidFill>
                  <a:schemeClr val="bg1"/>
                </a:solidFill>
                <a:latin typeface="Georgia" pitchFamily="18" charset="0"/>
              </a:rPr>
              <a:t>	</a:t>
            </a:r>
            <a:fld id="{4508C2D4-7076-4ACA-8E71-2CDB35ACCB00}" type="slidenum">
              <a:rPr lang="de-AT" sz="1200">
                <a:solidFill>
                  <a:schemeClr val="bg1"/>
                </a:solidFill>
                <a:latin typeface="Georgia" pitchFamily="18" charset="0"/>
              </a:rPr>
              <a:pPr eaLnBrk="0" hangingPunct="0">
                <a:tabLst>
                  <a:tab pos="4005263" algn="ctr"/>
                  <a:tab pos="8031163" algn="r"/>
                </a:tabLst>
              </a:pPr>
              <a:t>‹Nr.›</a:t>
            </a:fld>
            <a:endParaRPr lang="de-AT" sz="1200" dirty="0">
              <a:solidFill>
                <a:schemeClr val="bg1"/>
              </a:solidFill>
              <a:latin typeface="Georgia" pitchFamily="18" charset="0"/>
            </a:endParaRPr>
          </a:p>
        </p:txBody>
      </p:sp>
      <p:pic>
        <p:nvPicPr>
          <p:cNvPr id="1030" name="Picture 33" descr="logo_univie_neu"/>
          <p:cNvPicPr>
            <a:picLocks noChangeAspect="1" noChangeArrowheads="1"/>
          </p:cNvPicPr>
          <p:nvPr userDrawn="1"/>
        </p:nvPicPr>
        <p:blipFill>
          <a:blip r:embed="rId14"/>
          <a:srcRect/>
          <a:stretch>
            <a:fillRect/>
          </a:stretch>
        </p:blipFill>
        <p:spPr bwMode="auto">
          <a:xfrm>
            <a:off x="7164388" y="549275"/>
            <a:ext cx="1582737" cy="500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l" rtl="0" eaLnBrk="0" fontAlgn="base" hangingPunct="0">
        <a:spcBef>
          <a:spcPct val="0"/>
        </a:spcBef>
        <a:spcAft>
          <a:spcPct val="0"/>
        </a:spcAft>
        <a:defRPr sz="2400" b="1">
          <a:solidFill>
            <a:srgbClr val="344D8C"/>
          </a:solidFill>
          <a:latin typeface="+mj-lt"/>
          <a:ea typeface="+mj-ea"/>
          <a:cs typeface="+mj-cs"/>
        </a:defRPr>
      </a:lvl1pPr>
      <a:lvl2pPr algn="l" rtl="0" eaLnBrk="0" fontAlgn="base" hangingPunct="0">
        <a:spcBef>
          <a:spcPct val="0"/>
        </a:spcBef>
        <a:spcAft>
          <a:spcPct val="0"/>
        </a:spcAft>
        <a:defRPr sz="2400" b="1">
          <a:solidFill>
            <a:srgbClr val="344D8C"/>
          </a:solidFill>
          <a:latin typeface="Georgia" pitchFamily="18" charset="0"/>
          <a:cs typeface="Arial" charset="0"/>
        </a:defRPr>
      </a:lvl2pPr>
      <a:lvl3pPr algn="l" rtl="0" eaLnBrk="0" fontAlgn="base" hangingPunct="0">
        <a:spcBef>
          <a:spcPct val="0"/>
        </a:spcBef>
        <a:spcAft>
          <a:spcPct val="0"/>
        </a:spcAft>
        <a:defRPr sz="2400" b="1">
          <a:solidFill>
            <a:srgbClr val="344D8C"/>
          </a:solidFill>
          <a:latin typeface="Georgia" pitchFamily="18" charset="0"/>
          <a:cs typeface="Arial" charset="0"/>
        </a:defRPr>
      </a:lvl3pPr>
      <a:lvl4pPr algn="l" rtl="0" eaLnBrk="0" fontAlgn="base" hangingPunct="0">
        <a:spcBef>
          <a:spcPct val="0"/>
        </a:spcBef>
        <a:spcAft>
          <a:spcPct val="0"/>
        </a:spcAft>
        <a:defRPr sz="2400" b="1">
          <a:solidFill>
            <a:srgbClr val="344D8C"/>
          </a:solidFill>
          <a:latin typeface="Georgia" pitchFamily="18" charset="0"/>
          <a:cs typeface="Arial" charset="0"/>
        </a:defRPr>
      </a:lvl4pPr>
      <a:lvl5pPr algn="l" rtl="0" eaLnBrk="0" fontAlgn="base" hangingPunct="0">
        <a:spcBef>
          <a:spcPct val="0"/>
        </a:spcBef>
        <a:spcAft>
          <a:spcPct val="0"/>
        </a:spcAft>
        <a:defRPr sz="2400" b="1">
          <a:solidFill>
            <a:srgbClr val="344D8C"/>
          </a:solidFill>
          <a:latin typeface="Georgia" pitchFamily="18" charset="0"/>
          <a:cs typeface="Arial" charset="0"/>
        </a:defRPr>
      </a:lvl5pPr>
      <a:lvl6pPr marL="457200" algn="l" rtl="0" fontAlgn="base">
        <a:spcBef>
          <a:spcPct val="0"/>
        </a:spcBef>
        <a:spcAft>
          <a:spcPct val="0"/>
        </a:spcAft>
        <a:defRPr sz="2400" b="1">
          <a:solidFill>
            <a:srgbClr val="344D8C"/>
          </a:solidFill>
          <a:latin typeface="Georgia" pitchFamily="18" charset="0"/>
          <a:cs typeface="Arial" charset="0"/>
        </a:defRPr>
      </a:lvl6pPr>
      <a:lvl7pPr marL="914400" algn="l" rtl="0" fontAlgn="base">
        <a:spcBef>
          <a:spcPct val="0"/>
        </a:spcBef>
        <a:spcAft>
          <a:spcPct val="0"/>
        </a:spcAft>
        <a:defRPr sz="2400" b="1">
          <a:solidFill>
            <a:srgbClr val="344D8C"/>
          </a:solidFill>
          <a:latin typeface="Georgia" pitchFamily="18" charset="0"/>
          <a:cs typeface="Arial" charset="0"/>
        </a:defRPr>
      </a:lvl7pPr>
      <a:lvl8pPr marL="1371600" algn="l" rtl="0" fontAlgn="base">
        <a:spcBef>
          <a:spcPct val="0"/>
        </a:spcBef>
        <a:spcAft>
          <a:spcPct val="0"/>
        </a:spcAft>
        <a:defRPr sz="2400" b="1">
          <a:solidFill>
            <a:srgbClr val="344D8C"/>
          </a:solidFill>
          <a:latin typeface="Georgia" pitchFamily="18" charset="0"/>
          <a:cs typeface="Arial" charset="0"/>
        </a:defRPr>
      </a:lvl8pPr>
      <a:lvl9pPr marL="1828800" algn="l" rtl="0" fontAlgn="base">
        <a:spcBef>
          <a:spcPct val="0"/>
        </a:spcBef>
        <a:spcAft>
          <a:spcPct val="0"/>
        </a:spcAft>
        <a:defRPr sz="2400" b="1">
          <a:solidFill>
            <a:srgbClr val="344D8C"/>
          </a:solidFill>
          <a:latin typeface="Georgia" pitchFamily="18"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3" pitchFamily="18" charset="2"/>
        <a:buChar char="z"/>
        <a:defRPr sz="2400">
          <a:solidFill>
            <a:srgbClr val="344D8C"/>
          </a:solidFill>
          <a:latin typeface="+mn-lt"/>
          <a:ea typeface="+mn-ea"/>
          <a:cs typeface="+mn-cs"/>
        </a:defRPr>
      </a:lvl1pPr>
      <a:lvl2pPr marL="900113" indent="-363538" algn="l" rtl="0" eaLnBrk="0" fontAlgn="base" hangingPunct="0">
        <a:spcBef>
          <a:spcPct val="20000"/>
        </a:spcBef>
        <a:spcAft>
          <a:spcPct val="0"/>
        </a:spcAft>
        <a:buChar char="•"/>
        <a:defRPr sz="2200">
          <a:solidFill>
            <a:srgbClr val="344D8C"/>
          </a:solidFill>
          <a:latin typeface="+mn-lt"/>
          <a:cs typeface="+mn-cs"/>
        </a:defRPr>
      </a:lvl2pPr>
      <a:lvl3pPr marL="1524000" indent="-357188" algn="l" rtl="0" eaLnBrk="0" fontAlgn="base" hangingPunct="0">
        <a:spcBef>
          <a:spcPct val="20000"/>
        </a:spcBef>
        <a:spcAft>
          <a:spcPct val="0"/>
        </a:spcAft>
        <a:buFont typeface="Arial" charset="0"/>
        <a:buChar char="–"/>
        <a:defRPr sz="2000">
          <a:solidFill>
            <a:srgbClr val="344D8C"/>
          </a:solidFill>
          <a:latin typeface="+mn-lt"/>
          <a:cs typeface="+mn-cs"/>
        </a:defRPr>
      </a:lvl3pPr>
      <a:lvl4pPr marL="2060575" indent="-357188" algn="l" rtl="0" eaLnBrk="0" fontAlgn="base" hangingPunct="0">
        <a:spcBef>
          <a:spcPct val="20000"/>
        </a:spcBef>
        <a:spcAft>
          <a:spcPct val="0"/>
        </a:spcAft>
        <a:buFont typeface="Wingdings 3" pitchFamily="18" charset="2"/>
        <a:buChar char="ê"/>
        <a:defRPr>
          <a:solidFill>
            <a:srgbClr val="344D8C"/>
          </a:solidFill>
          <a:latin typeface="+mn-lt"/>
          <a:cs typeface="+mn-cs"/>
        </a:defRPr>
      </a:lvl4pPr>
      <a:lvl5pPr marL="2598738" indent="-358775" algn="l" rtl="0" eaLnBrk="0" fontAlgn="base" hangingPunct="0">
        <a:spcBef>
          <a:spcPct val="20000"/>
        </a:spcBef>
        <a:spcAft>
          <a:spcPct val="0"/>
        </a:spcAft>
        <a:buFont typeface="Wingdings" pitchFamily="2" charset="2"/>
        <a:buChar char="ü"/>
        <a:defRPr sz="1600">
          <a:solidFill>
            <a:srgbClr val="344D8C"/>
          </a:solidFill>
          <a:latin typeface="+mn-lt"/>
          <a:cs typeface="+mn-cs"/>
        </a:defRPr>
      </a:lvl5pPr>
      <a:lvl6pPr marL="3055938" indent="-358775" algn="l" rtl="0" fontAlgn="base">
        <a:spcBef>
          <a:spcPct val="20000"/>
        </a:spcBef>
        <a:spcAft>
          <a:spcPct val="0"/>
        </a:spcAft>
        <a:buFont typeface="Wingdings" pitchFamily="2" charset="2"/>
        <a:buChar char="ü"/>
        <a:defRPr sz="1600">
          <a:solidFill>
            <a:srgbClr val="344D8C"/>
          </a:solidFill>
          <a:latin typeface="+mn-lt"/>
          <a:cs typeface="+mn-cs"/>
        </a:defRPr>
      </a:lvl6pPr>
      <a:lvl7pPr marL="3513138" indent="-358775" algn="l" rtl="0" fontAlgn="base">
        <a:spcBef>
          <a:spcPct val="20000"/>
        </a:spcBef>
        <a:spcAft>
          <a:spcPct val="0"/>
        </a:spcAft>
        <a:buFont typeface="Wingdings" pitchFamily="2" charset="2"/>
        <a:buChar char="ü"/>
        <a:defRPr sz="1600">
          <a:solidFill>
            <a:srgbClr val="344D8C"/>
          </a:solidFill>
          <a:latin typeface="+mn-lt"/>
          <a:cs typeface="+mn-cs"/>
        </a:defRPr>
      </a:lvl7pPr>
      <a:lvl8pPr marL="3970338" indent="-358775" algn="l" rtl="0" fontAlgn="base">
        <a:spcBef>
          <a:spcPct val="20000"/>
        </a:spcBef>
        <a:spcAft>
          <a:spcPct val="0"/>
        </a:spcAft>
        <a:buFont typeface="Wingdings" pitchFamily="2" charset="2"/>
        <a:buChar char="ü"/>
        <a:defRPr sz="1600">
          <a:solidFill>
            <a:srgbClr val="344D8C"/>
          </a:solidFill>
          <a:latin typeface="+mn-lt"/>
          <a:cs typeface="+mn-cs"/>
        </a:defRPr>
      </a:lvl8pPr>
      <a:lvl9pPr marL="4427538" indent="-358775" algn="l" rtl="0" fontAlgn="base">
        <a:spcBef>
          <a:spcPct val="20000"/>
        </a:spcBef>
        <a:spcAft>
          <a:spcPct val="0"/>
        </a:spcAft>
        <a:buFont typeface="Wingdings" pitchFamily="2" charset="2"/>
        <a:buChar char="ü"/>
        <a:defRPr sz="1600">
          <a:solidFill>
            <a:srgbClr val="344D8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hyperlink" Target="mailto:martin.risak@univie.ac.at" TargetMode="External"/><Relationship Id="rId4" Type="http://schemas.openxmlformats.org/officeDocument/2006/relationships/hyperlink" Target="http://www.univie.ac.at/arbeitsrecht"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467544" y="3212976"/>
            <a:ext cx="7772400" cy="3168898"/>
          </a:xfrm>
        </p:spPr>
        <p:txBody>
          <a:bodyPr/>
          <a:lstStyle/>
          <a:p>
            <a:r>
              <a:rPr lang="de-DE" sz="3600" dirty="0" err="1" smtClean="0"/>
              <a:t>Atypical</a:t>
            </a:r>
            <a:r>
              <a:rPr lang="de-DE" sz="3600" dirty="0" smtClean="0"/>
              <a:t> </a:t>
            </a:r>
            <a:r>
              <a:rPr lang="de-DE" sz="3600" dirty="0" err="1" smtClean="0"/>
              <a:t>work</a:t>
            </a:r>
            <a:r>
              <a:rPr lang="de-DE" sz="3600" dirty="0" smtClean="0"/>
              <a:t> </a:t>
            </a:r>
            <a:r>
              <a:rPr lang="de-DE" sz="3600" dirty="0" err="1" smtClean="0"/>
              <a:t>and</a:t>
            </a:r>
            <a:r>
              <a:rPr lang="de-DE" sz="3600" dirty="0" smtClean="0"/>
              <a:t> </a:t>
            </a:r>
            <a:r>
              <a:rPr lang="de-DE" sz="3600" dirty="0" err="1" smtClean="0"/>
              <a:t>new</a:t>
            </a:r>
            <a:r>
              <a:rPr lang="de-DE" sz="3600" dirty="0" smtClean="0"/>
              <a:t> </a:t>
            </a:r>
            <a:r>
              <a:rPr lang="de-DE" sz="3600" dirty="0" err="1" smtClean="0"/>
              <a:t>forms</a:t>
            </a:r>
            <a:r>
              <a:rPr lang="de-DE" sz="3600" dirty="0" smtClean="0"/>
              <a:t> </a:t>
            </a:r>
            <a:r>
              <a:rPr lang="de-DE" sz="3600" dirty="0" err="1" smtClean="0"/>
              <a:t>of</a:t>
            </a:r>
            <a:r>
              <a:rPr lang="de-DE" sz="3600" dirty="0" smtClean="0"/>
              <a:t> </a:t>
            </a:r>
            <a:r>
              <a:rPr lang="de-DE" sz="3600" dirty="0" err="1" smtClean="0"/>
              <a:t>employment</a:t>
            </a:r>
            <a:r>
              <a:rPr lang="de-DE" sz="3200" b="0" dirty="0" smtClean="0"/>
              <a:t/>
            </a:r>
            <a:br>
              <a:rPr lang="de-DE" sz="3200" b="0" dirty="0" smtClean="0"/>
            </a:br>
            <a:r>
              <a:rPr lang="de-DE" sz="3200" b="0" dirty="0"/>
              <a:t/>
            </a:r>
            <a:br>
              <a:rPr lang="de-DE" sz="3200" b="0" dirty="0"/>
            </a:br>
            <a:r>
              <a:rPr lang="de-AT" sz="2600" b="0" dirty="0" smtClean="0"/>
              <a:t/>
            </a:r>
            <a:br>
              <a:rPr lang="de-AT" sz="2600" b="0" dirty="0" smtClean="0"/>
            </a:br>
            <a:r>
              <a:rPr lang="de-AT" sz="2800" dirty="0" smtClean="0"/>
              <a:t>Martin Risak </a:t>
            </a:r>
            <a:br>
              <a:rPr lang="de-AT" sz="2800" dirty="0" smtClean="0"/>
            </a:br>
            <a:r>
              <a:rPr lang="de-AT" b="0" dirty="0" smtClean="0"/>
              <a:t>Department </a:t>
            </a:r>
            <a:r>
              <a:rPr lang="de-AT" b="0" dirty="0" err="1" smtClean="0"/>
              <a:t>of</a:t>
            </a:r>
            <a:r>
              <a:rPr lang="de-AT" b="0" dirty="0" smtClean="0"/>
              <a:t> Labour Law </a:t>
            </a:r>
            <a:r>
              <a:rPr lang="de-AT" b="0" dirty="0" err="1" smtClean="0"/>
              <a:t>and</a:t>
            </a:r>
            <a:r>
              <a:rPr lang="de-AT" b="0" dirty="0" smtClean="0"/>
              <a:t> Law </a:t>
            </a:r>
            <a:r>
              <a:rPr lang="de-AT" b="0" dirty="0" err="1" smtClean="0"/>
              <a:t>of</a:t>
            </a:r>
            <a:r>
              <a:rPr lang="de-AT" b="0" dirty="0" smtClean="0"/>
              <a:t> </a:t>
            </a:r>
            <a:r>
              <a:rPr lang="de-AT" b="0" dirty="0" err="1" smtClean="0"/>
              <a:t>Social</a:t>
            </a:r>
            <a:r>
              <a:rPr lang="de-AT" b="0" dirty="0" smtClean="0"/>
              <a:t> Security</a:t>
            </a:r>
            <a:endParaRPr lang="de-DE" sz="2600" b="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New </a:t>
            </a:r>
            <a:r>
              <a:rPr lang="de-DE" dirty="0" err="1" smtClean="0"/>
              <a:t>forms</a:t>
            </a:r>
            <a:r>
              <a:rPr lang="de-DE" dirty="0" smtClean="0"/>
              <a:t> </a:t>
            </a:r>
            <a:r>
              <a:rPr lang="de-DE" dirty="0" err="1" smtClean="0"/>
              <a:t>of</a:t>
            </a:r>
            <a:r>
              <a:rPr lang="de-DE" dirty="0" smtClean="0"/>
              <a:t> </a:t>
            </a:r>
            <a:r>
              <a:rPr lang="de-DE" dirty="0" err="1" smtClean="0"/>
              <a:t>employment</a:t>
            </a:r>
            <a:endParaRPr lang="de-DE" dirty="0"/>
          </a:p>
        </p:txBody>
      </p:sp>
      <p:pic>
        <p:nvPicPr>
          <p:cNvPr id="4" name="Inhaltsplatzhalter 3"/>
          <p:cNvPicPr>
            <a:picLocks noGrp="1" noChangeAspect="1"/>
          </p:cNvPicPr>
          <p:nvPr>
            <p:ph idx="1"/>
          </p:nvPr>
        </p:nvPicPr>
        <p:blipFill>
          <a:blip r:embed="rId2"/>
          <a:srcRect l="-14386" r="-14386"/>
          <a:stretch>
            <a:fillRect/>
          </a:stretch>
        </p:blipFill>
        <p:spPr>
          <a:xfrm>
            <a:off x="6197" y="1412776"/>
            <a:ext cx="9060055" cy="4713536"/>
          </a:xfrm>
        </p:spPr>
      </p:pic>
    </p:spTree>
    <p:extLst>
      <p:ext uri="{BB962C8B-B14F-4D97-AF65-F5344CB8AC3E}">
        <p14:creationId xmlns:p14="http://schemas.microsoft.com/office/powerpoint/2010/main" val="42621096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12776"/>
            <a:ext cx="8229600" cy="4713387"/>
          </a:xfrm>
        </p:spPr>
        <p:txBody>
          <a:bodyPr/>
          <a:lstStyle/>
          <a:p>
            <a:pPr marL="0" indent="0" algn="just">
              <a:buNone/>
            </a:pPr>
            <a:r>
              <a:rPr lang="de-DE" dirty="0" smtClean="0"/>
              <a:t>„</a:t>
            </a:r>
            <a:r>
              <a:rPr lang="de-DE" b="1" i="1" dirty="0" err="1"/>
              <a:t>Remember</a:t>
            </a:r>
            <a:r>
              <a:rPr lang="de-DE" b="1" i="1" dirty="0"/>
              <a:t> </a:t>
            </a:r>
            <a:r>
              <a:rPr lang="de-DE" b="1" i="1" dirty="0" err="1"/>
              <a:t>outsourcing</a:t>
            </a:r>
            <a:r>
              <a:rPr lang="de-DE" b="1" i="1" dirty="0"/>
              <a:t>? </a:t>
            </a:r>
            <a:r>
              <a:rPr lang="de-DE" b="1" i="1" dirty="0" err="1"/>
              <a:t>Sending</a:t>
            </a:r>
            <a:r>
              <a:rPr lang="de-DE" b="1" i="1" dirty="0"/>
              <a:t> </a:t>
            </a:r>
            <a:r>
              <a:rPr lang="de-DE" b="1" i="1" dirty="0" err="1"/>
              <a:t>jobs</a:t>
            </a:r>
            <a:r>
              <a:rPr lang="de-DE" b="1" i="1" dirty="0"/>
              <a:t> </a:t>
            </a:r>
            <a:r>
              <a:rPr lang="de-DE" b="1" i="1" dirty="0" err="1"/>
              <a:t>to</a:t>
            </a:r>
            <a:r>
              <a:rPr lang="de-DE" b="1" i="1" dirty="0"/>
              <a:t> </a:t>
            </a:r>
            <a:r>
              <a:rPr lang="de-DE" b="1" i="1" dirty="0" err="1"/>
              <a:t>India</a:t>
            </a:r>
            <a:r>
              <a:rPr lang="de-DE" b="1" i="1" dirty="0"/>
              <a:t> </a:t>
            </a:r>
            <a:r>
              <a:rPr lang="de-DE" b="1" i="1" dirty="0" err="1"/>
              <a:t>and</a:t>
            </a:r>
            <a:r>
              <a:rPr lang="de-DE" b="1" i="1" dirty="0"/>
              <a:t> China </a:t>
            </a:r>
            <a:r>
              <a:rPr lang="de-DE" b="1" i="1" dirty="0" err="1"/>
              <a:t>is</a:t>
            </a:r>
            <a:r>
              <a:rPr lang="de-DE" b="1" i="1" dirty="0"/>
              <a:t> so 2003. The </a:t>
            </a:r>
            <a:r>
              <a:rPr lang="de-DE" b="1" i="1" dirty="0" err="1"/>
              <a:t>new</a:t>
            </a:r>
            <a:r>
              <a:rPr lang="de-DE" b="1" i="1" dirty="0"/>
              <a:t> </a:t>
            </a:r>
            <a:r>
              <a:rPr lang="de-DE" b="1" i="1" dirty="0" err="1"/>
              <a:t>pool</a:t>
            </a:r>
            <a:r>
              <a:rPr lang="de-DE" b="1" i="1" dirty="0"/>
              <a:t> </a:t>
            </a:r>
            <a:r>
              <a:rPr lang="de-DE" b="1" i="1" dirty="0" err="1"/>
              <a:t>of</a:t>
            </a:r>
            <a:r>
              <a:rPr lang="de-DE" b="1" i="1" dirty="0"/>
              <a:t> </a:t>
            </a:r>
            <a:r>
              <a:rPr lang="de-DE" b="1" i="1" dirty="0" err="1"/>
              <a:t>cheap</a:t>
            </a:r>
            <a:r>
              <a:rPr lang="de-DE" b="1" i="1" dirty="0"/>
              <a:t> </a:t>
            </a:r>
            <a:r>
              <a:rPr lang="de-DE" b="1" i="1" dirty="0" err="1"/>
              <a:t>labor</a:t>
            </a:r>
            <a:r>
              <a:rPr lang="de-DE" b="1" i="1" dirty="0"/>
              <a:t>: </a:t>
            </a:r>
            <a:r>
              <a:rPr lang="de-DE" b="1" i="1" dirty="0" err="1"/>
              <a:t>everyday</a:t>
            </a:r>
            <a:r>
              <a:rPr lang="de-DE" b="1" i="1" dirty="0"/>
              <a:t> </a:t>
            </a:r>
            <a:r>
              <a:rPr lang="de-DE" b="1" i="1" dirty="0" err="1"/>
              <a:t>people</a:t>
            </a:r>
            <a:r>
              <a:rPr lang="de-DE" b="1" i="1" dirty="0"/>
              <a:t> </a:t>
            </a:r>
            <a:r>
              <a:rPr lang="de-DE" b="1" i="1" dirty="0" err="1"/>
              <a:t>using</a:t>
            </a:r>
            <a:r>
              <a:rPr lang="de-DE" b="1" i="1" dirty="0"/>
              <a:t> </a:t>
            </a:r>
            <a:r>
              <a:rPr lang="de-DE" b="1" i="1" dirty="0" err="1"/>
              <a:t>their</a:t>
            </a:r>
            <a:r>
              <a:rPr lang="de-DE" b="1" i="1" dirty="0"/>
              <a:t> spare </a:t>
            </a:r>
            <a:r>
              <a:rPr lang="de-DE" b="1" i="1" dirty="0" err="1"/>
              <a:t>cycles</a:t>
            </a:r>
            <a:r>
              <a:rPr lang="de-DE" b="1" i="1" dirty="0"/>
              <a:t> </a:t>
            </a:r>
            <a:r>
              <a:rPr lang="de-DE" b="1" i="1" dirty="0" err="1"/>
              <a:t>to</a:t>
            </a:r>
            <a:r>
              <a:rPr lang="de-DE" b="1" i="1" dirty="0"/>
              <a:t> </a:t>
            </a:r>
            <a:r>
              <a:rPr lang="de-DE" b="1" i="1" dirty="0" err="1"/>
              <a:t>create</a:t>
            </a:r>
            <a:r>
              <a:rPr lang="de-DE" b="1" i="1" dirty="0"/>
              <a:t> </a:t>
            </a:r>
            <a:r>
              <a:rPr lang="de-DE" b="1" i="1" dirty="0" err="1"/>
              <a:t>content</a:t>
            </a:r>
            <a:r>
              <a:rPr lang="de-DE" b="1" i="1" dirty="0"/>
              <a:t>, </a:t>
            </a:r>
            <a:r>
              <a:rPr lang="de-DE" b="1" i="1" dirty="0" err="1"/>
              <a:t>solve</a:t>
            </a:r>
            <a:r>
              <a:rPr lang="de-DE" b="1" i="1" dirty="0"/>
              <a:t> </a:t>
            </a:r>
            <a:r>
              <a:rPr lang="de-DE" b="1" i="1" dirty="0" err="1"/>
              <a:t>problems</a:t>
            </a:r>
            <a:r>
              <a:rPr lang="de-DE" b="1" i="1" dirty="0"/>
              <a:t>, </a:t>
            </a:r>
            <a:r>
              <a:rPr lang="de-DE" b="1" i="1" dirty="0" err="1"/>
              <a:t>even</a:t>
            </a:r>
            <a:r>
              <a:rPr lang="de-DE" b="1" i="1" dirty="0"/>
              <a:t> do </a:t>
            </a:r>
            <a:r>
              <a:rPr lang="de-DE" b="1" i="1" dirty="0" err="1"/>
              <a:t>corporate</a:t>
            </a:r>
            <a:r>
              <a:rPr lang="de-DE" b="1" i="1" dirty="0"/>
              <a:t> R &amp; D</a:t>
            </a:r>
            <a:r>
              <a:rPr lang="de-DE" b="1" i="1" dirty="0" smtClean="0"/>
              <a:t>.“</a:t>
            </a:r>
            <a:endParaRPr lang="de-DE" i="1" dirty="0" smtClean="0"/>
          </a:p>
          <a:p>
            <a:pPr marL="0" indent="0">
              <a:buNone/>
            </a:pPr>
            <a:endParaRPr lang="de-DE" i="1" dirty="0" smtClean="0"/>
          </a:p>
          <a:p>
            <a:pPr marL="0" indent="0" algn="just">
              <a:buNone/>
            </a:pPr>
            <a:r>
              <a:rPr lang="de-DE" i="1" dirty="0" smtClean="0"/>
              <a:t>„</a:t>
            </a:r>
            <a:r>
              <a:rPr lang="de-DE" i="1" dirty="0" err="1" smtClean="0"/>
              <a:t>For</a:t>
            </a:r>
            <a:r>
              <a:rPr lang="de-DE" i="1" dirty="0" smtClean="0"/>
              <a:t> </a:t>
            </a:r>
            <a:r>
              <a:rPr lang="de-DE" i="1" dirty="0" err="1"/>
              <a:t>the</a:t>
            </a:r>
            <a:r>
              <a:rPr lang="de-DE" i="1" dirty="0"/>
              <a:t> last </a:t>
            </a:r>
            <a:r>
              <a:rPr lang="de-DE" i="1" dirty="0" err="1"/>
              <a:t>decade</a:t>
            </a:r>
            <a:r>
              <a:rPr lang="de-DE" i="1" dirty="0"/>
              <a:t> </a:t>
            </a:r>
            <a:r>
              <a:rPr lang="de-DE" i="1" dirty="0" err="1"/>
              <a:t>or</a:t>
            </a:r>
            <a:r>
              <a:rPr lang="de-DE" i="1" dirty="0"/>
              <a:t> so, </a:t>
            </a:r>
            <a:r>
              <a:rPr lang="de-DE" i="1" dirty="0" err="1"/>
              <a:t>companies</a:t>
            </a:r>
            <a:r>
              <a:rPr lang="de-DE" i="1" dirty="0"/>
              <a:t> </a:t>
            </a:r>
            <a:r>
              <a:rPr lang="de-DE" i="1" dirty="0" err="1"/>
              <a:t>have</a:t>
            </a:r>
            <a:r>
              <a:rPr lang="de-DE" i="1" dirty="0"/>
              <a:t> </a:t>
            </a:r>
            <a:r>
              <a:rPr lang="de-DE" i="1" dirty="0" err="1"/>
              <a:t>been</a:t>
            </a:r>
            <a:r>
              <a:rPr lang="de-DE" i="1" dirty="0"/>
              <a:t> </a:t>
            </a:r>
            <a:r>
              <a:rPr lang="de-DE" i="1" dirty="0" err="1"/>
              <a:t>looking</a:t>
            </a:r>
            <a:r>
              <a:rPr lang="de-DE" i="1" dirty="0"/>
              <a:t> </a:t>
            </a:r>
            <a:r>
              <a:rPr lang="de-DE" i="1" dirty="0" err="1"/>
              <a:t>overseas</a:t>
            </a:r>
            <a:r>
              <a:rPr lang="de-DE" i="1" dirty="0"/>
              <a:t>, </a:t>
            </a:r>
            <a:r>
              <a:rPr lang="de-DE" i="1" dirty="0" err="1"/>
              <a:t>to</a:t>
            </a:r>
            <a:r>
              <a:rPr lang="de-DE" i="1" dirty="0"/>
              <a:t> </a:t>
            </a:r>
            <a:r>
              <a:rPr lang="de-DE" i="1" dirty="0" err="1"/>
              <a:t>India</a:t>
            </a:r>
            <a:r>
              <a:rPr lang="de-DE" i="1" dirty="0"/>
              <a:t> </a:t>
            </a:r>
            <a:r>
              <a:rPr lang="de-DE" i="1" dirty="0" err="1"/>
              <a:t>or</a:t>
            </a:r>
            <a:r>
              <a:rPr lang="de-DE" i="1" dirty="0"/>
              <a:t> China, </a:t>
            </a:r>
            <a:r>
              <a:rPr lang="de-DE" i="1" dirty="0" err="1"/>
              <a:t>for</a:t>
            </a:r>
            <a:r>
              <a:rPr lang="de-DE" i="1" dirty="0"/>
              <a:t> </a:t>
            </a:r>
            <a:r>
              <a:rPr lang="de-DE" i="1" dirty="0" err="1"/>
              <a:t>cheap</a:t>
            </a:r>
            <a:r>
              <a:rPr lang="de-DE" i="1" dirty="0"/>
              <a:t> </a:t>
            </a:r>
            <a:r>
              <a:rPr lang="de-DE" i="1" dirty="0" err="1"/>
              <a:t>labor</a:t>
            </a:r>
            <a:r>
              <a:rPr lang="de-DE" i="1" dirty="0"/>
              <a:t>. But </a:t>
            </a:r>
            <a:r>
              <a:rPr lang="de-DE" i="1" dirty="0" err="1"/>
              <a:t>now</a:t>
            </a:r>
            <a:r>
              <a:rPr lang="de-DE" i="1" dirty="0"/>
              <a:t> </a:t>
            </a:r>
            <a:r>
              <a:rPr lang="de-DE" i="1" dirty="0" err="1"/>
              <a:t>it</a:t>
            </a:r>
            <a:r>
              <a:rPr lang="de-DE" i="1" dirty="0"/>
              <a:t> </a:t>
            </a:r>
            <a:r>
              <a:rPr lang="de-DE" i="1" dirty="0" err="1"/>
              <a:t>doesn’t</a:t>
            </a:r>
            <a:r>
              <a:rPr lang="de-DE" i="1" dirty="0"/>
              <a:t> matter </a:t>
            </a:r>
            <a:r>
              <a:rPr lang="de-DE" i="1" dirty="0" err="1"/>
              <a:t>where</a:t>
            </a:r>
            <a:r>
              <a:rPr lang="de-DE" i="1" dirty="0"/>
              <a:t> </a:t>
            </a:r>
            <a:r>
              <a:rPr lang="de-DE" i="1" dirty="0" err="1"/>
              <a:t>the</a:t>
            </a:r>
            <a:r>
              <a:rPr lang="de-DE" i="1" dirty="0"/>
              <a:t> </a:t>
            </a:r>
            <a:r>
              <a:rPr lang="de-DE" i="1" dirty="0" err="1"/>
              <a:t>laborers</a:t>
            </a:r>
            <a:r>
              <a:rPr lang="de-DE" i="1" dirty="0"/>
              <a:t> </a:t>
            </a:r>
            <a:r>
              <a:rPr lang="de-DE" i="1" dirty="0" err="1"/>
              <a:t>are</a:t>
            </a:r>
            <a:r>
              <a:rPr lang="de-DE" i="1" dirty="0"/>
              <a:t> – </a:t>
            </a:r>
            <a:r>
              <a:rPr lang="de-DE" i="1" dirty="0" err="1"/>
              <a:t>they</a:t>
            </a:r>
            <a:r>
              <a:rPr lang="de-DE" i="1" dirty="0"/>
              <a:t> </a:t>
            </a:r>
            <a:r>
              <a:rPr lang="de-DE" i="1" dirty="0" err="1"/>
              <a:t>might</a:t>
            </a:r>
            <a:r>
              <a:rPr lang="de-DE" i="1" dirty="0"/>
              <a:t> </a:t>
            </a:r>
            <a:r>
              <a:rPr lang="de-DE" i="1" dirty="0" err="1"/>
              <a:t>be</a:t>
            </a:r>
            <a:r>
              <a:rPr lang="de-DE" i="1" dirty="0"/>
              <a:t> down </a:t>
            </a:r>
            <a:r>
              <a:rPr lang="de-DE" i="1" dirty="0" err="1"/>
              <a:t>the</a:t>
            </a:r>
            <a:r>
              <a:rPr lang="de-DE" i="1" dirty="0"/>
              <a:t> block, </a:t>
            </a:r>
            <a:r>
              <a:rPr lang="de-DE" i="1" dirty="0" err="1"/>
              <a:t>they</a:t>
            </a:r>
            <a:r>
              <a:rPr lang="de-DE" i="1" dirty="0"/>
              <a:t> </a:t>
            </a:r>
            <a:r>
              <a:rPr lang="de-DE" i="1" dirty="0" err="1"/>
              <a:t>might</a:t>
            </a:r>
            <a:r>
              <a:rPr lang="de-DE" i="1" dirty="0"/>
              <a:t> </a:t>
            </a:r>
            <a:r>
              <a:rPr lang="de-DE" i="1" dirty="0" err="1"/>
              <a:t>be</a:t>
            </a:r>
            <a:r>
              <a:rPr lang="de-DE" i="1" dirty="0"/>
              <a:t> in </a:t>
            </a:r>
            <a:r>
              <a:rPr lang="de-DE" i="1" dirty="0" err="1"/>
              <a:t>Indonesia</a:t>
            </a:r>
            <a:r>
              <a:rPr lang="de-DE" i="1" dirty="0"/>
              <a:t> – </a:t>
            </a:r>
            <a:r>
              <a:rPr lang="de-DE" i="1" dirty="0" err="1"/>
              <a:t>as</a:t>
            </a:r>
            <a:r>
              <a:rPr lang="de-DE" i="1" dirty="0"/>
              <a:t> </a:t>
            </a:r>
            <a:r>
              <a:rPr lang="de-DE" i="1" dirty="0" err="1"/>
              <a:t>long</a:t>
            </a:r>
            <a:r>
              <a:rPr lang="de-DE" i="1" dirty="0"/>
              <a:t> </a:t>
            </a:r>
            <a:r>
              <a:rPr lang="de-DE" i="1" dirty="0" err="1"/>
              <a:t>as</a:t>
            </a:r>
            <a:r>
              <a:rPr lang="de-DE" i="1" dirty="0"/>
              <a:t> </a:t>
            </a:r>
            <a:r>
              <a:rPr lang="de-DE" i="1" dirty="0" err="1"/>
              <a:t>they</a:t>
            </a:r>
            <a:r>
              <a:rPr lang="de-DE" i="1" dirty="0"/>
              <a:t> </a:t>
            </a:r>
            <a:r>
              <a:rPr lang="de-DE" i="1" dirty="0" err="1"/>
              <a:t>are</a:t>
            </a:r>
            <a:r>
              <a:rPr lang="de-DE" i="1" dirty="0"/>
              <a:t> </a:t>
            </a:r>
            <a:r>
              <a:rPr lang="de-DE" i="1" dirty="0" err="1"/>
              <a:t>connected</a:t>
            </a:r>
            <a:r>
              <a:rPr lang="de-DE" i="1" dirty="0"/>
              <a:t> </a:t>
            </a:r>
            <a:r>
              <a:rPr lang="de-DE" i="1" dirty="0" err="1"/>
              <a:t>to</a:t>
            </a:r>
            <a:r>
              <a:rPr lang="de-DE" i="1" dirty="0"/>
              <a:t> </a:t>
            </a:r>
            <a:r>
              <a:rPr lang="de-DE" i="1" dirty="0" err="1"/>
              <a:t>the</a:t>
            </a:r>
            <a:r>
              <a:rPr lang="de-DE" i="1" dirty="0"/>
              <a:t> </a:t>
            </a:r>
            <a:r>
              <a:rPr lang="de-DE" i="1" dirty="0" err="1"/>
              <a:t>network</a:t>
            </a:r>
            <a:r>
              <a:rPr lang="de-DE" i="1" dirty="0" smtClean="0"/>
              <a:t>.</a:t>
            </a:r>
            <a:r>
              <a:rPr lang="de-DE" dirty="0" smtClean="0"/>
              <a:t>“</a:t>
            </a:r>
            <a:endParaRPr lang="de-DE" dirty="0"/>
          </a:p>
        </p:txBody>
      </p:sp>
    </p:spTree>
    <p:extLst>
      <p:ext uri="{BB962C8B-B14F-4D97-AF65-F5344CB8AC3E}">
        <p14:creationId xmlns:p14="http://schemas.microsoft.com/office/powerpoint/2010/main" val="15342906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40768"/>
            <a:ext cx="8229600" cy="4785395"/>
          </a:xfrm>
        </p:spPr>
        <p:txBody>
          <a:bodyPr/>
          <a:lstStyle/>
          <a:p>
            <a:pPr marL="0" indent="0" algn="just">
              <a:buNone/>
            </a:pPr>
            <a:endParaRPr lang="de-DE" i="1" dirty="0" smtClean="0"/>
          </a:p>
          <a:p>
            <a:pPr marL="0" indent="0" algn="just">
              <a:buNone/>
            </a:pPr>
            <a:endParaRPr lang="de-DE" i="1" dirty="0" smtClean="0"/>
          </a:p>
          <a:p>
            <a:pPr marL="0" indent="0" algn="just">
              <a:buNone/>
            </a:pPr>
            <a:r>
              <a:rPr lang="de-DE" i="1" dirty="0" smtClean="0"/>
              <a:t>„</a:t>
            </a:r>
            <a:r>
              <a:rPr lang="de-DE" b="1" i="1" dirty="0" smtClean="0"/>
              <a:t>The </a:t>
            </a:r>
            <a:r>
              <a:rPr lang="de-DE" b="1" i="1" dirty="0" err="1" smtClean="0"/>
              <a:t>labor</a:t>
            </a:r>
            <a:r>
              <a:rPr lang="de-DE" b="1" i="1" dirty="0" smtClean="0"/>
              <a:t> </a:t>
            </a:r>
            <a:r>
              <a:rPr lang="de-DE" b="1" i="1" dirty="0" err="1" smtClean="0"/>
              <a:t>isn’t</a:t>
            </a:r>
            <a:r>
              <a:rPr lang="de-DE" b="1" i="1" dirty="0" smtClean="0"/>
              <a:t> </a:t>
            </a:r>
            <a:r>
              <a:rPr lang="de-DE" b="1" i="1" dirty="0" err="1" smtClean="0"/>
              <a:t>always</a:t>
            </a:r>
            <a:r>
              <a:rPr lang="de-DE" b="1" i="1" dirty="0" smtClean="0"/>
              <a:t> </a:t>
            </a:r>
            <a:r>
              <a:rPr lang="de-DE" b="1" i="1" dirty="0" err="1" smtClean="0"/>
              <a:t>free</a:t>
            </a:r>
            <a:r>
              <a:rPr lang="de-DE" b="1" i="1" dirty="0" smtClean="0"/>
              <a:t>, but </a:t>
            </a:r>
            <a:r>
              <a:rPr lang="de-DE" b="1" i="1" dirty="0" err="1" smtClean="0"/>
              <a:t>it</a:t>
            </a:r>
            <a:r>
              <a:rPr lang="de-DE" b="1" i="1" dirty="0" smtClean="0"/>
              <a:t> </a:t>
            </a:r>
            <a:r>
              <a:rPr lang="de-DE" b="1" i="1" dirty="0" err="1" smtClean="0"/>
              <a:t>costs</a:t>
            </a:r>
            <a:r>
              <a:rPr lang="de-DE" b="1" i="1" dirty="0" smtClean="0"/>
              <a:t> a </a:t>
            </a:r>
            <a:r>
              <a:rPr lang="de-DE" b="1" i="1" dirty="0" err="1" smtClean="0"/>
              <a:t>lot</a:t>
            </a:r>
            <a:r>
              <a:rPr lang="de-DE" b="1" i="1" dirty="0" smtClean="0"/>
              <a:t> </a:t>
            </a:r>
            <a:r>
              <a:rPr lang="de-DE" b="1" i="1" dirty="0" err="1" smtClean="0"/>
              <a:t>less</a:t>
            </a:r>
            <a:r>
              <a:rPr lang="de-DE" b="1" i="1" dirty="0" smtClean="0"/>
              <a:t> </a:t>
            </a:r>
            <a:r>
              <a:rPr lang="de-DE" b="1" i="1" dirty="0" err="1" smtClean="0"/>
              <a:t>than</a:t>
            </a:r>
            <a:r>
              <a:rPr lang="de-DE" b="1" i="1" dirty="0" smtClean="0"/>
              <a:t> </a:t>
            </a:r>
            <a:r>
              <a:rPr lang="de-DE" b="1" i="1" dirty="0" err="1" smtClean="0"/>
              <a:t>paying</a:t>
            </a:r>
            <a:r>
              <a:rPr lang="de-DE" b="1" i="1" dirty="0" smtClean="0"/>
              <a:t> traditional </a:t>
            </a:r>
            <a:r>
              <a:rPr lang="de-DE" b="1" i="1" dirty="0" err="1" smtClean="0"/>
              <a:t>employees</a:t>
            </a:r>
            <a:r>
              <a:rPr lang="de-DE" b="1" i="1" dirty="0" smtClean="0"/>
              <a:t>. </a:t>
            </a:r>
            <a:r>
              <a:rPr lang="de-DE" b="1" i="1" dirty="0" err="1" smtClean="0"/>
              <a:t>It’s</a:t>
            </a:r>
            <a:r>
              <a:rPr lang="de-DE" b="1" i="1" dirty="0" smtClean="0"/>
              <a:t> not </a:t>
            </a:r>
            <a:r>
              <a:rPr lang="de-DE" b="1" i="1" dirty="0" err="1" smtClean="0"/>
              <a:t>outsourcing</a:t>
            </a:r>
            <a:r>
              <a:rPr lang="de-DE" b="1" i="1" dirty="0" smtClean="0"/>
              <a:t>; </a:t>
            </a:r>
            <a:r>
              <a:rPr lang="de-DE" b="1" i="1" dirty="0" err="1" smtClean="0"/>
              <a:t>it’s</a:t>
            </a:r>
            <a:r>
              <a:rPr lang="de-DE" b="1" i="1" dirty="0" smtClean="0"/>
              <a:t> </a:t>
            </a:r>
            <a:r>
              <a:rPr lang="de-DE" b="1" i="1" dirty="0" err="1" smtClean="0">
                <a:solidFill>
                  <a:srgbClr val="FF0000"/>
                </a:solidFill>
              </a:rPr>
              <a:t>crowdsourcing</a:t>
            </a:r>
            <a:r>
              <a:rPr lang="de-DE" b="1" i="1" dirty="0" smtClean="0"/>
              <a:t>.“</a:t>
            </a:r>
          </a:p>
          <a:p>
            <a:pPr marL="0" indent="0">
              <a:buNone/>
            </a:pPr>
            <a:endParaRPr lang="de-DE" dirty="0" smtClean="0"/>
          </a:p>
          <a:p>
            <a:pPr marL="0" indent="0">
              <a:buNone/>
            </a:pPr>
            <a:r>
              <a:rPr lang="de-DE" sz="2000" dirty="0" smtClean="0"/>
              <a:t>(Jeff Howe, The </a:t>
            </a:r>
            <a:r>
              <a:rPr lang="de-DE" sz="2000" dirty="0" err="1" smtClean="0"/>
              <a:t>Rise</a:t>
            </a:r>
            <a:r>
              <a:rPr lang="de-DE" sz="2000" dirty="0" smtClean="0"/>
              <a:t> </a:t>
            </a:r>
            <a:r>
              <a:rPr lang="de-DE" sz="2000" dirty="0" err="1" smtClean="0"/>
              <a:t>of</a:t>
            </a:r>
            <a:r>
              <a:rPr lang="de-DE" sz="2000" dirty="0" smtClean="0"/>
              <a:t> Crowdsourcing, WIRED </a:t>
            </a:r>
            <a:r>
              <a:rPr lang="de-DE" sz="2000" dirty="0" err="1" smtClean="0"/>
              <a:t>magazine</a:t>
            </a:r>
            <a:r>
              <a:rPr lang="de-DE" sz="2000" dirty="0" smtClean="0"/>
              <a:t> 10.2006)</a:t>
            </a:r>
          </a:p>
          <a:p>
            <a:endParaRPr lang="de-DE" dirty="0"/>
          </a:p>
        </p:txBody>
      </p:sp>
    </p:spTree>
    <p:extLst>
      <p:ext uri="{BB962C8B-B14F-4D97-AF65-F5344CB8AC3E}">
        <p14:creationId xmlns:p14="http://schemas.microsoft.com/office/powerpoint/2010/main" val="1932335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Crowdsourcing: </a:t>
            </a:r>
            <a:r>
              <a:rPr lang="de-DE" dirty="0" err="1" smtClean="0"/>
              <a:t>How</a:t>
            </a:r>
            <a:r>
              <a:rPr lang="de-DE" dirty="0" smtClean="0"/>
              <a:t> </a:t>
            </a:r>
            <a:r>
              <a:rPr lang="de-DE" dirty="0" err="1" smtClean="0"/>
              <a:t>does</a:t>
            </a:r>
            <a:r>
              <a:rPr lang="de-DE" dirty="0" smtClean="0"/>
              <a:t> </a:t>
            </a:r>
            <a:r>
              <a:rPr lang="de-DE" dirty="0" err="1" smtClean="0"/>
              <a:t>it</a:t>
            </a:r>
            <a:r>
              <a:rPr lang="de-DE" dirty="0" smtClean="0"/>
              <a:t>  </a:t>
            </a:r>
            <a:r>
              <a:rPr lang="de-DE" dirty="0" err="1" smtClean="0"/>
              <a:t>work</a:t>
            </a:r>
            <a:r>
              <a:rPr lang="de-DE" dirty="0" smtClean="0"/>
              <a:t>?</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67827687"/>
              </p:ext>
            </p:extLst>
          </p:nvPr>
        </p:nvGraphicFramePr>
        <p:xfrm>
          <a:off x="1403648" y="1916832"/>
          <a:ext cx="5976664" cy="278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 Verbindung mit Pfeil 6"/>
          <p:cNvCxnSpPr/>
          <p:nvPr/>
        </p:nvCxnSpPr>
        <p:spPr bwMode="auto">
          <a:xfrm>
            <a:off x="1115616" y="4581128"/>
            <a:ext cx="2160240" cy="792088"/>
          </a:xfrm>
          <a:prstGeom prst="straightConnector1">
            <a:avLst/>
          </a:prstGeom>
          <a:noFill/>
          <a:ln w="9525" cap="flat" cmpd="sng" algn="ctr">
            <a:noFill/>
            <a:prstDash val="solid"/>
            <a:round/>
            <a:headEnd type="none" w="med" len="med"/>
            <a:tailEnd type="arrow"/>
          </a:ln>
          <a:effectLst/>
        </p:spPr>
      </p:cxnSp>
      <p:sp>
        <p:nvSpPr>
          <p:cNvPr id="16" name="Textfeld 15"/>
          <p:cNvSpPr txBox="1"/>
          <p:nvPr/>
        </p:nvSpPr>
        <p:spPr>
          <a:xfrm>
            <a:off x="539552" y="4941168"/>
            <a:ext cx="4993675" cy="984885"/>
          </a:xfrm>
          <a:prstGeom prst="rect">
            <a:avLst/>
          </a:prstGeom>
          <a:noFill/>
        </p:spPr>
        <p:txBody>
          <a:bodyPr wrap="none" rtlCol="0">
            <a:spAutoFit/>
          </a:bodyPr>
          <a:lstStyle/>
          <a:p>
            <a:pPr marL="171450" indent="-171450">
              <a:buFont typeface="Arial" panose="020B0604020202020204" pitchFamily="34" charset="0"/>
              <a:buChar char="•"/>
            </a:pPr>
            <a:r>
              <a:rPr lang="de-DE" sz="2400" dirty="0" smtClean="0">
                <a:latin typeface="+mn-lt"/>
              </a:rPr>
              <a:t>Internal – </a:t>
            </a:r>
            <a:r>
              <a:rPr lang="de-DE" sz="2400" dirty="0" err="1" smtClean="0">
                <a:latin typeface="+mn-lt"/>
              </a:rPr>
              <a:t>external</a:t>
            </a:r>
            <a:r>
              <a:rPr lang="de-DE" sz="2400" dirty="0" smtClean="0">
                <a:latin typeface="+mn-lt"/>
              </a:rPr>
              <a:t> </a:t>
            </a:r>
            <a:r>
              <a:rPr lang="de-DE" sz="2400" dirty="0" err="1" smtClean="0">
                <a:latin typeface="+mn-lt"/>
              </a:rPr>
              <a:t>crowdsourcing</a:t>
            </a:r>
            <a:endParaRPr lang="de-DE" sz="2400" dirty="0" smtClean="0">
              <a:latin typeface="+mn-lt"/>
            </a:endParaRPr>
          </a:p>
          <a:p>
            <a:pPr marL="171450" indent="-171450">
              <a:buFont typeface="Arial" panose="020B0604020202020204" pitchFamily="34" charset="0"/>
              <a:buChar char="•"/>
            </a:pPr>
            <a:r>
              <a:rPr lang="de-DE" sz="2400" dirty="0" smtClean="0">
                <a:latin typeface="+mn-lt"/>
              </a:rPr>
              <a:t>Different </a:t>
            </a:r>
            <a:r>
              <a:rPr lang="de-DE" sz="2400" dirty="0" err="1" smtClean="0">
                <a:latin typeface="+mn-lt"/>
              </a:rPr>
              <a:t>types</a:t>
            </a:r>
            <a:r>
              <a:rPr lang="de-DE" sz="2400" dirty="0" smtClean="0">
                <a:latin typeface="+mn-lt"/>
              </a:rPr>
              <a:t> </a:t>
            </a:r>
            <a:r>
              <a:rPr lang="de-DE" sz="2400" dirty="0" err="1" smtClean="0">
                <a:latin typeface="+mn-lt"/>
              </a:rPr>
              <a:t>of</a:t>
            </a:r>
            <a:r>
              <a:rPr lang="de-DE" sz="2400" dirty="0" smtClean="0">
                <a:latin typeface="+mn-lt"/>
              </a:rPr>
              <a:t> „</a:t>
            </a:r>
            <a:r>
              <a:rPr lang="de-DE" sz="2400" dirty="0" err="1" smtClean="0">
                <a:latin typeface="+mn-lt"/>
              </a:rPr>
              <a:t>tasks</a:t>
            </a:r>
            <a:r>
              <a:rPr lang="de-DE" sz="2400" dirty="0" smtClean="0">
                <a:latin typeface="+mn-lt"/>
              </a:rPr>
              <a:t>“</a:t>
            </a:r>
          </a:p>
          <a:p>
            <a:pPr marL="171450" indent="-171450">
              <a:buFont typeface="Arial" panose="020B0604020202020204" pitchFamily="34" charset="0"/>
              <a:buChar char="•"/>
            </a:pPr>
            <a:endParaRPr lang="de-AT" dirty="0"/>
          </a:p>
        </p:txBody>
      </p:sp>
      <p:sp>
        <p:nvSpPr>
          <p:cNvPr id="6" name="Rechteckiger Pfeil 5"/>
          <p:cNvSpPr/>
          <p:nvPr/>
        </p:nvSpPr>
        <p:spPr bwMode="auto">
          <a:xfrm rot="10800000" flipH="1">
            <a:off x="2123728" y="3068960"/>
            <a:ext cx="1080120" cy="720080"/>
          </a:xfrm>
          <a:prstGeom prst="ben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rgbClr val="344D8C"/>
              </a:solidFill>
              <a:effectLst/>
              <a:latin typeface="Arial" charset="0"/>
              <a:cs typeface="Arial" charset="0"/>
            </a:endParaRPr>
          </a:p>
        </p:txBody>
      </p:sp>
      <p:sp>
        <p:nvSpPr>
          <p:cNvPr id="8" name="Pfeil nach rechts 7"/>
          <p:cNvSpPr/>
          <p:nvPr/>
        </p:nvSpPr>
        <p:spPr bwMode="auto">
          <a:xfrm>
            <a:off x="4788024" y="3501008"/>
            <a:ext cx="1018529" cy="28803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rgbClr val="344D8C"/>
              </a:solidFill>
              <a:effectLst/>
              <a:latin typeface="Arial" charset="0"/>
              <a:cs typeface="Arial" charset="0"/>
            </a:endParaRPr>
          </a:p>
        </p:txBody>
      </p:sp>
      <p:sp>
        <p:nvSpPr>
          <p:cNvPr id="9" name="Rechteckiger Pfeil 8"/>
          <p:cNvSpPr/>
          <p:nvPr/>
        </p:nvSpPr>
        <p:spPr bwMode="auto">
          <a:xfrm rot="10800000" flipH="1">
            <a:off x="2051720" y="3861048"/>
            <a:ext cx="3520823" cy="599114"/>
          </a:xfrm>
          <a:prstGeom prst="bentArrow">
            <a:avLst>
              <a:gd name="adj1" fmla="val 25000"/>
              <a:gd name="adj2" fmla="val 19732"/>
              <a:gd name="adj3" fmla="val 25000"/>
              <a:gd name="adj4" fmla="val 4375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rgbClr val="344D8C"/>
              </a:solidFill>
              <a:effectLst/>
              <a:latin typeface="Arial" charset="0"/>
              <a:cs typeface="Arial" charset="0"/>
            </a:endParaRPr>
          </a:p>
        </p:txBody>
      </p:sp>
    </p:spTree>
    <p:extLst>
      <p:ext uri="{BB962C8B-B14F-4D97-AF65-F5344CB8AC3E}">
        <p14:creationId xmlns:p14="http://schemas.microsoft.com/office/powerpoint/2010/main" val="42628771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88640"/>
            <a:ext cx="6551612" cy="1503635"/>
          </a:xfrm>
        </p:spPr>
        <p:txBody>
          <a:bodyPr/>
          <a:lstStyle/>
          <a:p>
            <a:r>
              <a:rPr lang="de-DE" dirty="0" err="1" smtClean="0"/>
              <a:t>How</a:t>
            </a:r>
            <a:r>
              <a:rPr lang="de-DE" dirty="0" smtClean="0"/>
              <a:t> </a:t>
            </a:r>
            <a:r>
              <a:rPr lang="de-DE" dirty="0" err="1" smtClean="0"/>
              <a:t>does</a:t>
            </a:r>
            <a:r>
              <a:rPr lang="de-DE" dirty="0" smtClean="0"/>
              <a:t> </a:t>
            </a:r>
            <a:r>
              <a:rPr lang="de-DE" dirty="0" err="1" smtClean="0"/>
              <a:t>it</a:t>
            </a:r>
            <a:r>
              <a:rPr lang="de-DE" dirty="0" smtClean="0"/>
              <a:t> </a:t>
            </a:r>
            <a:r>
              <a:rPr lang="de-DE" dirty="0" err="1" smtClean="0"/>
              <a:t>work</a:t>
            </a:r>
            <a:r>
              <a:rPr lang="de-DE" dirty="0" smtClean="0"/>
              <a:t> in </a:t>
            </a:r>
            <a:r>
              <a:rPr lang="de-DE" dirty="0" err="1" smtClean="0"/>
              <a:t>practice</a:t>
            </a:r>
            <a:r>
              <a:rPr lang="de-DE" dirty="0" smtClean="0"/>
              <a:t>?</a:t>
            </a:r>
            <a:br>
              <a:rPr lang="de-DE" dirty="0" smtClean="0"/>
            </a:br>
            <a:r>
              <a:rPr lang="de-DE" b="0" dirty="0" err="1" smtClean="0"/>
              <a:t>www.mturk.com</a:t>
            </a:r>
            <a:endParaRPr lang="de-DE" b="0" dirty="0"/>
          </a:p>
        </p:txBody>
      </p:sp>
      <p:pic>
        <p:nvPicPr>
          <p:cNvPr id="8" name="Inhaltsplatzhalter 7" descr="Bildschirmfoto 2015-03-27 um 12.23.25.png"/>
          <p:cNvPicPr>
            <a:picLocks noGrp="1" noChangeAspect="1"/>
          </p:cNvPicPr>
          <p:nvPr>
            <p:ph idx="1"/>
          </p:nvPr>
        </p:nvPicPr>
        <p:blipFill>
          <a:blip r:embed="rId3">
            <a:extLst>
              <a:ext uri="{28A0092B-C50C-407E-A947-70E740481C1C}">
                <a14:useLocalDpi xmlns:a14="http://schemas.microsoft.com/office/drawing/2010/main" val="0"/>
              </a:ext>
            </a:extLst>
          </a:blip>
          <a:srcRect t="8380" b="8380"/>
          <a:stretch>
            <a:fillRect/>
          </a:stretch>
        </p:blipFill>
        <p:spPr>
          <a:xfrm>
            <a:off x="-14666" y="1412777"/>
            <a:ext cx="9135002" cy="4752528"/>
          </a:xfrm>
        </p:spPr>
      </p:pic>
    </p:spTree>
    <p:extLst>
      <p:ext uri="{BB962C8B-B14F-4D97-AF65-F5344CB8AC3E}">
        <p14:creationId xmlns:p14="http://schemas.microsoft.com/office/powerpoint/2010/main" val="36311511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descr="Bildschirmfoto 2015-03-27 um 12.33.04.png"/>
          <p:cNvPicPr>
            <a:picLocks noGrp="1" noChangeAspect="1"/>
          </p:cNvPicPr>
          <p:nvPr>
            <p:ph idx="1"/>
          </p:nvPr>
        </p:nvPicPr>
        <p:blipFill>
          <a:blip r:embed="rId2">
            <a:extLst>
              <a:ext uri="{28A0092B-C50C-407E-A947-70E740481C1C}">
                <a14:useLocalDpi xmlns:a14="http://schemas.microsoft.com/office/drawing/2010/main" val="0"/>
              </a:ext>
            </a:extLst>
          </a:blip>
          <a:srcRect t="8380" b="8380"/>
          <a:stretch>
            <a:fillRect/>
          </a:stretch>
        </p:blipFill>
        <p:spPr>
          <a:xfrm>
            <a:off x="0" y="1052736"/>
            <a:ext cx="9144000" cy="5403819"/>
          </a:xfrm>
        </p:spPr>
      </p:pic>
    </p:spTree>
    <p:extLst>
      <p:ext uri="{BB962C8B-B14F-4D97-AF65-F5344CB8AC3E}">
        <p14:creationId xmlns:p14="http://schemas.microsoft.com/office/powerpoint/2010/main" val="26660105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Bildschirmfoto 2015-03-27 um 12.32.09.png"/>
          <p:cNvPicPr>
            <a:picLocks noGrp="1" noChangeAspect="1"/>
          </p:cNvPicPr>
          <p:nvPr>
            <p:ph idx="1"/>
          </p:nvPr>
        </p:nvPicPr>
        <p:blipFill>
          <a:blip r:embed="rId2">
            <a:extLst>
              <a:ext uri="{28A0092B-C50C-407E-A947-70E740481C1C}">
                <a14:useLocalDpi xmlns:a14="http://schemas.microsoft.com/office/drawing/2010/main" val="0"/>
              </a:ext>
            </a:extLst>
          </a:blip>
          <a:srcRect t="8380" b="8380"/>
          <a:stretch>
            <a:fillRect/>
          </a:stretch>
        </p:blipFill>
        <p:spPr>
          <a:xfrm>
            <a:off x="457200" y="1268760"/>
            <a:ext cx="8579296" cy="5072985"/>
          </a:xfrm>
        </p:spPr>
      </p:pic>
    </p:spTree>
    <p:extLst>
      <p:ext uri="{BB962C8B-B14F-4D97-AF65-F5344CB8AC3E}">
        <p14:creationId xmlns:p14="http://schemas.microsoft.com/office/powerpoint/2010/main" val="20350933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de-DE" dirty="0" smtClean="0"/>
              <a:t>Major </a:t>
            </a:r>
            <a:r>
              <a:rPr lang="de-DE" dirty="0" err="1" smtClean="0"/>
              <a:t>issues</a:t>
            </a:r>
            <a:r>
              <a:rPr lang="de-DE" dirty="0" smtClean="0"/>
              <a:t> </a:t>
            </a:r>
            <a:r>
              <a:rPr lang="de-DE" dirty="0" err="1" smtClean="0"/>
              <a:t>for</a:t>
            </a:r>
            <a:r>
              <a:rPr lang="de-DE" dirty="0" smtClean="0"/>
              <a:t> </a:t>
            </a:r>
            <a:r>
              <a:rPr lang="de-DE" dirty="0" err="1" smtClean="0"/>
              <a:t>crowdworkers</a:t>
            </a:r>
            <a:r>
              <a:rPr lang="de-DE" dirty="0" smtClean="0"/>
              <a:t> </a:t>
            </a:r>
            <a:br>
              <a:rPr lang="de-DE" dirty="0" smtClean="0"/>
            </a:br>
            <a:r>
              <a:rPr lang="de-DE" dirty="0" smtClean="0"/>
              <a:t>in </a:t>
            </a:r>
            <a:r>
              <a:rPr lang="de-DE" dirty="0" err="1" smtClean="0"/>
              <a:t>practice</a:t>
            </a:r>
            <a:r>
              <a:rPr lang="de-DE" dirty="0" smtClean="0"/>
              <a:t> </a:t>
            </a:r>
            <a:endParaRPr lang="de-AT" dirty="0" smtClean="0"/>
          </a:p>
        </p:txBody>
      </p:sp>
      <p:sp>
        <p:nvSpPr>
          <p:cNvPr id="17410" name="Rectangle 3"/>
          <p:cNvSpPr>
            <a:spLocks noGrp="1" noChangeArrowheads="1"/>
          </p:cNvSpPr>
          <p:nvPr>
            <p:ph type="body" idx="1"/>
          </p:nvPr>
        </p:nvSpPr>
        <p:spPr>
          <a:xfrm>
            <a:off x="457200" y="2060847"/>
            <a:ext cx="8229600" cy="4065315"/>
          </a:xfrm>
        </p:spPr>
        <p:txBody>
          <a:bodyPr/>
          <a:lstStyle/>
          <a:p>
            <a:pPr eaLnBrk="1" hangingPunct="1">
              <a:lnSpc>
                <a:spcPct val="90000"/>
              </a:lnSpc>
            </a:pPr>
            <a:r>
              <a:rPr lang="en-US" dirty="0"/>
              <a:t>Low </a:t>
            </a:r>
            <a:r>
              <a:rPr lang="en-US" dirty="0" smtClean="0"/>
              <a:t>wages</a:t>
            </a:r>
          </a:p>
          <a:p>
            <a:pPr eaLnBrk="1" hangingPunct="1">
              <a:lnSpc>
                <a:spcPct val="90000"/>
              </a:lnSpc>
            </a:pPr>
            <a:r>
              <a:rPr lang="en-US" dirty="0" smtClean="0"/>
              <a:t>Job insecurity</a:t>
            </a:r>
            <a:endParaRPr lang="en-US" dirty="0"/>
          </a:p>
          <a:p>
            <a:pPr eaLnBrk="1" hangingPunct="1">
              <a:lnSpc>
                <a:spcPct val="90000"/>
              </a:lnSpc>
            </a:pPr>
            <a:r>
              <a:rPr lang="en-US" dirty="0" smtClean="0"/>
              <a:t>Social and professional isolation</a:t>
            </a:r>
          </a:p>
          <a:p>
            <a:pPr eaLnBrk="1" hangingPunct="1">
              <a:lnSpc>
                <a:spcPct val="90000"/>
              </a:lnSpc>
            </a:pPr>
            <a:r>
              <a:rPr lang="en-US" dirty="0" smtClean="0"/>
              <a:t>Unfair </a:t>
            </a:r>
            <a:r>
              <a:rPr lang="en-US" dirty="0"/>
              <a:t>general terms &amp; conditions (</a:t>
            </a:r>
            <a:r>
              <a:rPr lang="en-US" dirty="0" smtClean="0"/>
              <a:t>T&amp;Cs)</a:t>
            </a:r>
          </a:p>
          <a:p>
            <a:pPr lvl="1" eaLnBrk="1" hangingPunct="1">
              <a:lnSpc>
                <a:spcPct val="90000"/>
              </a:lnSpc>
            </a:pPr>
            <a:r>
              <a:rPr lang="en-US" dirty="0"/>
              <a:t>R</a:t>
            </a:r>
            <a:r>
              <a:rPr lang="en-US" dirty="0" smtClean="0"/>
              <a:t>ight </a:t>
            </a:r>
            <a:r>
              <a:rPr lang="en-US" dirty="0"/>
              <a:t>not to accept completed task without having to give a reason nor </a:t>
            </a:r>
            <a:r>
              <a:rPr lang="en-US" dirty="0" smtClean="0"/>
              <a:t>payment</a:t>
            </a:r>
          </a:p>
          <a:p>
            <a:pPr lvl="1" eaLnBrk="1" hangingPunct="1">
              <a:lnSpc>
                <a:spcPct val="90000"/>
              </a:lnSpc>
            </a:pPr>
            <a:r>
              <a:rPr lang="en-US" dirty="0" smtClean="0"/>
              <a:t>Reputation mechanisms</a:t>
            </a:r>
            <a:endParaRPr lang="en-US" dirty="0"/>
          </a:p>
          <a:p>
            <a:pPr eaLnBrk="1" hangingPunct="1">
              <a:lnSpc>
                <a:spcPct val="90000"/>
              </a:lnSpc>
            </a:pPr>
            <a:r>
              <a:rPr lang="en-US" dirty="0" smtClean="0"/>
              <a:t>No </a:t>
            </a:r>
            <a:r>
              <a:rPr lang="en-US" dirty="0"/>
              <a:t>direct contact </a:t>
            </a:r>
            <a:r>
              <a:rPr lang="en-US" dirty="0" smtClean="0"/>
              <a:t>with </a:t>
            </a:r>
            <a:r>
              <a:rPr lang="en-US" dirty="0" err="1" smtClean="0"/>
              <a:t>crowdsourcers</a:t>
            </a:r>
            <a:r>
              <a:rPr lang="en-US" dirty="0"/>
              <a:t> </a:t>
            </a:r>
            <a:r>
              <a:rPr lang="en-US" dirty="0" smtClean="0"/>
              <a:t>(esp</a:t>
            </a:r>
            <a:r>
              <a:rPr lang="en-US" dirty="0"/>
              <a:t>. </a:t>
            </a:r>
            <a:r>
              <a:rPr lang="en-US" dirty="0" smtClean="0"/>
              <a:t>feed-back for rejections) </a:t>
            </a:r>
          </a:p>
          <a:p>
            <a:pPr eaLnBrk="1" hangingPunct="1">
              <a:lnSpc>
                <a:spcPct val="90000"/>
              </a:lnSpc>
            </a:pPr>
            <a:endParaRPr lang="en-US" dirty="0"/>
          </a:p>
          <a:p>
            <a:pPr lvl="1" eaLnBrk="1" hangingPunct="1">
              <a:lnSpc>
                <a:spcPct val="90000"/>
              </a:lnSpc>
            </a:pPr>
            <a:endParaRPr lang="de-DE" dirty="0" smtClean="0"/>
          </a:p>
          <a:p>
            <a:pPr lvl="1" eaLnBrk="1" hangingPunct="1">
              <a:lnSpc>
                <a:spcPct val="90000"/>
              </a:lnSpc>
            </a:pPr>
            <a:endParaRPr lang="de-DE" dirty="0" smtClean="0"/>
          </a:p>
          <a:p>
            <a:pPr eaLnBrk="1" hangingPunct="1">
              <a:lnSpc>
                <a:spcPct val="90000"/>
              </a:lnSpc>
            </a:pPr>
            <a:endParaRPr lang="de-DE" dirty="0" smtClean="0"/>
          </a:p>
          <a:p>
            <a:pPr lvl="1" eaLnBrk="1" hangingPunct="1">
              <a:lnSpc>
                <a:spcPct val="90000"/>
              </a:lnSpc>
            </a:pPr>
            <a:endParaRPr lang="de-AT"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Two</a:t>
            </a:r>
            <a:r>
              <a:rPr lang="de-DE" dirty="0" smtClean="0"/>
              <a:t> legal </a:t>
            </a:r>
            <a:r>
              <a:rPr lang="de-DE" dirty="0" err="1" smtClean="0"/>
              <a:t>questions</a:t>
            </a:r>
            <a:r>
              <a:rPr lang="de-DE" dirty="0" smtClean="0"/>
              <a:t/>
            </a:r>
            <a:br>
              <a:rPr lang="de-DE" dirty="0" smtClean="0"/>
            </a:br>
            <a:r>
              <a:rPr lang="de-DE" b="0" dirty="0" smtClean="0"/>
              <a:t>(</a:t>
            </a:r>
            <a:r>
              <a:rPr lang="de-DE" b="0" dirty="0" err="1" smtClean="0"/>
              <a:t>and</a:t>
            </a:r>
            <a:r>
              <a:rPr lang="de-DE" b="0" dirty="0" smtClean="0"/>
              <a:t> </a:t>
            </a:r>
            <a:r>
              <a:rPr lang="de-DE" b="0" dirty="0" err="1" smtClean="0"/>
              <a:t>one</a:t>
            </a:r>
            <a:r>
              <a:rPr lang="de-DE" b="0" dirty="0" smtClean="0"/>
              <a:t> follow-</a:t>
            </a:r>
            <a:r>
              <a:rPr lang="de-DE" b="0" dirty="0" err="1" smtClean="0"/>
              <a:t>up</a:t>
            </a:r>
            <a:r>
              <a:rPr lang="de-DE" b="0" dirty="0" smtClean="0"/>
              <a:t> </a:t>
            </a:r>
            <a:r>
              <a:rPr lang="de-DE" b="0" dirty="0" err="1" smtClean="0"/>
              <a:t>question</a:t>
            </a:r>
            <a:r>
              <a:rPr lang="de-DE" b="0" dirty="0" smtClean="0"/>
              <a:t>)</a:t>
            </a:r>
            <a:endParaRPr lang="de-AT" b="0" dirty="0"/>
          </a:p>
        </p:txBody>
      </p:sp>
      <p:sp>
        <p:nvSpPr>
          <p:cNvPr id="3" name="Inhaltsplatzhalter 2"/>
          <p:cNvSpPr>
            <a:spLocks noGrp="1"/>
          </p:cNvSpPr>
          <p:nvPr>
            <p:ph idx="1"/>
          </p:nvPr>
        </p:nvSpPr>
        <p:spPr>
          <a:xfrm>
            <a:off x="457200" y="2276871"/>
            <a:ext cx="8229600" cy="3528393"/>
          </a:xfrm>
        </p:spPr>
        <p:txBody>
          <a:bodyPr/>
          <a:lstStyle/>
          <a:p>
            <a:pPr>
              <a:lnSpc>
                <a:spcPct val="150000"/>
              </a:lnSpc>
            </a:pPr>
            <a:r>
              <a:rPr lang="en-US" dirty="0"/>
              <a:t>Who are the contractual partners?</a:t>
            </a:r>
          </a:p>
          <a:p>
            <a:pPr>
              <a:lnSpc>
                <a:spcPct val="150000"/>
              </a:lnSpc>
            </a:pPr>
            <a:r>
              <a:rPr lang="en-US" dirty="0" smtClean="0"/>
              <a:t>What </a:t>
            </a:r>
            <a:r>
              <a:rPr lang="en-US" dirty="0"/>
              <a:t>kind of </a:t>
            </a:r>
            <a:r>
              <a:rPr lang="en-US" dirty="0" smtClean="0"/>
              <a:t>contract exists between them? </a:t>
            </a:r>
            <a:endParaRPr lang="en-US" dirty="0"/>
          </a:p>
          <a:p>
            <a:pPr>
              <a:lnSpc>
                <a:spcPct val="150000"/>
              </a:lnSpc>
            </a:pPr>
            <a:endParaRPr lang="en-US" dirty="0" smtClean="0"/>
          </a:p>
          <a:p>
            <a:pPr>
              <a:lnSpc>
                <a:spcPct val="150000"/>
              </a:lnSpc>
            </a:pPr>
            <a:r>
              <a:rPr lang="en-US" dirty="0" smtClean="0"/>
              <a:t>Do minimum wages apply?</a:t>
            </a:r>
            <a:endParaRPr lang="en-US" dirty="0"/>
          </a:p>
          <a:p>
            <a:endParaRPr lang="de-AT" dirty="0"/>
          </a:p>
        </p:txBody>
      </p:sp>
    </p:spTree>
    <p:extLst>
      <p:ext uri="{BB962C8B-B14F-4D97-AF65-F5344CB8AC3E}">
        <p14:creationId xmlns:p14="http://schemas.microsoft.com/office/powerpoint/2010/main" val="3751679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Contractual</a:t>
            </a:r>
            <a:r>
              <a:rPr lang="de-DE" dirty="0" smtClean="0"/>
              <a:t> Partners</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04864551"/>
              </p:ext>
            </p:extLst>
          </p:nvPr>
        </p:nvGraphicFramePr>
        <p:xfrm>
          <a:off x="1403648" y="1916832"/>
          <a:ext cx="5976664" cy="278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 Verbindung mit Pfeil 6"/>
          <p:cNvCxnSpPr/>
          <p:nvPr/>
        </p:nvCxnSpPr>
        <p:spPr bwMode="auto">
          <a:xfrm>
            <a:off x="1115616" y="4581128"/>
            <a:ext cx="2160240" cy="792088"/>
          </a:xfrm>
          <a:prstGeom prst="straightConnector1">
            <a:avLst/>
          </a:prstGeom>
          <a:noFill/>
          <a:ln w="9525" cap="flat" cmpd="sng" algn="ctr">
            <a:noFill/>
            <a:prstDash val="solid"/>
            <a:round/>
            <a:headEnd type="none" w="med" len="med"/>
            <a:tailEnd type="arrow"/>
          </a:ln>
          <a:effectLst/>
        </p:spPr>
      </p:cxnSp>
      <p:sp>
        <p:nvSpPr>
          <p:cNvPr id="14" name="Rechteckiger Pfeil 13"/>
          <p:cNvSpPr/>
          <p:nvPr/>
        </p:nvSpPr>
        <p:spPr bwMode="auto">
          <a:xfrm rot="10800000" flipH="1">
            <a:off x="1943708" y="3212975"/>
            <a:ext cx="1080120" cy="720080"/>
          </a:xfrm>
          <a:prstGeom prst="ben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rgbClr val="344D8C"/>
              </a:solidFill>
              <a:effectLst/>
              <a:latin typeface="Arial" charset="0"/>
              <a:cs typeface="Arial" charset="0"/>
            </a:endParaRPr>
          </a:p>
        </p:txBody>
      </p:sp>
      <p:sp>
        <p:nvSpPr>
          <p:cNvPr id="16" name="Textfeld 15"/>
          <p:cNvSpPr txBox="1"/>
          <p:nvPr/>
        </p:nvSpPr>
        <p:spPr>
          <a:xfrm>
            <a:off x="539552" y="4793869"/>
            <a:ext cx="7925568" cy="1169551"/>
          </a:xfrm>
          <a:prstGeom prst="rect">
            <a:avLst/>
          </a:prstGeom>
          <a:noFill/>
        </p:spPr>
        <p:txBody>
          <a:bodyPr wrap="none" rtlCol="0">
            <a:spAutoFit/>
          </a:bodyPr>
          <a:lstStyle/>
          <a:p>
            <a:pPr marL="171450" indent="-171450">
              <a:buFont typeface="Arial" panose="020B0604020202020204" pitchFamily="34" charset="0"/>
              <a:buChar char="•"/>
            </a:pPr>
            <a:r>
              <a:rPr lang="de-DE" sz="2000" dirty="0" err="1" smtClean="0">
                <a:latin typeface="+mn-lt"/>
              </a:rPr>
              <a:t>Platform</a:t>
            </a:r>
            <a:r>
              <a:rPr lang="de-DE" sz="2000" dirty="0" smtClean="0">
                <a:latin typeface="+mn-lt"/>
              </a:rPr>
              <a:t> </a:t>
            </a:r>
            <a:r>
              <a:rPr lang="de-DE" sz="2000" dirty="0" err="1" smtClean="0">
                <a:latin typeface="+mn-lt"/>
              </a:rPr>
              <a:t>is</a:t>
            </a:r>
            <a:r>
              <a:rPr lang="de-DE" sz="2000" dirty="0" smtClean="0">
                <a:latin typeface="+mn-lt"/>
              </a:rPr>
              <a:t> </a:t>
            </a:r>
            <a:r>
              <a:rPr lang="de-DE" sz="2000" dirty="0" err="1" smtClean="0">
                <a:latin typeface="+mn-lt"/>
              </a:rPr>
              <a:t>only</a:t>
            </a:r>
            <a:r>
              <a:rPr lang="de-DE" sz="2000" dirty="0" smtClean="0">
                <a:latin typeface="+mn-lt"/>
              </a:rPr>
              <a:t> a </a:t>
            </a:r>
            <a:r>
              <a:rPr lang="de-DE" sz="2000" dirty="0" err="1" smtClean="0">
                <a:latin typeface="+mn-lt"/>
              </a:rPr>
              <a:t>broker</a:t>
            </a:r>
            <a:r>
              <a:rPr lang="de-DE" sz="2000" dirty="0" smtClean="0">
                <a:latin typeface="+mn-lt"/>
              </a:rPr>
              <a:t> </a:t>
            </a:r>
            <a:r>
              <a:rPr lang="de-DE" sz="2000" dirty="0" err="1" smtClean="0">
                <a:latin typeface="+mn-lt"/>
              </a:rPr>
              <a:t>and</a:t>
            </a:r>
            <a:r>
              <a:rPr lang="de-DE" sz="2000" dirty="0" smtClean="0">
                <a:latin typeface="+mn-lt"/>
              </a:rPr>
              <a:t> </a:t>
            </a:r>
            <a:r>
              <a:rPr lang="de-DE" sz="2000" dirty="0" err="1" smtClean="0">
                <a:latin typeface="+mn-lt"/>
              </a:rPr>
              <a:t>acts</a:t>
            </a:r>
            <a:r>
              <a:rPr lang="de-DE" sz="2000" dirty="0" smtClean="0">
                <a:latin typeface="+mn-lt"/>
              </a:rPr>
              <a:t> </a:t>
            </a:r>
            <a:r>
              <a:rPr lang="de-DE" sz="2000" dirty="0" err="1" smtClean="0">
                <a:latin typeface="+mn-lt"/>
              </a:rPr>
              <a:t>as</a:t>
            </a:r>
            <a:r>
              <a:rPr lang="de-DE" sz="2000" dirty="0" smtClean="0">
                <a:latin typeface="+mn-lt"/>
              </a:rPr>
              <a:t> an </a:t>
            </a:r>
            <a:r>
              <a:rPr lang="de-DE" sz="2000" dirty="0" err="1" smtClean="0">
                <a:latin typeface="+mn-lt"/>
              </a:rPr>
              <a:t>agent</a:t>
            </a:r>
            <a:r>
              <a:rPr lang="de-DE" sz="2000" dirty="0" smtClean="0">
                <a:latin typeface="+mn-lt"/>
              </a:rPr>
              <a:t> </a:t>
            </a:r>
            <a:r>
              <a:rPr lang="de-DE" sz="2000" dirty="0" err="1" smtClean="0">
                <a:latin typeface="+mn-lt"/>
              </a:rPr>
              <a:t>for</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crowdsourcer</a:t>
            </a:r>
            <a:endParaRPr lang="de-DE" sz="2000" dirty="0" smtClean="0">
              <a:latin typeface="+mn-lt"/>
            </a:endParaRPr>
          </a:p>
          <a:p>
            <a:pPr marL="171450" indent="-171450">
              <a:buFont typeface="Arial" panose="020B0604020202020204" pitchFamily="34" charset="0"/>
              <a:buChar char="•"/>
            </a:pPr>
            <a:r>
              <a:rPr lang="de-DE" sz="2000" dirty="0" err="1" smtClean="0">
                <a:latin typeface="+mn-lt"/>
              </a:rPr>
              <a:t>Platform</a:t>
            </a:r>
            <a:r>
              <a:rPr lang="de-DE" sz="2000" dirty="0" smtClean="0">
                <a:latin typeface="+mn-lt"/>
              </a:rPr>
              <a:t> </a:t>
            </a:r>
            <a:r>
              <a:rPr lang="de-DE" sz="2000" dirty="0" err="1" smtClean="0">
                <a:latin typeface="+mn-lt"/>
              </a:rPr>
              <a:t>is</a:t>
            </a:r>
            <a:r>
              <a:rPr lang="de-DE" sz="2000" dirty="0" smtClean="0">
                <a:latin typeface="+mn-lt"/>
              </a:rPr>
              <a:t> </a:t>
            </a:r>
            <a:r>
              <a:rPr lang="de-DE" sz="2000" dirty="0" err="1" smtClean="0">
                <a:latin typeface="+mn-lt"/>
              </a:rPr>
              <a:t>sole</a:t>
            </a:r>
            <a:r>
              <a:rPr lang="de-DE" sz="2000" dirty="0" smtClean="0">
                <a:latin typeface="+mn-lt"/>
              </a:rPr>
              <a:t> </a:t>
            </a:r>
            <a:r>
              <a:rPr lang="de-DE" sz="2000" dirty="0" err="1" smtClean="0">
                <a:latin typeface="+mn-lt"/>
              </a:rPr>
              <a:t>contracting</a:t>
            </a:r>
            <a:r>
              <a:rPr lang="de-DE" sz="2000" dirty="0" smtClean="0">
                <a:latin typeface="+mn-lt"/>
              </a:rPr>
              <a:t> </a:t>
            </a:r>
            <a:r>
              <a:rPr lang="de-DE" sz="2000" dirty="0" err="1" smtClean="0">
                <a:latin typeface="+mn-lt"/>
              </a:rPr>
              <a:t>partner</a:t>
            </a:r>
            <a:r>
              <a:rPr lang="de-DE" sz="2000" dirty="0" smtClean="0">
                <a:latin typeface="+mn-lt"/>
              </a:rPr>
              <a:t> </a:t>
            </a:r>
            <a:r>
              <a:rPr lang="de-DE" sz="2000" dirty="0" err="1" smtClean="0">
                <a:latin typeface="+mn-lt"/>
              </a:rPr>
              <a:t>of</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crowdsourcer</a:t>
            </a:r>
            <a:r>
              <a:rPr lang="de-DE" sz="2000" dirty="0" smtClean="0">
                <a:latin typeface="+mn-lt"/>
              </a:rPr>
              <a:t> </a:t>
            </a:r>
            <a:br>
              <a:rPr lang="de-DE" sz="2000" dirty="0" smtClean="0">
                <a:latin typeface="+mn-lt"/>
              </a:rPr>
            </a:br>
            <a:r>
              <a:rPr lang="de-DE" sz="2000" dirty="0" smtClean="0">
                <a:latin typeface="+mn-lt"/>
              </a:rPr>
              <a:t>→ </a:t>
            </a:r>
            <a:r>
              <a:rPr lang="de-DE" sz="2000" dirty="0" err="1" smtClean="0">
                <a:latin typeface="+mn-lt"/>
              </a:rPr>
              <a:t>crowdworkers</a:t>
            </a:r>
            <a:r>
              <a:rPr lang="de-DE" sz="2000" dirty="0" smtClean="0">
                <a:latin typeface="+mn-lt"/>
              </a:rPr>
              <a:t> </a:t>
            </a:r>
            <a:r>
              <a:rPr lang="de-DE" sz="2000" dirty="0" err="1" smtClean="0">
                <a:latin typeface="+mn-lt"/>
              </a:rPr>
              <a:t>are</a:t>
            </a:r>
            <a:r>
              <a:rPr lang="de-DE" sz="2000" dirty="0" smtClean="0">
                <a:latin typeface="+mn-lt"/>
              </a:rPr>
              <a:t> </a:t>
            </a:r>
            <a:r>
              <a:rPr lang="de-DE" sz="2000" dirty="0" err="1" smtClean="0">
                <a:latin typeface="+mn-lt"/>
              </a:rPr>
              <a:t>subcontractors</a:t>
            </a:r>
            <a:r>
              <a:rPr lang="de-DE" sz="2000" dirty="0" smtClean="0">
                <a:latin typeface="+mn-lt"/>
              </a:rPr>
              <a:t> </a:t>
            </a:r>
            <a:r>
              <a:rPr lang="de-DE" sz="2000" dirty="0" err="1" smtClean="0">
                <a:latin typeface="+mn-lt"/>
              </a:rPr>
              <a:t>of</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platform</a:t>
            </a:r>
            <a:endParaRPr lang="de-DE" sz="2000" dirty="0" smtClean="0">
              <a:latin typeface="+mn-lt"/>
            </a:endParaRPr>
          </a:p>
          <a:p>
            <a:pPr marL="171450" indent="-171450">
              <a:buFont typeface="Arial" panose="020B0604020202020204" pitchFamily="34" charset="0"/>
              <a:buChar char="•"/>
            </a:pPr>
            <a:endParaRPr lang="de-AT" dirty="0"/>
          </a:p>
        </p:txBody>
      </p:sp>
    </p:spTree>
    <p:extLst>
      <p:ext uri="{BB962C8B-B14F-4D97-AF65-F5344CB8AC3E}">
        <p14:creationId xmlns:p14="http://schemas.microsoft.com/office/powerpoint/2010/main" val="4242755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Overview</a:t>
            </a:r>
            <a:endParaRPr lang="de-DE" dirty="0"/>
          </a:p>
        </p:txBody>
      </p:sp>
      <p:sp>
        <p:nvSpPr>
          <p:cNvPr id="3" name="Inhaltsplatzhalter 2"/>
          <p:cNvSpPr>
            <a:spLocks noGrp="1"/>
          </p:cNvSpPr>
          <p:nvPr>
            <p:ph idx="1"/>
          </p:nvPr>
        </p:nvSpPr>
        <p:spPr/>
        <p:txBody>
          <a:bodyPr/>
          <a:lstStyle/>
          <a:p>
            <a:r>
              <a:rPr lang="de-DE" sz="2800" dirty="0" err="1" smtClean="0"/>
              <a:t>Atypical</a:t>
            </a:r>
            <a:r>
              <a:rPr lang="de-DE" sz="2800" dirty="0" smtClean="0"/>
              <a:t> </a:t>
            </a:r>
            <a:r>
              <a:rPr lang="de-DE" sz="2800" dirty="0" err="1" smtClean="0"/>
              <a:t>employment</a:t>
            </a:r>
            <a:endParaRPr lang="de-DE" sz="2800" dirty="0" smtClean="0"/>
          </a:p>
          <a:p>
            <a:pPr lvl="1"/>
            <a:r>
              <a:rPr lang="de-DE" sz="2600" dirty="0" err="1" smtClean="0"/>
              <a:t>Deviations</a:t>
            </a:r>
            <a:r>
              <a:rPr lang="de-DE" sz="2600" dirty="0" smtClean="0"/>
              <a:t> </a:t>
            </a:r>
            <a:r>
              <a:rPr lang="de-DE" sz="2600" dirty="0" err="1" smtClean="0"/>
              <a:t>from</a:t>
            </a:r>
            <a:r>
              <a:rPr lang="de-DE" sz="2600" dirty="0" smtClean="0"/>
              <a:t> </a:t>
            </a:r>
            <a:r>
              <a:rPr lang="de-DE" sz="2600" dirty="0" err="1" smtClean="0"/>
              <a:t>the</a:t>
            </a:r>
            <a:r>
              <a:rPr lang="de-DE" sz="2600" dirty="0" smtClean="0"/>
              <a:t> </a:t>
            </a:r>
            <a:r>
              <a:rPr lang="de-DE" sz="2600" dirty="0" err="1" smtClean="0"/>
              <a:t>standard</a:t>
            </a:r>
            <a:r>
              <a:rPr lang="de-DE" sz="2600" dirty="0" smtClean="0"/>
              <a:t> </a:t>
            </a:r>
            <a:r>
              <a:rPr lang="de-DE" sz="2600" dirty="0" err="1" smtClean="0"/>
              <a:t>employment</a:t>
            </a:r>
            <a:r>
              <a:rPr lang="de-DE" sz="2600" dirty="0"/>
              <a:t> </a:t>
            </a:r>
            <a:r>
              <a:rPr lang="de-DE" sz="2600" dirty="0" err="1" smtClean="0"/>
              <a:t>contract</a:t>
            </a:r>
            <a:endParaRPr lang="de-DE" sz="2600" dirty="0" smtClean="0"/>
          </a:p>
          <a:p>
            <a:pPr lvl="1"/>
            <a:r>
              <a:rPr lang="de-DE" sz="2600" dirty="0" err="1" smtClean="0"/>
              <a:t>Strategies</a:t>
            </a:r>
            <a:r>
              <a:rPr lang="de-DE" sz="2600" dirty="0" smtClean="0"/>
              <a:t> </a:t>
            </a:r>
            <a:r>
              <a:rPr lang="de-DE" sz="2600" dirty="0" err="1" smtClean="0"/>
              <a:t>to</a:t>
            </a:r>
            <a:r>
              <a:rPr lang="de-DE" sz="2600" dirty="0" smtClean="0"/>
              <a:t> </a:t>
            </a:r>
            <a:r>
              <a:rPr lang="de-DE" sz="2600" dirty="0" err="1" smtClean="0"/>
              <a:t>cope</a:t>
            </a:r>
            <a:r>
              <a:rPr lang="de-DE" sz="2600" dirty="0" smtClean="0"/>
              <a:t> </a:t>
            </a:r>
            <a:r>
              <a:rPr lang="de-DE" sz="2600" dirty="0" err="1" smtClean="0"/>
              <a:t>with</a:t>
            </a:r>
            <a:r>
              <a:rPr lang="de-DE" sz="2600" dirty="0" smtClean="0"/>
              <a:t> </a:t>
            </a:r>
            <a:r>
              <a:rPr lang="de-DE" sz="2600" dirty="0" err="1" smtClean="0"/>
              <a:t>protection</a:t>
            </a:r>
            <a:r>
              <a:rPr lang="de-DE" sz="2600" dirty="0" smtClean="0"/>
              <a:t> </a:t>
            </a:r>
            <a:r>
              <a:rPr lang="de-DE" sz="2600" dirty="0" err="1" smtClean="0"/>
              <a:t>defecits</a:t>
            </a:r>
            <a:r>
              <a:rPr lang="de-DE" sz="2600" dirty="0" smtClean="0"/>
              <a:t> </a:t>
            </a:r>
            <a:r>
              <a:rPr lang="de-DE" sz="2600" dirty="0" err="1" smtClean="0"/>
              <a:t>for</a:t>
            </a:r>
            <a:r>
              <a:rPr lang="de-DE" sz="2600" dirty="0" smtClean="0"/>
              <a:t> </a:t>
            </a:r>
            <a:r>
              <a:rPr lang="de-DE" sz="2600" dirty="0" err="1" smtClean="0"/>
              <a:t>workers</a:t>
            </a:r>
            <a:endParaRPr lang="de-DE" sz="2600" dirty="0" smtClean="0"/>
          </a:p>
          <a:p>
            <a:r>
              <a:rPr lang="de-DE" sz="2800" dirty="0" smtClean="0"/>
              <a:t>The </a:t>
            </a:r>
            <a:r>
              <a:rPr lang="de-DE" sz="2800" dirty="0" err="1" smtClean="0"/>
              <a:t>next</a:t>
            </a:r>
            <a:r>
              <a:rPr lang="de-DE" sz="2800" dirty="0" smtClean="0"/>
              <a:t> </a:t>
            </a:r>
            <a:r>
              <a:rPr lang="de-DE" sz="2800" dirty="0" err="1" smtClean="0"/>
              <a:t>step</a:t>
            </a:r>
            <a:r>
              <a:rPr lang="de-DE" sz="2800" dirty="0" smtClean="0"/>
              <a:t>: „</a:t>
            </a:r>
            <a:r>
              <a:rPr lang="de-DE" sz="2800" dirty="0" err="1" smtClean="0"/>
              <a:t>new</a:t>
            </a:r>
            <a:r>
              <a:rPr lang="de-DE" sz="2800" dirty="0" smtClean="0"/>
              <a:t>“ </a:t>
            </a:r>
            <a:r>
              <a:rPr lang="de-DE" sz="2800" dirty="0" err="1" smtClean="0"/>
              <a:t>forms</a:t>
            </a:r>
            <a:r>
              <a:rPr lang="de-DE" sz="2800" dirty="0" smtClean="0"/>
              <a:t> </a:t>
            </a:r>
            <a:r>
              <a:rPr lang="de-DE" sz="2800" dirty="0" err="1" smtClean="0"/>
              <a:t>of</a:t>
            </a:r>
            <a:r>
              <a:rPr lang="de-DE" sz="2800" dirty="0" smtClean="0"/>
              <a:t> </a:t>
            </a:r>
            <a:r>
              <a:rPr lang="de-DE" sz="2800" dirty="0" err="1" smtClean="0"/>
              <a:t>employment</a:t>
            </a:r>
            <a:endParaRPr lang="de-DE" sz="2800" dirty="0" smtClean="0"/>
          </a:p>
          <a:p>
            <a:pPr lvl="1"/>
            <a:r>
              <a:rPr lang="de-DE" sz="2600" dirty="0" err="1" smtClean="0"/>
              <a:t>What</a:t>
            </a:r>
            <a:r>
              <a:rPr lang="de-DE" sz="2600" dirty="0" smtClean="0"/>
              <a:t> </a:t>
            </a:r>
            <a:r>
              <a:rPr lang="de-DE" sz="2600" dirty="0" err="1" smtClean="0"/>
              <a:t>is</a:t>
            </a:r>
            <a:r>
              <a:rPr lang="de-DE" sz="2600" dirty="0" smtClean="0"/>
              <a:t> so „</a:t>
            </a:r>
            <a:r>
              <a:rPr lang="de-DE" sz="2600" dirty="0" err="1" smtClean="0"/>
              <a:t>new</a:t>
            </a:r>
            <a:r>
              <a:rPr lang="de-DE" sz="2600" dirty="0" smtClean="0"/>
              <a:t>“ </a:t>
            </a:r>
            <a:r>
              <a:rPr lang="de-DE" sz="2600" dirty="0" err="1" smtClean="0"/>
              <a:t>about</a:t>
            </a:r>
            <a:r>
              <a:rPr lang="de-DE" sz="2600" dirty="0" smtClean="0"/>
              <a:t> </a:t>
            </a:r>
            <a:r>
              <a:rPr lang="de-DE" sz="2600" dirty="0" err="1" smtClean="0"/>
              <a:t>them</a:t>
            </a:r>
            <a:r>
              <a:rPr lang="de-DE" sz="2600" dirty="0" smtClean="0"/>
              <a:t>?</a:t>
            </a:r>
          </a:p>
          <a:p>
            <a:pPr lvl="1"/>
            <a:r>
              <a:rPr lang="de-DE" sz="2600" dirty="0" err="1" smtClean="0"/>
              <a:t>One</a:t>
            </a:r>
            <a:r>
              <a:rPr lang="de-DE" sz="2600" dirty="0" smtClean="0"/>
              <a:t> </a:t>
            </a:r>
            <a:r>
              <a:rPr lang="de-DE" sz="2600" dirty="0" err="1" smtClean="0"/>
              <a:t>example</a:t>
            </a:r>
            <a:r>
              <a:rPr lang="de-DE" sz="2600" dirty="0" smtClean="0"/>
              <a:t>: </a:t>
            </a:r>
            <a:r>
              <a:rPr lang="de-DE" sz="2600" dirty="0" err="1" smtClean="0"/>
              <a:t>crowdwork</a:t>
            </a:r>
            <a:endParaRPr lang="de-DE" sz="2600" dirty="0" smtClean="0"/>
          </a:p>
          <a:p>
            <a:pPr marL="0" indent="0">
              <a:buNone/>
            </a:pPr>
            <a:endParaRPr lang="de-DE" dirty="0"/>
          </a:p>
        </p:txBody>
      </p:sp>
    </p:spTree>
    <p:extLst>
      <p:ext uri="{BB962C8B-B14F-4D97-AF65-F5344CB8AC3E}">
        <p14:creationId xmlns:p14="http://schemas.microsoft.com/office/powerpoint/2010/main" val="27263825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Contractual</a:t>
            </a:r>
            <a:r>
              <a:rPr lang="de-DE" dirty="0" smtClean="0"/>
              <a:t> Partners</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04824257"/>
              </p:ext>
            </p:extLst>
          </p:nvPr>
        </p:nvGraphicFramePr>
        <p:xfrm>
          <a:off x="1403648" y="1916832"/>
          <a:ext cx="5976664" cy="278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 Verbindung mit Pfeil 6"/>
          <p:cNvCxnSpPr/>
          <p:nvPr/>
        </p:nvCxnSpPr>
        <p:spPr bwMode="auto">
          <a:xfrm>
            <a:off x="1115616" y="4581128"/>
            <a:ext cx="2160240" cy="792088"/>
          </a:xfrm>
          <a:prstGeom prst="straightConnector1">
            <a:avLst/>
          </a:prstGeom>
          <a:noFill/>
          <a:ln w="9525" cap="flat" cmpd="sng" algn="ctr">
            <a:noFill/>
            <a:prstDash val="solid"/>
            <a:round/>
            <a:headEnd type="none" w="med" len="med"/>
            <a:tailEnd type="arrow"/>
          </a:ln>
          <a:effectLst/>
        </p:spPr>
      </p:cxnSp>
      <p:sp>
        <p:nvSpPr>
          <p:cNvPr id="16" name="Textfeld 15"/>
          <p:cNvSpPr txBox="1"/>
          <p:nvPr/>
        </p:nvSpPr>
        <p:spPr>
          <a:xfrm>
            <a:off x="539552" y="4653136"/>
            <a:ext cx="8602035" cy="1785104"/>
          </a:xfrm>
          <a:prstGeom prst="rect">
            <a:avLst/>
          </a:prstGeom>
          <a:noFill/>
        </p:spPr>
        <p:txBody>
          <a:bodyPr wrap="none" rtlCol="0">
            <a:spAutoFit/>
          </a:bodyPr>
          <a:lstStyle/>
          <a:p>
            <a:pPr marL="171450" indent="-171450">
              <a:buFont typeface="Arial" panose="020B0604020202020204" pitchFamily="34" charset="0"/>
              <a:buChar char="•"/>
            </a:pPr>
            <a:r>
              <a:rPr lang="de-DE" sz="2000" dirty="0" err="1" smtClean="0">
                <a:latin typeface="+mn-lt"/>
              </a:rPr>
              <a:t>Is</a:t>
            </a:r>
            <a:r>
              <a:rPr lang="de-DE" sz="2000" dirty="0" smtClean="0">
                <a:latin typeface="+mn-lt"/>
              </a:rPr>
              <a:t> </a:t>
            </a:r>
            <a:r>
              <a:rPr lang="de-DE" sz="2000" dirty="0" err="1" smtClean="0">
                <a:latin typeface="+mn-lt"/>
              </a:rPr>
              <a:t>there</a:t>
            </a:r>
            <a:r>
              <a:rPr lang="de-DE" sz="2000" dirty="0" smtClean="0">
                <a:latin typeface="+mn-lt"/>
              </a:rPr>
              <a:t> a </a:t>
            </a:r>
            <a:r>
              <a:rPr lang="de-DE" sz="2000" dirty="0" err="1" smtClean="0">
                <a:latin typeface="+mn-lt"/>
              </a:rPr>
              <a:t>direct</a:t>
            </a:r>
            <a:r>
              <a:rPr lang="de-DE" sz="2000" dirty="0" smtClean="0">
                <a:latin typeface="+mn-lt"/>
              </a:rPr>
              <a:t> </a:t>
            </a:r>
            <a:r>
              <a:rPr lang="de-DE" sz="2000" dirty="0" err="1" smtClean="0">
                <a:latin typeface="+mn-lt"/>
              </a:rPr>
              <a:t>contractual</a:t>
            </a:r>
            <a:r>
              <a:rPr lang="de-DE" sz="2000" dirty="0" smtClean="0">
                <a:latin typeface="+mn-lt"/>
              </a:rPr>
              <a:t> </a:t>
            </a:r>
            <a:r>
              <a:rPr lang="de-DE" sz="2000" dirty="0" err="1" smtClean="0">
                <a:latin typeface="+mn-lt"/>
              </a:rPr>
              <a:t>relationship</a:t>
            </a:r>
            <a:r>
              <a:rPr lang="de-DE" sz="2000" dirty="0" smtClean="0">
                <a:latin typeface="+mn-lt"/>
              </a:rPr>
              <a:t>?</a:t>
            </a:r>
          </a:p>
          <a:p>
            <a:pPr marL="171450" indent="-171450">
              <a:buFont typeface="Arial" panose="020B0604020202020204" pitchFamily="34" charset="0"/>
              <a:buChar char="•"/>
            </a:pPr>
            <a:r>
              <a:rPr lang="de-DE" sz="2000" dirty="0" err="1" smtClean="0">
                <a:latin typeface="+mn-lt"/>
              </a:rPr>
              <a:t>When</a:t>
            </a:r>
            <a:r>
              <a:rPr lang="de-DE" sz="2000" dirty="0" smtClean="0">
                <a:latin typeface="+mn-lt"/>
              </a:rPr>
              <a:t> </a:t>
            </a:r>
            <a:r>
              <a:rPr lang="de-DE" sz="2000" dirty="0" err="1" smtClean="0">
                <a:latin typeface="+mn-lt"/>
              </a:rPr>
              <a:t>is</a:t>
            </a:r>
            <a:r>
              <a:rPr lang="de-DE" sz="2000" dirty="0" smtClean="0">
                <a:latin typeface="+mn-lt"/>
              </a:rPr>
              <a:t> </a:t>
            </a:r>
            <a:r>
              <a:rPr lang="de-DE" sz="2000" dirty="0" err="1" smtClean="0">
                <a:latin typeface="+mn-lt"/>
              </a:rPr>
              <a:t>the</a:t>
            </a:r>
            <a:r>
              <a:rPr lang="de-DE" sz="2000" dirty="0" smtClean="0">
                <a:latin typeface="+mn-lt"/>
              </a:rPr>
              <a:t> </a:t>
            </a:r>
            <a:r>
              <a:rPr lang="de-DE" sz="2000" dirty="0" err="1" smtClean="0">
                <a:latin typeface="+mn-lt"/>
              </a:rPr>
              <a:t>contract</a:t>
            </a:r>
            <a:r>
              <a:rPr lang="de-DE" sz="2000" dirty="0" smtClean="0">
                <a:latin typeface="+mn-lt"/>
              </a:rPr>
              <a:t> </a:t>
            </a:r>
            <a:r>
              <a:rPr lang="de-DE" sz="2000" dirty="0" err="1" smtClean="0">
                <a:latin typeface="+mn-lt"/>
              </a:rPr>
              <a:t>concluded</a:t>
            </a:r>
            <a:r>
              <a:rPr lang="de-DE" sz="2000" dirty="0" smtClean="0">
                <a:latin typeface="+mn-lt"/>
              </a:rPr>
              <a:t>? </a:t>
            </a:r>
            <a:r>
              <a:rPr lang="de-DE" sz="2000" dirty="0" err="1" smtClean="0">
                <a:latin typeface="+mn-lt"/>
              </a:rPr>
              <a:t>Right</a:t>
            </a:r>
            <a:r>
              <a:rPr lang="de-DE" sz="2000" dirty="0" smtClean="0">
                <a:latin typeface="+mn-lt"/>
              </a:rPr>
              <a:t> </a:t>
            </a:r>
            <a:r>
              <a:rPr lang="de-DE" sz="2000" dirty="0" err="1" smtClean="0">
                <a:latin typeface="+mn-lt"/>
              </a:rPr>
              <a:t>to</a:t>
            </a:r>
            <a:r>
              <a:rPr lang="de-DE" sz="2000" dirty="0" smtClean="0">
                <a:latin typeface="+mn-lt"/>
              </a:rPr>
              <a:t> </a:t>
            </a:r>
            <a:r>
              <a:rPr lang="de-DE" sz="2000" dirty="0" err="1" smtClean="0">
                <a:latin typeface="+mn-lt"/>
              </a:rPr>
              <a:t>reject</a:t>
            </a:r>
            <a:r>
              <a:rPr lang="de-DE" sz="2000" dirty="0" smtClean="0">
                <a:latin typeface="+mn-lt"/>
              </a:rPr>
              <a:t> </a:t>
            </a:r>
            <a:r>
              <a:rPr lang="de-DE" sz="2000" dirty="0" err="1" smtClean="0">
                <a:latin typeface="+mn-lt"/>
              </a:rPr>
              <a:t>completed</a:t>
            </a:r>
            <a:r>
              <a:rPr lang="de-DE" sz="2000" dirty="0" smtClean="0">
                <a:latin typeface="+mn-lt"/>
              </a:rPr>
              <a:t> </a:t>
            </a:r>
            <a:r>
              <a:rPr lang="de-DE" sz="2000" dirty="0" err="1" smtClean="0">
                <a:latin typeface="+mn-lt"/>
              </a:rPr>
              <a:t>tasks</a:t>
            </a:r>
            <a:r>
              <a:rPr lang="de-DE" sz="2000" dirty="0" smtClean="0">
                <a:latin typeface="+mn-lt"/>
              </a:rPr>
              <a:t> (T&amp;Cs)?</a:t>
            </a:r>
          </a:p>
          <a:p>
            <a:pPr marL="171450" indent="-171450">
              <a:buFont typeface="Arial" panose="020B0604020202020204" pitchFamily="34" charset="0"/>
              <a:buChar char="•"/>
            </a:pPr>
            <a:r>
              <a:rPr lang="de-DE" sz="2000" dirty="0" err="1" smtClean="0">
                <a:latin typeface="+mn-lt"/>
              </a:rPr>
              <a:t>What</a:t>
            </a:r>
            <a:r>
              <a:rPr lang="de-DE" sz="2000" dirty="0" smtClean="0">
                <a:latin typeface="+mn-lt"/>
              </a:rPr>
              <a:t> </a:t>
            </a:r>
            <a:r>
              <a:rPr lang="de-DE" sz="2000" dirty="0" err="1" smtClean="0">
                <a:latin typeface="+mn-lt"/>
              </a:rPr>
              <a:t>kind</a:t>
            </a:r>
            <a:r>
              <a:rPr lang="de-DE" sz="2000" dirty="0" smtClean="0">
                <a:latin typeface="+mn-lt"/>
              </a:rPr>
              <a:t> </a:t>
            </a:r>
            <a:r>
              <a:rPr lang="de-DE" sz="2000" dirty="0" err="1" smtClean="0">
                <a:latin typeface="+mn-lt"/>
              </a:rPr>
              <a:t>of</a:t>
            </a:r>
            <a:r>
              <a:rPr lang="de-DE" sz="2000" dirty="0" smtClean="0">
                <a:latin typeface="+mn-lt"/>
              </a:rPr>
              <a:t> </a:t>
            </a:r>
            <a:r>
              <a:rPr lang="de-DE" sz="2000" dirty="0" err="1" smtClean="0">
                <a:latin typeface="+mn-lt"/>
              </a:rPr>
              <a:t>contract</a:t>
            </a:r>
            <a:r>
              <a:rPr lang="de-DE" sz="2000" dirty="0" smtClean="0">
                <a:latin typeface="+mn-lt"/>
              </a:rPr>
              <a:t>? </a:t>
            </a:r>
          </a:p>
          <a:p>
            <a:pPr marL="628650" lvl="1" indent="-171450">
              <a:buFont typeface="Arial" panose="020B0604020202020204" pitchFamily="34" charset="0"/>
              <a:buChar char="•"/>
            </a:pPr>
            <a:r>
              <a:rPr lang="de-DE" sz="2000" dirty="0" err="1" smtClean="0">
                <a:latin typeface="+mn-lt"/>
              </a:rPr>
              <a:t>Employment</a:t>
            </a:r>
            <a:r>
              <a:rPr lang="de-DE" sz="2000" dirty="0" smtClean="0">
                <a:latin typeface="+mn-lt"/>
              </a:rPr>
              <a:t> </a:t>
            </a:r>
            <a:r>
              <a:rPr lang="de-DE" sz="2000" dirty="0" err="1" smtClean="0">
                <a:latin typeface="+mn-lt"/>
              </a:rPr>
              <a:t>contract</a:t>
            </a:r>
            <a:r>
              <a:rPr lang="de-DE" sz="2000" dirty="0" smtClean="0">
                <a:latin typeface="+mn-lt"/>
              </a:rPr>
              <a:t> </a:t>
            </a:r>
            <a:r>
              <a:rPr lang="de-DE" sz="2000" dirty="0" err="1" smtClean="0">
                <a:latin typeface="+mn-lt"/>
              </a:rPr>
              <a:t>or</a:t>
            </a:r>
            <a:r>
              <a:rPr lang="de-DE" sz="2000" dirty="0" smtClean="0">
                <a:latin typeface="+mn-lt"/>
              </a:rPr>
              <a:t> </a:t>
            </a:r>
          </a:p>
          <a:p>
            <a:pPr marL="628650" lvl="1" indent="-171450">
              <a:buFont typeface="Arial" panose="020B0604020202020204" pitchFamily="34" charset="0"/>
              <a:buChar char="•"/>
            </a:pPr>
            <a:r>
              <a:rPr lang="de-DE" sz="2000" dirty="0" err="1" smtClean="0">
                <a:latin typeface="+mn-lt"/>
              </a:rPr>
              <a:t>contract</a:t>
            </a:r>
            <a:r>
              <a:rPr lang="de-DE" sz="2000" dirty="0" smtClean="0">
                <a:latin typeface="+mn-lt"/>
              </a:rPr>
              <a:t> </a:t>
            </a:r>
            <a:r>
              <a:rPr lang="de-DE" sz="2000" dirty="0" err="1" smtClean="0">
                <a:latin typeface="+mn-lt"/>
              </a:rPr>
              <a:t>for</a:t>
            </a:r>
            <a:r>
              <a:rPr lang="de-DE" sz="2000" dirty="0" smtClean="0">
                <a:latin typeface="+mn-lt"/>
              </a:rPr>
              <a:t> </a:t>
            </a:r>
            <a:r>
              <a:rPr lang="de-DE" sz="2000" dirty="0" err="1" smtClean="0">
                <a:latin typeface="+mn-lt"/>
              </a:rPr>
              <a:t>services</a:t>
            </a:r>
            <a:r>
              <a:rPr lang="de-DE" sz="2000" dirty="0" smtClean="0">
                <a:latin typeface="+mn-lt"/>
              </a:rPr>
              <a:t>?</a:t>
            </a:r>
          </a:p>
          <a:p>
            <a:pPr marL="171450" indent="-171450">
              <a:buFont typeface="Arial" panose="020B0604020202020204" pitchFamily="34" charset="0"/>
              <a:buChar char="•"/>
            </a:pPr>
            <a:endParaRPr lang="de-AT" dirty="0"/>
          </a:p>
        </p:txBody>
      </p:sp>
      <p:sp>
        <p:nvSpPr>
          <p:cNvPr id="3" name="Pfeil nach rechts 2"/>
          <p:cNvSpPr/>
          <p:nvPr/>
        </p:nvSpPr>
        <p:spPr bwMode="auto">
          <a:xfrm>
            <a:off x="4805194" y="3416844"/>
            <a:ext cx="1018529" cy="288032"/>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rgbClr val="344D8C"/>
              </a:solidFill>
              <a:effectLst/>
              <a:latin typeface="Arial" charset="0"/>
              <a:cs typeface="Arial" charset="0"/>
            </a:endParaRPr>
          </a:p>
        </p:txBody>
      </p:sp>
    </p:spTree>
    <p:extLst>
      <p:ext uri="{BB962C8B-B14F-4D97-AF65-F5344CB8AC3E}">
        <p14:creationId xmlns:p14="http://schemas.microsoft.com/office/powerpoint/2010/main" val="11558616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Contractual</a:t>
            </a:r>
            <a:r>
              <a:rPr lang="de-DE" dirty="0" smtClean="0"/>
              <a:t> Partners</a:t>
            </a:r>
            <a:endParaRPr lang="de-AT"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27331560"/>
              </p:ext>
            </p:extLst>
          </p:nvPr>
        </p:nvGraphicFramePr>
        <p:xfrm>
          <a:off x="1331640" y="1982380"/>
          <a:ext cx="5976664" cy="2782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 Verbindung mit Pfeil 6"/>
          <p:cNvCxnSpPr/>
          <p:nvPr/>
        </p:nvCxnSpPr>
        <p:spPr bwMode="auto">
          <a:xfrm>
            <a:off x="1115616" y="4581128"/>
            <a:ext cx="2160240" cy="792088"/>
          </a:xfrm>
          <a:prstGeom prst="straightConnector1">
            <a:avLst/>
          </a:prstGeom>
          <a:noFill/>
          <a:ln w="9525" cap="flat" cmpd="sng" algn="ctr">
            <a:noFill/>
            <a:prstDash val="solid"/>
            <a:round/>
            <a:headEnd type="none" w="med" len="med"/>
            <a:tailEnd type="arrow"/>
          </a:ln>
          <a:effectLst/>
        </p:spPr>
      </p:cxnSp>
      <p:sp>
        <p:nvSpPr>
          <p:cNvPr id="14" name="Rechteckiger Pfeil 13"/>
          <p:cNvSpPr/>
          <p:nvPr/>
        </p:nvSpPr>
        <p:spPr bwMode="auto">
          <a:xfrm rot="10800000" flipH="1">
            <a:off x="1907704" y="3140968"/>
            <a:ext cx="3520823" cy="599114"/>
          </a:xfrm>
          <a:prstGeom prst="bentArrow">
            <a:avLst>
              <a:gd name="adj1" fmla="val 25000"/>
              <a:gd name="adj2" fmla="val 19732"/>
              <a:gd name="adj3" fmla="val 25000"/>
              <a:gd name="adj4" fmla="val 4375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rgbClr val="344D8C"/>
              </a:solidFill>
              <a:effectLst/>
              <a:latin typeface="Arial" charset="0"/>
              <a:cs typeface="Arial" charset="0"/>
            </a:endParaRPr>
          </a:p>
        </p:txBody>
      </p:sp>
      <p:sp>
        <p:nvSpPr>
          <p:cNvPr id="16" name="Textfeld 15"/>
          <p:cNvSpPr txBox="1"/>
          <p:nvPr/>
        </p:nvSpPr>
        <p:spPr>
          <a:xfrm>
            <a:off x="539552" y="4793869"/>
            <a:ext cx="5097870" cy="861774"/>
          </a:xfrm>
          <a:prstGeom prst="rect">
            <a:avLst/>
          </a:prstGeom>
          <a:noFill/>
        </p:spPr>
        <p:txBody>
          <a:bodyPr wrap="none" rtlCol="0">
            <a:spAutoFit/>
          </a:bodyPr>
          <a:lstStyle/>
          <a:p>
            <a:pPr marL="171450" indent="-171450">
              <a:buFont typeface="Arial" panose="020B0604020202020204" pitchFamily="34" charset="0"/>
              <a:buChar char="•"/>
            </a:pPr>
            <a:r>
              <a:rPr lang="de-DE" sz="2000" dirty="0" err="1" smtClean="0">
                <a:latin typeface="+mn-lt"/>
              </a:rPr>
              <a:t>Is</a:t>
            </a:r>
            <a:r>
              <a:rPr lang="de-DE" sz="2000" dirty="0" smtClean="0">
                <a:latin typeface="+mn-lt"/>
              </a:rPr>
              <a:t> </a:t>
            </a:r>
            <a:r>
              <a:rPr lang="de-DE" sz="2000" dirty="0" err="1" smtClean="0">
                <a:latin typeface="+mn-lt"/>
              </a:rPr>
              <a:t>there</a:t>
            </a:r>
            <a:r>
              <a:rPr lang="de-DE" sz="2000" dirty="0" smtClean="0">
                <a:latin typeface="+mn-lt"/>
              </a:rPr>
              <a:t> a </a:t>
            </a:r>
            <a:r>
              <a:rPr lang="de-DE" sz="2000" dirty="0" err="1" smtClean="0">
                <a:latin typeface="+mn-lt"/>
              </a:rPr>
              <a:t>direct</a:t>
            </a:r>
            <a:r>
              <a:rPr lang="de-DE" sz="2000" dirty="0" smtClean="0">
                <a:latin typeface="+mn-lt"/>
              </a:rPr>
              <a:t> </a:t>
            </a:r>
            <a:r>
              <a:rPr lang="de-DE" sz="2000" dirty="0" err="1" smtClean="0">
                <a:latin typeface="+mn-lt"/>
              </a:rPr>
              <a:t>contractual</a:t>
            </a:r>
            <a:r>
              <a:rPr lang="de-DE" sz="2000" dirty="0" smtClean="0">
                <a:latin typeface="+mn-lt"/>
              </a:rPr>
              <a:t> </a:t>
            </a:r>
            <a:r>
              <a:rPr lang="de-DE" sz="2000" dirty="0" err="1" smtClean="0">
                <a:latin typeface="+mn-lt"/>
              </a:rPr>
              <a:t>relationship</a:t>
            </a:r>
            <a:r>
              <a:rPr lang="de-DE" sz="2000" dirty="0" smtClean="0">
                <a:latin typeface="+mn-lt"/>
              </a:rPr>
              <a:t>? </a:t>
            </a:r>
          </a:p>
          <a:p>
            <a:pPr marL="171450" indent="-171450">
              <a:buFont typeface="Arial" panose="020B0604020202020204" pitchFamily="34" charset="0"/>
              <a:buChar char="•"/>
            </a:pPr>
            <a:r>
              <a:rPr lang="de-DE" sz="2000" dirty="0" err="1" smtClean="0">
                <a:latin typeface="+mn-lt"/>
              </a:rPr>
              <a:t>What</a:t>
            </a:r>
            <a:r>
              <a:rPr lang="de-DE" sz="2000" dirty="0" smtClean="0">
                <a:latin typeface="+mn-lt"/>
              </a:rPr>
              <a:t> </a:t>
            </a:r>
            <a:r>
              <a:rPr lang="de-DE" sz="2000" dirty="0" err="1" smtClean="0">
                <a:latin typeface="+mn-lt"/>
              </a:rPr>
              <a:t>kind</a:t>
            </a:r>
            <a:r>
              <a:rPr lang="de-DE" sz="2000" dirty="0" smtClean="0">
                <a:latin typeface="+mn-lt"/>
              </a:rPr>
              <a:t> </a:t>
            </a:r>
            <a:r>
              <a:rPr lang="de-DE" sz="2000" dirty="0" err="1" smtClean="0">
                <a:latin typeface="+mn-lt"/>
              </a:rPr>
              <a:t>of</a:t>
            </a:r>
            <a:r>
              <a:rPr lang="de-DE" sz="2000" dirty="0" smtClean="0">
                <a:latin typeface="+mn-lt"/>
              </a:rPr>
              <a:t> </a:t>
            </a:r>
            <a:r>
              <a:rPr lang="de-DE" sz="2000" dirty="0" err="1" smtClean="0">
                <a:latin typeface="+mn-lt"/>
              </a:rPr>
              <a:t>contract</a:t>
            </a:r>
            <a:r>
              <a:rPr lang="de-DE" sz="2000" dirty="0" smtClean="0">
                <a:latin typeface="+mn-lt"/>
              </a:rPr>
              <a:t>?</a:t>
            </a:r>
          </a:p>
          <a:p>
            <a:pPr marL="171450" indent="-171450">
              <a:buFont typeface="Arial" panose="020B0604020202020204" pitchFamily="34" charset="0"/>
              <a:buChar char="•"/>
            </a:pPr>
            <a:endParaRPr lang="de-AT" dirty="0"/>
          </a:p>
        </p:txBody>
      </p:sp>
    </p:spTree>
    <p:extLst>
      <p:ext uri="{BB962C8B-B14F-4D97-AF65-F5344CB8AC3E}">
        <p14:creationId xmlns:p14="http://schemas.microsoft.com/office/powerpoint/2010/main" val="558768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Employment</a:t>
            </a:r>
            <a:r>
              <a:rPr lang="de-DE" sz="2800" dirty="0" smtClean="0"/>
              <a:t> </a:t>
            </a:r>
            <a:r>
              <a:rPr lang="de-DE" sz="2800" dirty="0" err="1" smtClean="0"/>
              <a:t>Relationship</a:t>
            </a:r>
            <a:r>
              <a:rPr lang="de-DE" sz="2800" dirty="0" smtClean="0"/>
              <a:t>?</a:t>
            </a:r>
            <a:endParaRPr lang="de-AT" sz="2800" dirty="0"/>
          </a:p>
        </p:txBody>
      </p:sp>
      <p:sp>
        <p:nvSpPr>
          <p:cNvPr id="3" name="Inhaltsplatzhalter 2"/>
          <p:cNvSpPr>
            <a:spLocks noGrp="1"/>
          </p:cNvSpPr>
          <p:nvPr>
            <p:ph idx="1"/>
          </p:nvPr>
        </p:nvSpPr>
        <p:spPr/>
        <p:txBody>
          <a:bodyPr/>
          <a:lstStyle/>
          <a:p>
            <a:r>
              <a:rPr lang="de-DE" b="1" dirty="0" smtClean="0"/>
              <a:t>Contra</a:t>
            </a:r>
            <a:r>
              <a:rPr lang="de-DE" dirty="0" smtClean="0"/>
              <a:t> </a:t>
            </a:r>
            <a:r>
              <a:rPr lang="de-DE" dirty="0" err="1"/>
              <a:t>employment</a:t>
            </a:r>
            <a:r>
              <a:rPr lang="de-DE" dirty="0"/>
              <a:t> </a:t>
            </a:r>
            <a:r>
              <a:rPr lang="de-DE" dirty="0" err="1" smtClean="0"/>
              <a:t>relationship</a:t>
            </a:r>
            <a:endParaRPr lang="de-DE" dirty="0" smtClean="0"/>
          </a:p>
          <a:p>
            <a:pPr lvl="1"/>
            <a:r>
              <a:rPr lang="de-DE" dirty="0" err="1" smtClean="0"/>
              <a:t>Workers</a:t>
            </a:r>
            <a:r>
              <a:rPr lang="de-DE" dirty="0" smtClean="0"/>
              <a:t> </a:t>
            </a:r>
            <a:r>
              <a:rPr lang="de-DE" dirty="0" err="1" smtClean="0"/>
              <a:t>choose</a:t>
            </a:r>
            <a:r>
              <a:rPr lang="de-DE" dirty="0" smtClean="0"/>
              <a:t> </a:t>
            </a:r>
            <a:r>
              <a:rPr lang="de-DE" dirty="0" err="1" smtClean="0"/>
              <a:t>when</a:t>
            </a:r>
            <a:r>
              <a:rPr lang="de-DE" dirty="0" smtClean="0"/>
              <a:t>, </a:t>
            </a:r>
            <a:r>
              <a:rPr lang="de-DE" dirty="0" err="1" smtClean="0"/>
              <a:t>where</a:t>
            </a:r>
            <a:r>
              <a:rPr lang="de-DE" dirty="0" smtClean="0"/>
              <a:t> </a:t>
            </a:r>
            <a:r>
              <a:rPr lang="de-DE" dirty="0" err="1" smtClean="0"/>
              <a:t>and</a:t>
            </a:r>
            <a:r>
              <a:rPr lang="de-DE" dirty="0" smtClean="0"/>
              <a:t> </a:t>
            </a:r>
            <a:r>
              <a:rPr lang="de-DE" dirty="0" err="1" smtClean="0"/>
              <a:t>what</a:t>
            </a:r>
            <a:r>
              <a:rPr lang="de-DE" dirty="0" smtClean="0"/>
              <a:t> </a:t>
            </a:r>
            <a:r>
              <a:rPr lang="de-DE" dirty="0" err="1" smtClean="0"/>
              <a:t>to</a:t>
            </a:r>
            <a:r>
              <a:rPr lang="de-DE" dirty="0" smtClean="0"/>
              <a:t> </a:t>
            </a:r>
            <a:r>
              <a:rPr lang="de-DE" dirty="0" err="1" smtClean="0"/>
              <a:t>work</a:t>
            </a:r>
            <a:endParaRPr lang="de-DE" dirty="0" smtClean="0"/>
          </a:p>
          <a:p>
            <a:pPr lvl="1"/>
            <a:r>
              <a:rPr lang="de-DE" dirty="0" err="1" smtClean="0"/>
              <a:t>Very</a:t>
            </a:r>
            <a:r>
              <a:rPr lang="de-DE" dirty="0" smtClean="0"/>
              <a:t> </a:t>
            </a:r>
            <a:r>
              <a:rPr lang="de-DE" dirty="0" err="1" smtClean="0"/>
              <a:t>short</a:t>
            </a:r>
            <a:r>
              <a:rPr lang="de-DE" dirty="0" smtClean="0"/>
              <a:t> </a:t>
            </a:r>
            <a:r>
              <a:rPr lang="de-DE" dirty="0" err="1" smtClean="0"/>
              <a:t>duration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contract</a:t>
            </a:r>
            <a:endParaRPr lang="de-DE" dirty="0" smtClean="0"/>
          </a:p>
          <a:p>
            <a:pPr lvl="1"/>
            <a:r>
              <a:rPr lang="de-DE" dirty="0" err="1" smtClean="0"/>
              <a:t>Perception</a:t>
            </a:r>
            <a:r>
              <a:rPr lang="de-DE" dirty="0" smtClean="0"/>
              <a:t>/</a:t>
            </a:r>
            <a:r>
              <a:rPr lang="de-DE" dirty="0" err="1" smtClean="0"/>
              <a:t>agreement</a:t>
            </a:r>
            <a:r>
              <a:rPr lang="de-DE" dirty="0" smtClean="0"/>
              <a:t> </a:t>
            </a:r>
            <a:r>
              <a:rPr lang="de-DE" dirty="0" err="1" smtClean="0"/>
              <a:t>of</a:t>
            </a:r>
            <a:r>
              <a:rPr lang="de-DE" dirty="0" smtClean="0"/>
              <a:t> </a:t>
            </a:r>
            <a:r>
              <a:rPr lang="de-DE" dirty="0" err="1" smtClean="0"/>
              <a:t>the</a:t>
            </a:r>
            <a:r>
              <a:rPr lang="de-DE" dirty="0" smtClean="0"/>
              <a:t> </a:t>
            </a:r>
            <a:r>
              <a:rPr lang="de-DE" dirty="0" err="1" smtClean="0"/>
              <a:t>parties</a:t>
            </a:r>
            <a:r>
              <a:rPr lang="de-DE" dirty="0"/>
              <a:t> </a:t>
            </a:r>
            <a:r>
              <a:rPr lang="de-DE" dirty="0" smtClean="0"/>
              <a:t> </a:t>
            </a:r>
            <a:r>
              <a:rPr lang="de-DE" dirty="0" err="1" smtClean="0"/>
              <a:t>that</a:t>
            </a:r>
            <a:r>
              <a:rPr lang="de-DE" dirty="0" smtClean="0"/>
              <a:t> </a:t>
            </a:r>
            <a:r>
              <a:rPr lang="de-DE" dirty="0" err="1" smtClean="0"/>
              <a:t>no</a:t>
            </a:r>
            <a:r>
              <a:rPr lang="de-DE" dirty="0" smtClean="0"/>
              <a:t> </a:t>
            </a:r>
            <a:r>
              <a:rPr lang="de-DE" dirty="0" err="1" smtClean="0"/>
              <a:t>employment</a:t>
            </a:r>
            <a:r>
              <a:rPr lang="de-DE" dirty="0" smtClean="0"/>
              <a:t> </a:t>
            </a:r>
            <a:r>
              <a:rPr lang="de-DE" dirty="0" err="1" smtClean="0"/>
              <a:t>contract</a:t>
            </a:r>
            <a:r>
              <a:rPr lang="de-DE" dirty="0" smtClean="0"/>
              <a:t> </a:t>
            </a:r>
            <a:r>
              <a:rPr lang="de-DE" dirty="0" err="1" smtClean="0"/>
              <a:t>is</a:t>
            </a:r>
            <a:r>
              <a:rPr lang="de-DE" dirty="0" smtClean="0"/>
              <a:t> </a:t>
            </a:r>
            <a:r>
              <a:rPr lang="de-DE" dirty="0" err="1" smtClean="0"/>
              <a:t>concluded</a:t>
            </a:r>
            <a:endParaRPr lang="de-DE" dirty="0" smtClean="0"/>
          </a:p>
          <a:p>
            <a:r>
              <a:rPr lang="de-DE" sz="2600" b="1" dirty="0" smtClean="0"/>
              <a:t>Pro</a:t>
            </a:r>
            <a:r>
              <a:rPr lang="de-DE" sz="2600" dirty="0" smtClean="0"/>
              <a:t> </a:t>
            </a:r>
            <a:r>
              <a:rPr lang="de-DE" sz="2600" dirty="0" err="1" smtClean="0"/>
              <a:t>employment</a:t>
            </a:r>
            <a:r>
              <a:rPr lang="de-DE" sz="2600" dirty="0" smtClean="0"/>
              <a:t> </a:t>
            </a:r>
            <a:r>
              <a:rPr lang="de-DE" sz="2600" dirty="0" err="1" smtClean="0"/>
              <a:t>relationship</a:t>
            </a:r>
            <a:endParaRPr lang="de-DE" sz="2600" dirty="0" smtClean="0"/>
          </a:p>
          <a:p>
            <a:pPr lvl="1"/>
            <a:r>
              <a:rPr lang="de-DE" dirty="0" smtClean="0"/>
              <a:t>Every </a:t>
            </a:r>
            <a:r>
              <a:rPr lang="de-DE" dirty="0" err="1" smtClean="0"/>
              <a:t>task</a:t>
            </a:r>
            <a:r>
              <a:rPr lang="de-DE" dirty="0" smtClean="0"/>
              <a:t> a </a:t>
            </a:r>
            <a:r>
              <a:rPr lang="de-DE" dirty="0" err="1" smtClean="0"/>
              <a:t>fixed</a:t>
            </a:r>
            <a:r>
              <a:rPr lang="de-DE" dirty="0" smtClean="0"/>
              <a:t> </a:t>
            </a:r>
            <a:r>
              <a:rPr lang="de-DE" dirty="0" err="1" smtClean="0"/>
              <a:t>term</a:t>
            </a:r>
            <a:r>
              <a:rPr lang="de-DE" dirty="0" smtClean="0"/>
              <a:t> </a:t>
            </a:r>
            <a:r>
              <a:rPr lang="de-DE" dirty="0" err="1" smtClean="0"/>
              <a:t>contract</a:t>
            </a:r>
            <a:endParaRPr lang="de-DE" dirty="0" smtClean="0"/>
          </a:p>
          <a:p>
            <a:pPr lvl="1"/>
            <a:r>
              <a:rPr lang="de-DE" dirty="0" err="1" smtClean="0"/>
              <a:t>Tight</a:t>
            </a:r>
            <a:r>
              <a:rPr lang="de-DE" dirty="0" smtClean="0"/>
              <a:t> </a:t>
            </a:r>
            <a:r>
              <a:rPr lang="de-DE" dirty="0" err="1" smtClean="0"/>
              <a:t>virtual</a:t>
            </a:r>
            <a:r>
              <a:rPr lang="de-DE" dirty="0" smtClean="0"/>
              <a:t> </a:t>
            </a:r>
            <a:r>
              <a:rPr lang="de-DE" dirty="0" err="1" smtClean="0"/>
              <a:t>controls</a:t>
            </a:r>
            <a:r>
              <a:rPr lang="de-DE" dirty="0" smtClean="0"/>
              <a:t> </a:t>
            </a:r>
          </a:p>
          <a:p>
            <a:pPr lvl="1"/>
            <a:r>
              <a:rPr lang="de-DE" dirty="0" smtClean="0"/>
              <a:t>Performance </a:t>
            </a:r>
            <a:r>
              <a:rPr lang="de-DE" dirty="0" err="1" smtClean="0"/>
              <a:t>management</a:t>
            </a:r>
            <a:r>
              <a:rPr lang="de-DE" dirty="0" smtClean="0"/>
              <a:t>  via </a:t>
            </a:r>
            <a:r>
              <a:rPr lang="de-DE" dirty="0" err="1" smtClean="0"/>
              <a:t>reputation</a:t>
            </a:r>
            <a:r>
              <a:rPr lang="de-DE" dirty="0" smtClean="0"/>
              <a:t> </a:t>
            </a:r>
            <a:r>
              <a:rPr lang="de-DE" dirty="0" err="1" smtClean="0"/>
              <a:t>system</a:t>
            </a:r>
            <a:endParaRPr lang="de-DE" dirty="0" smtClean="0"/>
          </a:p>
          <a:p>
            <a:pPr lvl="1"/>
            <a:endParaRPr lang="de-DE" dirty="0" smtClean="0"/>
          </a:p>
          <a:p>
            <a:endParaRPr lang="de-DE" dirty="0" smtClean="0"/>
          </a:p>
          <a:p>
            <a:endParaRPr lang="de-DE" dirty="0" smtClean="0"/>
          </a:p>
          <a:p>
            <a:endParaRPr lang="de-DE" dirty="0" smtClean="0"/>
          </a:p>
          <a:p>
            <a:endParaRPr lang="de-AT" dirty="0"/>
          </a:p>
        </p:txBody>
      </p:sp>
    </p:spTree>
    <p:extLst>
      <p:ext uri="{BB962C8B-B14F-4D97-AF65-F5344CB8AC3E}">
        <p14:creationId xmlns:p14="http://schemas.microsoft.com/office/powerpoint/2010/main" val="25581438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68313" y="764703"/>
            <a:ext cx="6551612" cy="927571"/>
          </a:xfrm>
        </p:spPr>
        <p:txBody>
          <a:bodyPr/>
          <a:lstStyle/>
          <a:p>
            <a:pPr eaLnBrk="1" hangingPunct="1"/>
            <a:r>
              <a:rPr lang="de-DE" dirty="0" err="1" smtClean="0"/>
              <a:t>Thank</a:t>
            </a:r>
            <a:r>
              <a:rPr lang="de-DE" dirty="0" smtClean="0"/>
              <a:t> </a:t>
            </a:r>
            <a:r>
              <a:rPr lang="de-DE" dirty="0" err="1" smtClean="0"/>
              <a:t>you</a:t>
            </a:r>
            <a:r>
              <a:rPr lang="de-DE" dirty="0" smtClean="0"/>
              <a:t> </a:t>
            </a:r>
            <a:r>
              <a:rPr lang="de-DE" dirty="0" err="1" smtClean="0"/>
              <a:t>very</a:t>
            </a:r>
            <a:r>
              <a:rPr lang="de-DE" dirty="0" smtClean="0"/>
              <a:t> </a:t>
            </a:r>
            <a:r>
              <a:rPr lang="de-DE" dirty="0" err="1" smtClean="0"/>
              <a:t>much</a:t>
            </a:r>
            <a:r>
              <a:rPr lang="de-DE" dirty="0" smtClean="0"/>
              <a:t> </a:t>
            </a:r>
            <a:r>
              <a:rPr lang="de-DE" dirty="0" err="1" smtClean="0"/>
              <a:t>for</a:t>
            </a:r>
            <a:r>
              <a:rPr lang="de-DE" dirty="0" smtClean="0"/>
              <a:t> </a:t>
            </a:r>
            <a:r>
              <a:rPr lang="de-DE" dirty="0" err="1" smtClean="0"/>
              <a:t>your</a:t>
            </a:r>
            <a:r>
              <a:rPr lang="de-DE" dirty="0" smtClean="0"/>
              <a:t> </a:t>
            </a:r>
            <a:r>
              <a:rPr lang="de-DE" dirty="0" err="1" smtClean="0"/>
              <a:t>interest</a:t>
            </a:r>
            <a:r>
              <a:rPr lang="de-DE" dirty="0" smtClean="0"/>
              <a:t> </a:t>
            </a:r>
            <a:r>
              <a:rPr lang="de-DE" dirty="0" err="1" smtClean="0"/>
              <a:t>and</a:t>
            </a:r>
            <a:r>
              <a:rPr lang="de-DE" dirty="0" smtClean="0"/>
              <a:t> </a:t>
            </a:r>
            <a:r>
              <a:rPr lang="de-DE" dirty="0" err="1" smtClean="0"/>
              <a:t>attention</a:t>
            </a:r>
            <a:r>
              <a:rPr lang="de-DE" dirty="0" smtClean="0"/>
              <a:t>!</a:t>
            </a:r>
            <a:endParaRPr lang="de-AT" dirty="0" smtClean="0"/>
          </a:p>
        </p:txBody>
      </p:sp>
      <p:sp>
        <p:nvSpPr>
          <p:cNvPr id="31746" name="Rectangle 3"/>
          <p:cNvSpPr>
            <a:spLocks noGrp="1" noChangeArrowheads="1"/>
          </p:cNvSpPr>
          <p:nvPr>
            <p:ph type="body" idx="1"/>
          </p:nvPr>
        </p:nvSpPr>
        <p:spPr>
          <a:xfrm>
            <a:off x="457200" y="1773238"/>
            <a:ext cx="8229600" cy="4281487"/>
          </a:xfrm>
        </p:spPr>
        <p:txBody>
          <a:bodyPr/>
          <a:lstStyle/>
          <a:p>
            <a:pPr eaLnBrk="1" hangingPunct="1">
              <a:buFont typeface="Wingdings 3" pitchFamily="18" charset="2"/>
              <a:buNone/>
            </a:pPr>
            <a:endParaRPr lang="de-DE" dirty="0" smtClean="0"/>
          </a:p>
          <a:p>
            <a:pPr eaLnBrk="1" hangingPunct="1">
              <a:buFont typeface="Wingdings 3" pitchFamily="18" charset="2"/>
              <a:buNone/>
            </a:pPr>
            <a:r>
              <a:rPr lang="de-DE" b="1" dirty="0" err="1" smtClean="0"/>
              <a:t>Assoc</a:t>
            </a:r>
            <a:r>
              <a:rPr lang="de-DE" b="1" dirty="0" smtClean="0"/>
              <a:t>.-Prof. Martin Risak, </a:t>
            </a:r>
            <a:r>
              <a:rPr lang="de-DE" b="1" dirty="0" err="1" smtClean="0"/>
              <a:t>PhD</a:t>
            </a:r>
            <a:endParaRPr lang="de-DE" b="1" dirty="0" smtClean="0"/>
          </a:p>
          <a:p>
            <a:pPr eaLnBrk="1" hangingPunct="1">
              <a:buFont typeface="Wingdings 3" pitchFamily="18" charset="2"/>
              <a:buNone/>
            </a:pPr>
            <a:endParaRPr lang="de-DE" dirty="0" smtClean="0"/>
          </a:p>
          <a:p>
            <a:pPr eaLnBrk="1" hangingPunct="1">
              <a:buFont typeface="Wingdings 3" pitchFamily="18" charset="2"/>
              <a:buNone/>
            </a:pPr>
            <a:r>
              <a:rPr lang="de-DE" dirty="0" smtClean="0"/>
              <a:t>Department </a:t>
            </a:r>
            <a:r>
              <a:rPr lang="de-DE" dirty="0" err="1" smtClean="0"/>
              <a:t>of</a:t>
            </a:r>
            <a:r>
              <a:rPr lang="de-DE" dirty="0" smtClean="0"/>
              <a:t> Labour Law </a:t>
            </a:r>
            <a:r>
              <a:rPr lang="de-DE" dirty="0" err="1" smtClean="0"/>
              <a:t>and</a:t>
            </a:r>
            <a:r>
              <a:rPr lang="de-DE" dirty="0" smtClean="0"/>
              <a:t> Law </a:t>
            </a:r>
            <a:r>
              <a:rPr lang="de-DE" dirty="0" err="1" smtClean="0"/>
              <a:t>of</a:t>
            </a:r>
            <a:r>
              <a:rPr lang="de-DE" dirty="0" smtClean="0"/>
              <a:t> </a:t>
            </a:r>
            <a:r>
              <a:rPr lang="de-DE" dirty="0" err="1" smtClean="0"/>
              <a:t>Social</a:t>
            </a:r>
            <a:r>
              <a:rPr lang="de-DE" dirty="0" smtClean="0"/>
              <a:t> Security</a:t>
            </a:r>
          </a:p>
          <a:p>
            <a:pPr eaLnBrk="1" hangingPunct="1">
              <a:buFont typeface="Wingdings 3" pitchFamily="18" charset="2"/>
              <a:buNone/>
            </a:pPr>
            <a:r>
              <a:rPr lang="de-DE" dirty="0" smtClean="0"/>
              <a:t>University </a:t>
            </a:r>
            <a:r>
              <a:rPr lang="de-DE" dirty="0" err="1" smtClean="0"/>
              <a:t>of</a:t>
            </a:r>
            <a:r>
              <a:rPr lang="de-DE" dirty="0" smtClean="0"/>
              <a:t> Vienna</a:t>
            </a:r>
          </a:p>
          <a:p>
            <a:pPr eaLnBrk="1" hangingPunct="1">
              <a:buFont typeface="Wingdings 3" pitchFamily="18" charset="2"/>
              <a:buNone/>
            </a:pPr>
            <a:r>
              <a:rPr lang="de-DE" dirty="0" err="1" smtClean="0"/>
              <a:t>Schenkenstrasse</a:t>
            </a:r>
            <a:r>
              <a:rPr lang="de-DE" dirty="0" smtClean="0"/>
              <a:t> 8 – 10, 1010 Wien, AUSTRIA</a:t>
            </a:r>
          </a:p>
          <a:p>
            <a:pPr eaLnBrk="1" hangingPunct="1">
              <a:buFont typeface="Wingdings 3" pitchFamily="18" charset="2"/>
              <a:buNone/>
            </a:pPr>
            <a:endParaRPr lang="de-DE" dirty="0" smtClean="0">
              <a:hlinkClick r:id="rId3"/>
            </a:endParaRPr>
          </a:p>
          <a:p>
            <a:pPr eaLnBrk="1" hangingPunct="1">
              <a:buFont typeface="Wingdings 3" pitchFamily="18" charset="2"/>
              <a:buNone/>
            </a:pPr>
            <a:r>
              <a:rPr lang="de-DE" dirty="0" smtClean="0">
                <a:hlinkClick r:id="rId3"/>
              </a:rPr>
              <a:t>martin.risak@univie.ac.at</a:t>
            </a:r>
            <a:endParaRPr lang="de-DE" dirty="0" smtClean="0"/>
          </a:p>
          <a:p>
            <a:pPr eaLnBrk="1" hangingPunct="1">
              <a:buFont typeface="Wingdings 3" pitchFamily="18" charset="2"/>
              <a:buNone/>
            </a:pPr>
            <a:r>
              <a:rPr lang="de-DE" dirty="0" smtClean="0">
                <a:hlinkClick r:id="rId4"/>
              </a:rPr>
              <a:t>http://www.univie.ac.at/arbeitsrecht</a:t>
            </a:r>
            <a:endParaRPr lang="de-DE" dirty="0" smtClean="0"/>
          </a:p>
          <a:p>
            <a:pPr eaLnBrk="1" hangingPunct="1">
              <a:buFont typeface="Wingdings 3" pitchFamily="18" charset="2"/>
              <a:buNone/>
            </a:pPr>
            <a:endParaRPr lang="de-AT" dirty="0" smtClean="0"/>
          </a:p>
          <a:p>
            <a:pPr eaLnBrk="1" hangingPunct="1"/>
            <a:endParaRPr lang="de-AT"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Standard („</a:t>
            </a:r>
            <a:r>
              <a:rPr lang="de-DE" sz="2800" dirty="0" err="1" smtClean="0"/>
              <a:t>typical</a:t>
            </a:r>
            <a:r>
              <a:rPr lang="de-DE" sz="2800" dirty="0" smtClean="0"/>
              <a:t>“) </a:t>
            </a:r>
            <a:r>
              <a:rPr lang="de-DE" sz="2800" dirty="0" err="1" smtClean="0"/>
              <a:t>employment</a:t>
            </a:r>
            <a:endParaRPr lang="de-DE" sz="2800" dirty="0"/>
          </a:p>
        </p:txBody>
      </p:sp>
      <p:sp>
        <p:nvSpPr>
          <p:cNvPr id="3" name="Inhaltsplatzhalter 2"/>
          <p:cNvSpPr>
            <a:spLocks noGrp="1"/>
          </p:cNvSpPr>
          <p:nvPr>
            <p:ph idx="1"/>
          </p:nvPr>
        </p:nvSpPr>
        <p:spPr>
          <a:xfrm>
            <a:off x="457200" y="1628800"/>
            <a:ext cx="8229600" cy="4497363"/>
          </a:xfrm>
        </p:spPr>
        <p:txBody>
          <a:bodyPr/>
          <a:lstStyle/>
          <a:p>
            <a:r>
              <a:rPr lang="de-DE" sz="2600" dirty="0" err="1" smtClean="0"/>
              <a:t>Full</a:t>
            </a:r>
            <a:r>
              <a:rPr lang="de-DE" sz="2600" dirty="0" smtClean="0"/>
              <a:t>-time open-</a:t>
            </a:r>
            <a:r>
              <a:rPr lang="de-DE" sz="2600" dirty="0" err="1" smtClean="0"/>
              <a:t>ended</a:t>
            </a:r>
            <a:r>
              <a:rPr lang="de-DE" sz="2600" dirty="0" smtClean="0"/>
              <a:t> </a:t>
            </a:r>
            <a:r>
              <a:rPr lang="de-DE" sz="2600" dirty="0" err="1" smtClean="0"/>
              <a:t>employment</a:t>
            </a:r>
            <a:r>
              <a:rPr lang="de-DE" sz="2600" dirty="0" smtClean="0"/>
              <a:t> </a:t>
            </a:r>
            <a:r>
              <a:rPr lang="de-DE" sz="2600" dirty="0" err="1" smtClean="0"/>
              <a:t>contracts</a:t>
            </a:r>
            <a:r>
              <a:rPr lang="de-DE" sz="2600" dirty="0" smtClean="0"/>
              <a:t> </a:t>
            </a:r>
            <a:r>
              <a:rPr lang="de-DE" sz="2600" dirty="0" err="1" smtClean="0"/>
              <a:t>with</a:t>
            </a:r>
            <a:r>
              <a:rPr lang="de-DE" sz="2600" dirty="0" smtClean="0"/>
              <a:t> </a:t>
            </a:r>
            <a:r>
              <a:rPr lang="de-DE" sz="2600" dirty="0" err="1" smtClean="0"/>
              <a:t>some</a:t>
            </a:r>
            <a:r>
              <a:rPr lang="de-DE" sz="2600" dirty="0" smtClean="0"/>
              <a:t> </a:t>
            </a:r>
            <a:r>
              <a:rPr lang="de-DE" sz="2600" dirty="0" err="1" smtClean="0"/>
              <a:t>kind</a:t>
            </a:r>
            <a:r>
              <a:rPr lang="de-DE" sz="2600" dirty="0" smtClean="0"/>
              <a:t> </a:t>
            </a:r>
            <a:r>
              <a:rPr lang="de-DE" sz="2600" dirty="0" err="1" smtClean="0"/>
              <a:t>of</a:t>
            </a:r>
            <a:r>
              <a:rPr lang="de-DE" sz="2600" dirty="0" smtClean="0"/>
              <a:t> </a:t>
            </a:r>
            <a:r>
              <a:rPr lang="de-DE" sz="2600" dirty="0" err="1" smtClean="0"/>
              <a:t>security</a:t>
            </a:r>
            <a:endParaRPr lang="de-DE" sz="2600" dirty="0" smtClean="0"/>
          </a:p>
          <a:p>
            <a:r>
              <a:rPr lang="de-DE" sz="2600" dirty="0" err="1" smtClean="0"/>
              <a:t>Issues</a:t>
            </a:r>
            <a:r>
              <a:rPr lang="de-DE" sz="2600" dirty="0" smtClean="0"/>
              <a:t> </a:t>
            </a:r>
            <a:r>
              <a:rPr lang="de-DE" sz="2600" dirty="0" err="1" smtClean="0"/>
              <a:t>and</a:t>
            </a:r>
            <a:r>
              <a:rPr lang="de-DE" sz="2600" dirty="0" smtClean="0"/>
              <a:t> counter-</a:t>
            </a:r>
            <a:r>
              <a:rPr lang="de-DE" sz="2600" dirty="0" err="1" smtClean="0"/>
              <a:t>strategies</a:t>
            </a:r>
            <a:endParaRPr lang="de-DE" sz="2600" dirty="0" smtClean="0"/>
          </a:p>
          <a:p>
            <a:pPr lvl="1"/>
            <a:r>
              <a:rPr lang="de-DE" dirty="0" err="1" smtClean="0"/>
              <a:t>Wages</a:t>
            </a:r>
            <a:r>
              <a:rPr lang="de-DE" dirty="0" smtClean="0"/>
              <a:t>: </a:t>
            </a:r>
            <a:r>
              <a:rPr lang="de-DE" dirty="0" err="1" smtClean="0"/>
              <a:t>collective</a:t>
            </a:r>
            <a:r>
              <a:rPr lang="de-DE" dirty="0" smtClean="0"/>
              <a:t> </a:t>
            </a:r>
            <a:r>
              <a:rPr lang="de-DE" dirty="0" err="1" smtClean="0"/>
              <a:t>bargaining</a:t>
            </a:r>
            <a:r>
              <a:rPr lang="de-DE" dirty="0" smtClean="0"/>
              <a:t> </a:t>
            </a:r>
            <a:r>
              <a:rPr lang="de-DE" dirty="0" err="1" smtClean="0"/>
              <a:t>and</a:t>
            </a:r>
            <a:r>
              <a:rPr lang="de-DE" dirty="0" smtClean="0"/>
              <a:t> </a:t>
            </a:r>
            <a:r>
              <a:rPr lang="de-DE" dirty="0" err="1" smtClean="0"/>
              <a:t>statutory</a:t>
            </a:r>
            <a:r>
              <a:rPr lang="de-DE" dirty="0" smtClean="0"/>
              <a:t> </a:t>
            </a:r>
            <a:r>
              <a:rPr lang="de-DE" dirty="0" err="1" smtClean="0"/>
              <a:t>minimum</a:t>
            </a:r>
            <a:r>
              <a:rPr lang="de-DE" dirty="0" smtClean="0"/>
              <a:t> </a:t>
            </a:r>
            <a:r>
              <a:rPr lang="de-DE" dirty="0" err="1" smtClean="0"/>
              <a:t>wages</a:t>
            </a:r>
            <a:endParaRPr lang="de-DE" dirty="0" smtClean="0"/>
          </a:p>
          <a:p>
            <a:pPr lvl="1"/>
            <a:r>
              <a:rPr lang="de-DE" dirty="0" smtClean="0"/>
              <a:t>Termination: </a:t>
            </a:r>
            <a:r>
              <a:rPr lang="de-DE" dirty="0" err="1" smtClean="0"/>
              <a:t>general</a:t>
            </a:r>
            <a:r>
              <a:rPr lang="de-DE" dirty="0" smtClean="0"/>
              <a:t> </a:t>
            </a:r>
            <a:r>
              <a:rPr lang="de-DE" dirty="0" err="1" smtClean="0"/>
              <a:t>protection</a:t>
            </a:r>
            <a:r>
              <a:rPr lang="de-DE" dirty="0" smtClean="0"/>
              <a:t> </a:t>
            </a:r>
            <a:r>
              <a:rPr lang="de-DE" dirty="0" err="1" smtClean="0"/>
              <a:t>and</a:t>
            </a:r>
            <a:r>
              <a:rPr lang="de-DE" dirty="0" smtClean="0"/>
              <a:t> </a:t>
            </a:r>
            <a:r>
              <a:rPr lang="de-DE" dirty="0" err="1" smtClean="0"/>
              <a:t>special</a:t>
            </a:r>
            <a:r>
              <a:rPr lang="de-DE" dirty="0" smtClean="0"/>
              <a:t> </a:t>
            </a:r>
            <a:r>
              <a:rPr lang="de-DE" dirty="0" err="1" smtClean="0"/>
              <a:t>protection</a:t>
            </a:r>
            <a:r>
              <a:rPr lang="de-DE" dirty="0" smtClean="0"/>
              <a:t> </a:t>
            </a:r>
            <a:r>
              <a:rPr lang="de-DE" dirty="0" err="1" smtClean="0"/>
              <a:t>for</a:t>
            </a:r>
            <a:r>
              <a:rPr lang="de-DE" dirty="0" smtClean="0"/>
              <a:t> </a:t>
            </a:r>
            <a:r>
              <a:rPr lang="de-DE" dirty="0" err="1" smtClean="0"/>
              <a:t>certain</a:t>
            </a:r>
            <a:r>
              <a:rPr lang="de-DE" dirty="0" smtClean="0"/>
              <a:t> </a:t>
            </a:r>
            <a:r>
              <a:rPr lang="de-DE" dirty="0" err="1" smtClean="0"/>
              <a:t>groups</a:t>
            </a:r>
            <a:endParaRPr lang="de-DE" dirty="0" smtClean="0"/>
          </a:p>
          <a:p>
            <a:pPr lvl="1"/>
            <a:r>
              <a:rPr lang="de-DE" dirty="0" smtClean="0"/>
              <a:t>Times </a:t>
            </a:r>
            <a:r>
              <a:rPr lang="de-DE" dirty="0" err="1" smtClean="0"/>
              <a:t>of</a:t>
            </a:r>
            <a:r>
              <a:rPr lang="de-DE" dirty="0" smtClean="0"/>
              <a:t> non-performance (</a:t>
            </a:r>
            <a:r>
              <a:rPr lang="de-DE" dirty="0" err="1" smtClean="0"/>
              <a:t>esp</a:t>
            </a:r>
            <a:r>
              <a:rPr lang="de-DE" dirty="0" smtClean="0"/>
              <a:t>. </a:t>
            </a:r>
            <a:r>
              <a:rPr lang="de-DE" dirty="0" err="1"/>
              <a:t>i</a:t>
            </a:r>
            <a:r>
              <a:rPr lang="de-DE" dirty="0" err="1" smtClean="0"/>
              <a:t>llness</a:t>
            </a:r>
            <a:r>
              <a:rPr lang="de-DE" dirty="0" smtClean="0"/>
              <a:t>, </a:t>
            </a:r>
            <a:r>
              <a:rPr lang="de-DE" dirty="0" err="1" smtClean="0"/>
              <a:t>annual</a:t>
            </a:r>
            <a:r>
              <a:rPr lang="de-DE" dirty="0" smtClean="0"/>
              <a:t> </a:t>
            </a:r>
            <a:r>
              <a:rPr lang="de-DE" dirty="0" err="1" smtClean="0"/>
              <a:t>leave</a:t>
            </a:r>
            <a:r>
              <a:rPr lang="de-DE" dirty="0" smtClean="0"/>
              <a:t>): </a:t>
            </a:r>
            <a:r>
              <a:rPr lang="de-DE" dirty="0" err="1" smtClean="0"/>
              <a:t>continuation</a:t>
            </a:r>
            <a:r>
              <a:rPr lang="de-DE" dirty="0" smtClean="0"/>
              <a:t> </a:t>
            </a:r>
            <a:r>
              <a:rPr lang="de-DE" dirty="0" err="1" smtClean="0"/>
              <a:t>of</a:t>
            </a:r>
            <a:r>
              <a:rPr lang="de-DE" dirty="0" smtClean="0"/>
              <a:t> </a:t>
            </a:r>
            <a:r>
              <a:rPr lang="de-DE" dirty="0" err="1" smtClean="0"/>
              <a:t>payment</a:t>
            </a:r>
            <a:r>
              <a:rPr lang="de-DE" dirty="0" smtClean="0"/>
              <a:t>, </a:t>
            </a:r>
            <a:r>
              <a:rPr lang="de-DE" dirty="0" err="1" smtClean="0"/>
              <a:t>social</a:t>
            </a:r>
            <a:r>
              <a:rPr lang="de-DE" dirty="0" smtClean="0"/>
              <a:t> </a:t>
            </a:r>
            <a:r>
              <a:rPr lang="de-DE" dirty="0" err="1" smtClean="0"/>
              <a:t>benefits</a:t>
            </a:r>
            <a:endParaRPr lang="de-DE" dirty="0" smtClean="0"/>
          </a:p>
          <a:p>
            <a:pPr lvl="1"/>
            <a:r>
              <a:rPr lang="de-DE" dirty="0" smtClean="0"/>
              <a:t>Extensive </a:t>
            </a:r>
            <a:r>
              <a:rPr lang="de-DE" dirty="0" err="1" smtClean="0"/>
              <a:t>working</a:t>
            </a:r>
            <a:r>
              <a:rPr lang="de-DE" dirty="0" smtClean="0"/>
              <a:t> </a:t>
            </a:r>
            <a:r>
              <a:rPr lang="de-DE" dirty="0" err="1" smtClean="0"/>
              <a:t>hours</a:t>
            </a:r>
            <a:r>
              <a:rPr lang="de-DE" dirty="0" smtClean="0"/>
              <a:t>: </a:t>
            </a:r>
            <a:r>
              <a:rPr lang="de-DE" dirty="0" err="1" smtClean="0"/>
              <a:t>working</a:t>
            </a:r>
            <a:r>
              <a:rPr lang="de-DE" dirty="0" smtClean="0"/>
              <a:t> time </a:t>
            </a:r>
            <a:r>
              <a:rPr lang="de-DE" dirty="0" err="1" smtClean="0"/>
              <a:t>laws</a:t>
            </a:r>
            <a:endParaRPr lang="de-DE" dirty="0" smtClean="0"/>
          </a:p>
          <a:p>
            <a:pPr lvl="1"/>
            <a:r>
              <a:rPr lang="de-DE" dirty="0" smtClean="0"/>
              <a:t>Unilateral </a:t>
            </a:r>
            <a:r>
              <a:rPr lang="de-DE" dirty="0" err="1" smtClean="0"/>
              <a:t>decisions</a:t>
            </a:r>
            <a:r>
              <a:rPr lang="de-DE" dirty="0" smtClean="0"/>
              <a:t> </a:t>
            </a:r>
            <a:r>
              <a:rPr lang="de-DE" dirty="0" err="1" smtClean="0"/>
              <a:t>affecting</a:t>
            </a:r>
            <a:r>
              <a:rPr lang="de-DE" dirty="0" smtClean="0"/>
              <a:t> </a:t>
            </a:r>
            <a:r>
              <a:rPr lang="de-DE" dirty="0" err="1" smtClean="0"/>
              <a:t>employee-interests</a:t>
            </a:r>
            <a:r>
              <a:rPr lang="de-DE" dirty="0" smtClean="0"/>
              <a:t>: </a:t>
            </a:r>
            <a:r>
              <a:rPr lang="de-DE" dirty="0" err="1" smtClean="0"/>
              <a:t>information</a:t>
            </a:r>
            <a:r>
              <a:rPr lang="de-DE" dirty="0" smtClean="0"/>
              <a:t>/</a:t>
            </a:r>
            <a:r>
              <a:rPr lang="de-DE" dirty="0" err="1" smtClean="0"/>
              <a:t>consultation</a:t>
            </a:r>
            <a:r>
              <a:rPr lang="de-DE" dirty="0" smtClean="0"/>
              <a:t>/</a:t>
            </a:r>
            <a:r>
              <a:rPr lang="de-DE" dirty="0" err="1" smtClean="0"/>
              <a:t>co</a:t>
            </a:r>
            <a:r>
              <a:rPr lang="de-DE" dirty="0" smtClean="0"/>
              <a:t>-determination  </a:t>
            </a:r>
          </a:p>
        </p:txBody>
      </p:sp>
    </p:spTree>
    <p:extLst>
      <p:ext uri="{BB962C8B-B14F-4D97-AF65-F5344CB8AC3E}">
        <p14:creationId xmlns:p14="http://schemas.microsoft.com/office/powerpoint/2010/main" val="35042309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smtClean="0"/>
              <a:t>Atypical</a:t>
            </a:r>
            <a:r>
              <a:rPr lang="de-DE" sz="2800" dirty="0" smtClean="0"/>
              <a:t> </a:t>
            </a:r>
            <a:r>
              <a:rPr lang="de-DE" sz="2800" dirty="0" err="1" smtClean="0"/>
              <a:t>employment</a:t>
            </a:r>
            <a:endParaRPr lang="de-DE" sz="2800" dirty="0"/>
          </a:p>
        </p:txBody>
      </p:sp>
      <p:sp>
        <p:nvSpPr>
          <p:cNvPr id="3" name="Inhaltsplatzhalter 2"/>
          <p:cNvSpPr>
            <a:spLocks noGrp="1"/>
          </p:cNvSpPr>
          <p:nvPr>
            <p:ph idx="1"/>
          </p:nvPr>
        </p:nvSpPr>
        <p:spPr/>
        <p:txBody>
          <a:bodyPr/>
          <a:lstStyle/>
          <a:p>
            <a:r>
              <a:rPr lang="de-DE" sz="2800" dirty="0" err="1" smtClean="0"/>
              <a:t>Three</a:t>
            </a:r>
            <a:r>
              <a:rPr lang="de-DE" sz="2800" dirty="0" smtClean="0"/>
              <a:t> </a:t>
            </a:r>
            <a:r>
              <a:rPr lang="de-DE" sz="2800" dirty="0" err="1" smtClean="0"/>
              <a:t>main</a:t>
            </a:r>
            <a:r>
              <a:rPr lang="de-DE" sz="2800" dirty="0" smtClean="0"/>
              <a:t> </a:t>
            </a:r>
            <a:r>
              <a:rPr lang="de-DE" sz="2800" dirty="0" err="1" smtClean="0"/>
              <a:t>forms</a:t>
            </a:r>
            <a:r>
              <a:rPr lang="de-DE" sz="2800" dirty="0" smtClean="0"/>
              <a:t> </a:t>
            </a:r>
            <a:r>
              <a:rPr lang="de-DE" sz="2800" dirty="0" err="1" smtClean="0"/>
              <a:t>of</a:t>
            </a:r>
            <a:r>
              <a:rPr lang="de-DE" sz="2800" dirty="0" smtClean="0"/>
              <a:t> </a:t>
            </a:r>
            <a:r>
              <a:rPr lang="de-DE" sz="2800" dirty="0" err="1" smtClean="0"/>
              <a:t>atypical</a:t>
            </a:r>
            <a:r>
              <a:rPr lang="de-DE" sz="2800" dirty="0" smtClean="0"/>
              <a:t> </a:t>
            </a:r>
            <a:r>
              <a:rPr lang="de-DE" sz="2800" dirty="0" err="1"/>
              <a:t>employment</a:t>
            </a:r>
            <a:endParaRPr lang="de-DE" sz="2800" dirty="0"/>
          </a:p>
          <a:p>
            <a:pPr lvl="1"/>
            <a:r>
              <a:rPr lang="de-DE" sz="2400" dirty="0"/>
              <a:t>Part-time </a:t>
            </a:r>
            <a:r>
              <a:rPr lang="de-DE" sz="2400" dirty="0" err="1"/>
              <a:t>work</a:t>
            </a:r>
            <a:endParaRPr lang="de-DE" sz="2400" dirty="0"/>
          </a:p>
          <a:p>
            <a:pPr lvl="1"/>
            <a:r>
              <a:rPr lang="de-DE" sz="2400" dirty="0"/>
              <a:t>Fixed-term </a:t>
            </a:r>
            <a:r>
              <a:rPr lang="de-DE" sz="2400" dirty="0" err="1"/>
              <a:t>employment</a:t>
            </a:r>
            <a:endParaRPr lang="de-DE" sz="2400" dirty="0"/>
          </a:p>
          <a:p>
            <a:pPr lvl="1"/>
            <a:r>
              <a:rPr lang="de-DE" sz="2400" dirty="0" err="1" smtClean="0"/>
              <a:t>Temporary</a:t>
            </a:r>
            <a:r>
              <a:rPr lang="de-DE" sz="2400" dirty="0" smtClean="0"/>
              <a:t> </a:t>
            </a:r>
            <a:r>
              <a:rPr lang="de-DE" sz="2400" dirty="0" err="1" smtClean="0"/>
              <a:t>agency</a:t>
            </a:r>
            <a:r>
              <a:rPr lang="de-DE" sz="2400" dirty="0" smtClean="0"/>
              <a:t> </a:t>
            </a:r>
            <a:r>
              <a:rPr lang="de-DE" sz="2400" dirty="0" err="1"/>
              <a:t>work</a:t>
            </a:r>
            <a:r>
              <a:rPr lang="de-DE" sz="2400" dirty="0"/>
              <a:t> (</a:t>
            </a:r>
            <a:r>
              <a:rPr lang="de-DE" sz="2400" dirty="0" err="1"/>
              <a:t>triangular</a:t>
            </a:r>
            <a:r>
              <a:rPr lang="de-DE" sz="2400" dirty="0"/>
              <a:t> </a:t>
            </a:r>
            <a:r>
              <a:rPr lang="de-DE" sz="2400" dirty="0" err="1"/>
              <a:t>employment</a:t>
            </a:r>
            <a:r>
              <a:rPr lang="de-DE" sz="2400" dirty="0"/>
              <a:t> </a:t>
            </a:r>
            <a:r>
              <a:rPr lang="de-DE" sz="2400" dirty="0" err="1"/>
              <a:t>relationships</a:t>
            </a:r>
            <a:r>
              <a:rPr lang="de-DE" sz="2400" dirty="0" smtClean="0"/>
              <a:t>)</a:t>
            </a:r>
          </a:p>
          <a:p>
            <a:r>
              <a:rPr lang="de-DE" sz="2600" dirty="0" smtClean="0"/>
              <a:t>Other </a:t>
            </a:r>
            <a:r>
              <a:rPr lang="de-DE" sz="2600" dirty="0" err="1" smtClean="0"/>
              <a:t>forms</a:t>
            </a:r>
            <a:r>
              <a:rPr lang="de-DE" sz="2600" dirty="0" smtClean="0"/>
              <a:t> </a:t>
            </a:r>
            <a:r>
              <a:rPr lang="de-DE" sz="2600" dirty="0" err="1" smtClean="0"/>
              <a:t>of</a:t>
            </a:r>
            <a:r>
              <a:rPr lang="de-DE" sz="2600" dirty="0" smtClean="0"/>
              <a:t> </a:t>
            </a:r>
            <a:r>
              <a:rPr lang="de-DE" sz="2600" dirty="0" err="1" smtClean="0"/>
              <a:t>atypical</a:t>
            </a:r>
            <a:r>
              <a:rPr lang="de-DE" sz="2600" dirty="0" smtClean="0"/>
              <a:t> </a:t>
            </a:r>
            <a:r>
              <a:rPr lang="de-DE" sz="2600" dirty="0" err="1" smtClean="0"/>
              <a:t>employment</a:t>
            </a:r>
            <a:endParaRPr lang="de-DE" sz="2600" dirty="0" smtClean="0"/>
          </a:p>
          <a:p>
            <a:pPr lvl="1"/>
            <a:r>
              <a:rPr lang="de-DE" sz="2400" dirty="0" err="1"/>
              <a:t>S</a:t>
            </a:r>
            <a:r>
              <a:rPr lang="de-DE" sz="2400" dirty="0" err="1" smtClean="0"/>
              <a:t>easonal</a:t>
            </a:r>
            <a:r>
              <a:rPr lang="de-DE" sz="2400" dirty="0" smtClean="0"/>
              <a:t> </a:t>
            </a:r>
            <a:r>
              <a:rPr lang="de-DE" sz="2400" dirty="0" err="1"/>
              <a:t>work</a:t>
            </a:r>
            <a:r>
              <a:rPr lang="de-DE" sz="2400" dirty="0"/>
              <a:t>, </a:t>
            </a:r>
            <a:r>
              <a:rPr lang="de-DE" sz="2400" dirty="0" err="1" smtClean="0"/>
              <a:t>telework</a:t>
            </a:r>
            <a:r>
              <a:rPr lang="de-DE" sz="2400" dirty="0"/>
              <a:t>, </a:t>
            </a:r>
            <a:r>
              <a:rPr lang="de-DE" sz="2400" dirty="0" err="1"/>
              <a:t>family</a:t>
            </a:r>
            <a:r>
              <a:rPr lang="de-DE" sz="2400" dirty="0"/>
              <a:t> </a:t>
            </a:r>
            <a:r>
              <a:rPr lang="de-DE" sz="2400" dirty="0" err="1"/>
              <a:t>work</a:t>
            </a:r>
            <a:r>
              <a:rPr lang="de-DE" sz="2400" dirty="0"/>
              <a:t>, </a:t>
            </a:r>
            <a:r>
              <a:rPr lang="de-DE" sz="2400" dirty="0" err="1" smtClean="0"/>
              <a:t>self-employment</a:t>
            </a:r>
            <a:endParaRPr lang="de-DE" sz="2400" dirty="0" smtClean="0"/>
          </a:p>
          <a:p>
            <a:pPr lvl="1"/>
            <a:r>
              <a:rPr lang="de-DE" sz="2400" dirty="0" smtClean="0"/>
              <a:t>Not </a:t>
            </a:r>
            <a:r>
              <a:rPr lang="de-DE" sz="2400" dirty="0" err="1" smtClean="0"/>
              <a:t>that</a:t>
            </a:r>
            <a:r>
              <a:rPr lang="de-DE" sz="2400" dirty="0" smtClean="0"/>
              <a:t> </a:t>
            </a:r>
            <a:r>
              <a:rPr lang="de-DE" sz="2400" dirty="0" err="1" smtClean="0"/>
              <a:t>prevalent</a:t>
            </a:r>
            <a:r>
              <a:rPr lang="de-DE" sz="2400" dirty="0" smtClean="0"/>
              <a:t> in </a:t>
            </a:r>
            <a:r>
              <a:rPr lang="de-DE" sz="2400" dirty="0" err="1" smtClean="0"/>
              <a:t>the</a:t>
            </a:r>
            <a:r>
              <a:rPr lang="de-DE" sz="2400" dirty="0" smtClean="0"/>
              <a:t> </a:t>
            </a:r>
            <a:r>
              <a:rPr lang="de-DE" sz="2400" dirty="0" err="1" smtClean="0"/>
              <a:t>past</a:t>
            </a:r>
            <a:r>
              <a:rPr lang="de-DE" sz="2400" dirty="0" smtClean="0"/>
              <a:t> -&gt; </a:t>
            </a:r>
            <a:r>
              <a:rPr lang="de-DE" sz="2400" dirty="0" err="1" smtClean="0"/>
              <a:t>some</a:t>
            </a:r>
            <a:r>
              <a:rPr lang="de-DE" sz="2400" dirty="0" smtClean="0"/>
              <a:t> </a:t>
            </a:r>
            <a:r>
              <a:rPr lang="de-DE" sz="2400" dirty="0" err="1" smtClean="0"/>
              <a:t>come</a:t>
            </a:r>
            <a:r>
              <a:rPr lang="de-DE" sz="2400" dirty="0" smtClean="0"/>
              <a:t> </a:t>
            </a:r>
            <a:r>
              <a:rPr lang="de-DE" sz="2400" dirty="0" err="1" smtClean="0"/>
              <a:t>up</a:t>
            </a:r>
            <a:r>
              <a:rPr lang="de-DE" sz="2400" dirty="0" smtClean="0"/>
              <a:t> </a:t>
            </a:r>
            <a:r>
              <a:rPr lang="de-DE" sz="2400" dirty="0" err="1" smtClean="0"/>
              <a:t>again</a:t>
            </a:r>
            <a:r>
              <a:rPr lang="de-DE" sz="2400" dirty="0" smtClean="0"/>
              <a:t> </a:t>
            </a:r>
            <a:r>
              <a:rPr lang="de-DE" sz="2400" dirty="0" err="1" smtClean="0"/>
              <a:t>as</a:t>
            </a:r>
            <a:r>
              <a:rPr lang="de-DE" sz="2400" dirty="0" smtClean="0"/>
              <a:t> „</a:t>
            </a:r>
            <a:r>
              <a:rPr lang="de-DE" sz="2400" dirty="0" err="1" smtClean="0"/>
              <a:t>new</a:t>
            </a:r>
            <a:r>
              <a:rPr lang="de-DE" sz="2400" dirty="0" smtClean="0"/>
              <a:t>“ </a:t>
            </a:r>
            <a:r>
              <a:rPr lang="de-DE" sz="2400" dirty="0" err="1" smtClean="0"/>
              <a:t>forms</a:t>
            </a:r>
            <a:r>
              <a:rPr lang="de-DE" sz="2400" dirty="0" smtClean="0"/>
              <a:t> </a:t>
            </a:r>
            <a:r>
              <a:rPr lang="de-DE" sz="2400" dirty="0" err="1" smtClean="0"/>
              <a:t>of</a:t>
            </a:r>
            <a:r>
              <a:rPr lang="de-DE" sz="2400" dirty="0" smtClean="0"/>
              <a:t> </a:t>
            </a:r>
            <a:r>
              <a:rPr lang="de-DE" sz="2400" dirty="0" err="1" smtClean="0"/>
              <a:t>employment</a:t>
            </a:r>
            <a:endParaRPr lang="de-DE" sz="2400" dirty="0"/>
          </a:p>
          <a:p>
            <a:pPr marL="536575" lvl="1" indent="0">
              <a:buNone/>
            </a:pPr>
            <a:r>
              <a:rPr lang="de-DE" sz="2400" dirty="0" smtClean="0"/>
              <a:t> </a:t>
            </a:r>
            <a:endParaRPr lang="de-DE" sz="2400" dirty="0"/>
          </a:p>
          <a:p>
            <a:endParaRPr lang="de-DE" dirty="0"/>
          </a:p>
        </p:txBody>
      </p:sp>
    </p:spTree>
    <p:extLst>
      <p:ext uri="{BB962C8B-B14F-4D97-AF65-F5344CB8AC3E}">
        <p14:creationId xmlns:p14="http://schemas.microsoft.com/office/powerpoint/2010/main" val="23459533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Atypical</a:t>
            </a:r>
            <a:r>
              <a:rPr lang="de-DE" dirty="0" smtClean="0"/>
              <a:t> </a:t>
            </a:r>
            <a:r>
              <a:rPr lang="de-DE" dirty="0" err="1" smtClean="0"/>
              <a:t>employment</a:t>
            </a:r>
            <a:r>
              <a:rPr lang="de-DE" dirty="0" smtClean="0"/>
              <a:t>: </a:t>
            </a:r>
            <a:r>
              <a:rPr lang="de-DE" dirty="0" err="1" smtClean="0"/>
              <a:t>why</a:t>
            </a:r>
            <a:r>
              <a:rPr lang="de-DE" dirty="0" smtClean="0"/>
              <a:t>?</a:t>
            </a:r>
            <a:r>
              <a:rPr lang="de-DE" dirty="0"/>
              <a:t/>
            </a:r>
            <a:br>
              <a:rPr lang="de-DE" dirty="0"/>
            </a:br>
            <a:r>
              <a:rPr lang="de-DE" b="0" dirty="0" smtClean="0"/>
              <a:t>The </a:t>
            </a:r>
            <a:r>
              <a:rPr lang="de-DE" b="0" dirty="0" err="1" smtClean="0"/>
              <a:t>employer</a:t>
            </a:r>
            <a:r>
              <a:rPr lang="de-DE" b="0" dirty="0" smtClean="0"/>
              <a:t> </a:t>
            </a:r>
            <a:r>
              <a:rPr lang="de-DE" b="0" dirty="0" err="1" smtClean="0"/>
              <a:t>perspective</a:t>
            </a:r>
            <a:endParaRPr lang="de-DE" b="0" dirty="0"/>
          </a:p>
        </p:txBody>
      </p:sp>
      <p:sp>
        <p:nvSpPr>
          <p:cNvPr id="3" name="Inhaltsplatzhalter 2"/>
          <p:cNvSpPr>
            <a:spLocks noGrp="1"/>
          </p:cNvSpPr>
          <p:nvPr>
            <p:ph idx="1"/>
          </p:nvPr>
        </p:nvSpPr>
        <p:spPr/>
        <p:txBody>
          <a:bodyPr/>
          <a:lstStyle/>
          <a:p>
            <a:r>
              <a:rPr lang="de-DE" dirty="0" err="1" smtClean="0"/>
              <a:t>Added</a:t>
            </a:r>
            <a:r>
              <a:rPr lang="de-DE" dirty="0" smtClean="0"/>
              <a:t> </a:t>
            </a:r>
            <a:r>
              <a:rPr lang="de-DE" b="1" dirty="0" err="1" smtClean="0"/>
              <a:t>flexibility</a:t>
            </a:r>
            <a:r>
              <a:rPr lang="de-DE" dirty="0" smtClean="0"/>
              <a:t> </a:t>
            </a:r>
            <a:r>
              <a:rPr lang="de-DE" dirty="0" err="1" smtClean="0"/>
              <a:t>avoiding</a:t>
            </a:r>
            <a:r>
              <a:rPr lang="de-DE" dirty="0" smtClean="0"/>
              <a:t> </a:t>
            </a:r>
            <a:r>
              <a:rPr lang="de-DE" dirty="0" err="1" smtClean="0"/>
              <a:t>the</a:t>
            </a:r>
            <a:r>
              <a:rPr lang="de-DE" dirty="0" smtClean="0"/>
              <a:t> </a:t>
            </a:r>
            <a:r>
              <a:rPr lang="de-DE" dirty="0" err="1" smtClean="0"/>
              <a:t>risks</a:t>
            </a:r>
            <a:r>
              <a:rPr lang="de-DE" dirty="0" smtClean="0"/>
              <a:t> (</a:t>
            </a:r>
            <a:r>
              <a:rPr lang="de-DE" dirty="0" err="1" smtClean="0"/>
              <a:t>and</a:t>
            </a:r>
            <a:r>
              <a:rPr lang="de-DE" dirty="0" smtClean="0"/>
              <a:t> </a:t>
            </a:r>
            <a:r>
              <a:rPr lang="de-DE" dirty="0" err="1" smtClean="0"/>
              <a:t>costs</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standard</a:t>
            </a:r>
            <a:r>
              <a:rPr lang="de-DE" dirty="0" smtClean="0"/>
              <a:t> </a:t>
            </a:r>
            <a:r>
              <a:rPr lang="de-DE" dirty="0" err="1" smtClean="0"/>
              <a:t>employment</a:t>
            </a:r>
            <a:r>
              <a:rPr lang="de-DE" dirty="0" smtClean="0"/>
              <a:t> (</a:t>
            </a:r>
            <a:r>
              <a:rPr lang="de-DE" dirty="0" err="1" smtClean="0"/>
              <a:t>and</a:t>
            </a:r>
            <a:r>
              <a:rPr lang="de-DE" dirty="0" smtClean="0"/>
              <a:t> </a:t>
            </a:r>
            <a:r>
              <a:rPr lang="de-DE" dirty="0" err="1" smtClean="0"/>
              <a:t>the</a:t>
            </a:r>
            <a:r>
              <a:rPr lang="de-DE" dirty="0" smtClean="0"/>
              <a:t> legal </a:t>
            </a:r>
            <a:r>
              <a:rPr lang="de-DE" dirty="0" err="1" smtClean="0"/>
              <a:t>benefits</a:t>
            </a:r>
            <a:r>
              <a:rPr lang="de-DE" dirty="0" smtClean="0"/>
              <a:t> </a:t>
            </a:r>
            <a:r>
              <a:rPr lang="de-DE" dirty="0" err="1" smtClean="0"/>
              <a:t>for</a:t>
            </a:r>
            <a:r>
              <a:rPr lang="de-DE" dirty="0" smtClean="0"/>
              <a:t> </a:t>
            </a:r>
            <a:r>
              <a:rPr lang="de-DE" dirty="0" err="1" smtClean="0"/>
              <a:t>workers</a:t>
            </a:r>
            <a:r>
              <a:rPr lang="de-DE" dirty="0" smtClean="0"/>
              <a:t> </a:t>
            </a:r>
            <a:r>
              <a:rPr lang="de-DE" dirty="0" err="1" smtClean="0"/>
              <a:t>that</a:t>
            </a:r>
            <a:r>
              <a:rPr lang="de-DE" dirty="0" smtClean="0"/>
              <a:t> </a:t>
            </a:r>
            <a:r>
              <a:rPr lang="de-DE" dirty="0" err="1" smtClean="0"/>
              <a:t>come</a:t>
            </a:r>
            <a:r>
              <a:rPr lang="de-DE" dirty="0" smtClean="0"/>
              <a:t> </a:t>
            </a:r>
            <a:r>
              <a:rPr lang="de-DE" dirty="0" err="1" smtClean="0"/>
              <a:t>with</a:t>
            </a:r>
            <a:r>
              <a:rPr lang="de-DE" dirty="0" smtClean="0"/>
              <a:t> </a:t>
            </a:r>
            <a:r>
              <a:rPr lang="de-DE" dirty="0" err="1" smtClean="0"/>
              <a:t>it</a:t>
            </a:r>
            <a:r>
              <a:rPr lang="de-DE" dirty="0" smtClean="0"/>
              <a:t>)</a:t>
            </a:r>
          </a:p>
          <a:p>
            <a:endParaRPr lang="de-DE" dirty="0" smtClean="0"/>
          </a:p>
          <a:p>
            <a:r>
              <a:rPr lang="de-DE" dirty="0" err="1" smtClean="0"/>
              <a:t>Reducing</a:t>
            </a:r>
            <a:r>
              <a:rPr lang="de-DE" dirty="0" smtClean="0"/>
              <a:t> </a:t>
            </a:r>
            <a:r>
              <a:rPr lang="de-DE" dirty="0" err="1" smtClean="0"/>
              <a:t>the</a:t>
            </a:r>
            <a:r>
              <a:rPr lang="de-DE" dirty="0" smtClean="0"/>
              <a:t> </a:t>
            </a:r>
            <a:r>
              <a:rPr lang="de-DE" dirty="0" err="1" smtClean="0"/>
              <a:t>risk</a:t>
            </a:r>
            <a:r>
              <a:rPr lang="de-DE" dirty="0" smtClean="0"/>
              <a:t> </a:t>
            </a:r>
            <a:r>
              <a:rPr lang="de-DE" dirty="0" err="1" smtClean="0"/>
              <a:t>of</a:t>
            </a:r>
            <a:r>
              <a:rPr lang="de-DE" dirty="0" smtClean="0"/>
              <a:t> </a:t>
            </a:r>
            <a:r>
              <a:rPr lang="de-DE" dirty="0" err="1" smtClean="0"/>
              <a:t>paying</a:t>
            </a:r>
            <a:r>
              <a:rPr lang="de-DE" dirty="0" smtClean="0"/>
              <a:t> </a:t>
            </a:r>
            <a:r>
              <a:rPr lang="de-DE" dirty="0" err="1" smtClean="0"/>
              <a:t>for</a:t>
            </a:r>
            <a:r>
              <a:rPr lang="de-DE" dirty="0" smtClean="0"/>
              <a:t> </a:t>
            </a:r>
            <a:r>
              <a:rPr lang="de-DE" dirty="0" err="1" smtClean="0"/>
              <a:t>unproductive</a:t>
            </a:r>
            <a:r>
              <a:rPr lang="de-DE" dirty="0" smtClean="0"/>
              <a:t> time</a:t>
            </a:r>
          </a:p>
          <a:p>
            <a:r>
              <a:rPr lang="de-DE" dirty="0" err="1" smtClean="0"/>
              <a:t>Avoiding</a:t>
            </a:r>
            <a:r>
              <a:rPr lang="de-DE" dirty="0" smtClean="0"/>
              <a:t> </a:t>
            </a:r>
            <a:r>
              <a:rPr lang="de-DE" dirty="0" err="1" smtClean="0"/>
              <a:t>the</a:t>
            </a:r>
            <a:r>
              <a:rPr lang="de-DE" dirty="0" smtClean="0"/>
              <a:t> </a:t>
            </a:r>
            <a:r>
              <a:rPr lang="de-DE" dirty="0" err="1" smtClean="0"/>
              <a:t>difficulties</a:t>
            </a:r>
            <a:r>
              <a:rPr lang="de-DE" dirty="0" smtClean="0"/>
              <a:t> (</a:t>
            </a:r>
            <a:r>
              <a:rPr lang="de-DE" dirty="0" err="1" smtClean="0"/>
              <a:t>and</a:t>
            </a:r>
            <a:r>
              <a:rPr lang="de-DE" dirty="0" smtClean="0"/>
              <a:t>/</a:t>
            </a:r>
            <a:r>
              <a:rPr lang="de-DE" dirty="0" err="1" smtClean="0"/>
              <a:t>or</a:t>
            </a:r>
            <a:r>
              <a:rPr lang="de-DE" dirty="0" smtClean="0"/>
              <a:t> </a:t>
            </a:r>
            <a:r>
              <a:rPr lang="de-DE" dirty="0" err="1" smtClean="0"/>
              <a:t>costs</a:t>
            </a:r>
            <a:r>
              <a:rPr lang="de-DE" dirty="0" smtClean="0"/>
              <a:t>) </a:t>
            </a:r>
            <a:r>
              <a:rPr lang="de-DE" dirty="0" err="1" smtClean="0"/>
              <a:t>connected</a:t>
            </a:r>
            <a:r>
              <a:rPr lang="de-DE" dirty="0" smtClean="0"/>
              <a:t> </a:t>
            </a:r>
            <a:r>
              <a:rPr lang="de-DE" dirty="0" err="1" smtClean="0"/>
              <a:t>with</a:t>
            </a:r>
            <a:r>
              <a:rPr lang="de-DE" dirty="0" smtClean="0"/>
              <a:t> </a:t>
            </a:r>
            <a:r>
              <a:rPr lang="de-DE" dirty="0" err="1" smtClean="0"/>
              <a:t>dismissal</a:t>
            </a:r>
            <a:r>
              <a:rPr lang="de-DE" dirty="0" smtClean="0"/>
              <a:t> </a:t>
            </a:r>
            <a:r>
              <a:rPr lang="de-DE" dirty="0" err="1" smtClean="0"/>
              <a:t>protection</a:t>
            </a:r>
            <a:endParaRPr lang="de-DE" dirty="0" smtClean="0"/>
          </a:p>
          <a:p>
            <a:r>
              <a:rPr lang="de-DE" dirty="0" err="1" smtClean="0"/>
              <a:t>Shifting</a:t>
            </a:r>
            <a:r>
              <a:rPr lang="de-DE" dirty="0" smtClean="0"/>
              <a:t> </a:t>
            </a:r>
            <a:r>
              <a:rPr lang="de-DE" dirty="0" err="1" smtClean="0"/>
              <a:t>risks</a:t>
            </a:r>
            <a:r>
              <a:rPr lang="de-DE" dirty="0" smtClean="0"/>
              <a:t> </a:t>
            </a:r>
            <a:r>
              <a:rPr lang="de-DE" dirty="0" err="1" smtClean="0"/>
              <a:t>to</a:t>
            </a:r>
            <a:r>
              <a:rPr lang="de-DE" dirty="0" smtClean="0"/>
              <a:t> </a:t>
            </a:r>
            <a:r>
              <a:rPr lang="de-DE" dirty="0" err="1" smtClean="0"/>
              <a:t>employees</a:t>
            </a:r>
            <a:r>
              <a:rPr lang="de-DE" dirty="0" smtClean="0"/>
              <a:t>, </a:t>
            </a:r>
            <a:r>
              <a:rPr lang="de-DE" dirty="0" err="1" smtClean="0"/>
              <a:t>temporary-work</a:t>
            </a:r>
            <a:r>
              <a:rPr lang="de-DE" dirty="0" smtClean="0"/>
              <a:t> </a:t>
            </a:r>
            <a:r>
              <a:rPr lang="de-DE" dirty="0" err="1" smtClean="0"/>
              <a:t>agencies</a:t>
            </a:r>
            <a:r>
              <a:rPr lang="de-DE" dirty="0" smtClean="0"/>
              <a:t> </a:t>
            </a:r>
            <a:r>
              <a:rPr lang="de-DE" dirty="0" err="1" smtClean="0"/>
              <a:t>or</a:t>
            </a:r>
            <a:r>
              <a:rPr lang="de-DE" dirty="0" smtClean="0"/>
              <a:t> </a:t>
            </a:r>
            <a:r>
              <a:rPr lang="de-DE" dirty="0" err="1" smtClean="0"/>
              <a:t>contractors</a:t>
            </a:r>
            <a:endParaRPr lang="de-DE" dirty="0" smtClean="0"/>
          </a:p>
          <a:p>
            <a:r>
              <a:rPr lang="de-DE" dirty="0" err="1" smtClean="0"/>
              <a:t>Avoiding</a:t>
            </a:r>
            <a:r>
              <a:rPr lang="de-DE" dirty="0" smtClean="0"/>
              <a:t> </a:t>
            </a:r>
            <a:r>
              <a:rPr lang="de-DE" dirty="0" err="1" smtClean="0"/>
              <a:t>costly</a:t>
            </a:r>
            <a:r>
              <a:rPr lang="de-DE" dirty="0" smtClean="0"/>
              <a:t> </a:t>
            </a:r>
            <a:r>
              <a:rPr lang="de-DE" dirty="0" err="1" smtClean="0"/>
              <a:t>collective</a:t>
            </a:r>
            <a:r>
              <a:rPr lang="de-DE" dirty="0" smtClean="0"/>
              <a:t> </a:t>
            </a:r>
            <a:r>
              <a:rPr lang="de-DE" dirty="0" err="1" smtClean="0"/>
              <a:t>bargaining</a:t>
            </a:r>
            <a:r>
              <a:rPr lang="de-DE" dirty="0" smtClean="0"/>
              <a:t> </a:t>
            </a:r>
            <a:r>
              <a:rPr lang="de-DE" dirty="0" err="1" smtClean="0"/>
              <a:t>agreements</a:t>
            </a:r>
            <a:endParaRPr lang="de-DE" dirty="0" smtClean="0"/>
          </a:p>
          <a:p>
            <a:endParaRPr lang="de-DE" dirty="0"/>
          </a:p>
        </p:txBody>
      </p:sp>
    </p:spTree>
    <p:extLst>
      <p:ext uri="{BB962C8B-B14F-4D97-AF65-F5344CB8AC3E}">
        <p14:creationId xmlns:p14="http://schemas.microsoft.com/office/powerpoint/2010/main" val="10508954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Atypical</a:t>
            </a:r>
            <a:r>
              <a:rPr lang="de-DE" dirty="0" smtClean="0"/>
              <a:t> </a:t>
            </a:r>
            <a:r>
              <a:rPr lang="de-DE" dirty="0" err="1" smtClean="0"/>
              <a:t>employment</a:t>
            </a:r>
            <a:r>
              <a:rPr lang="de-DE" dirty="0" smtClean="0"/>
              <a:t>: </a:t>
            </a:r>
            <a:r>
              <a:rPr lang="de-DE" dirty="0" err="1" smtClean="0"/>
              <a:t>why</a:t>
            </a:r>
            <a:r>
              <a:rPr lang="de-DE" dirty="0" smtClean="0"/>
              <a:t>?</a:t>
            </a:r>
            <a:r>
              <a:rPr lang="de-DE" dirty="0"/>
              <a:t/>
            </a:r>
            <a:br>
              <a:rPr lang="de-DE" dirty="0"/>
            </a:br>
            <a:r>
              <a:rPr lang="de-DE" b="0" dirty="0" smtClean="0"/>
              <a:t>The </a:t>
            </a:r>
            <a:r>
              <a:rPr lang="de-DE" b="0" dirty="0" err="1" smtClean="0"/>
              <a:t>employee</a:t>
            </a:r>
            <a:r>
              <a:rPr lang="de-DE" b="0" dirty="0" smtClean="0"/>
              <a:t> </a:t>
            </a:r>
            <a:r>
              <a:rPr lang="de-DE" b="0" dirty="0" err="1" smtClean="0"/>
              <a:t>perspective</a:t>
            </a:r>
            <a:endParaRPr lang="de-DE" b="0" dirty="0"/>
          </a:p>
        </p:txBody>
      </p:sp>
      <p:sp>
        <p:nvSpPr>
          <p:cNvPr id="3" name="Inhaltsplatzhalter 2"/>
          <p:cNvSpPr>
            <a:spLocks noGrp="1"/>
          </p:cNvSpPr>
          <p:nvPr>
            <p:ph idx="1"/>
          </p:nvPr>
        </p:nvSpPr>
        <p:spPr/>
        <p:txBody>
          <a:bodyPr/>
          <a:lstStyle/>
          <a:p>
            <a:r>
              <a:rPr lang="de-DE" dirty="0" err="1" smtClean="0"/>
              <a:t>Added</a:t>
            </a:r>
            <a:r>
              <a:rPr lang="de-DE" dirty="0" smtClean="0"/>
              <a:t> </a:t>
            </a:r>
            <a:r>
              <a:rPr lang="de-DE" dirty="0" err="1" smtClean="0"/>
              <a:t>flexibility</a:t>
            </a:r>
            <a:r>
              <a:rPr lang="de-DE" dirty="0" smtClean="0"/>
              <a:t> </a:t>
            </a:r>
            <a:r>
              <a:rPr lang="de-DE" dirty="0" err="1" smtClean="0"/>
              <a:t>to</a:t>
            </a:r>
            <a:r>
              <a:rPr lang="de-DE" dirty="0" smtClean="0"/>
              <a:t> </a:t>
            </a:r>
            <a:r>
              <a:rPr lang="de-DE" dirty="0" err="1" smtClean="0"/>
              <a:t>combine</a:t>
            </a:r>
            <a:r>
              <a:rPr lang="de-DE" dirty="0" smtClean="0"/>
              <a:t> (</a:t>
            </a:r>
            <a:r>
              <a:rPr lang="de-DE" dirty="0" err="1" smtClean="0"/>
              <a:t>paid</a:t>
            </a:r>
            <a:r>
              <a:rPr lang="de-DE" dirty="0" smtClean="0"/>
              <a:t>) </a:t>
            </a:r>
            <a:r>
              <a:rPr lang="de-DE" dirty="0" err="1" smtClean="0"/>
              <a:t>work</a:t>
            </a:r>
            <a:r>
              <a:rPr lang="de-DE" dirty="0" smtClean="0"/>
              <a:t> </a:t>
            </a:r>
            <a:r>
              <a:rPr lang="de-DE" dirty="0" err="1" smtClean="0"/>
              <a:t>with</a:t>
            </a:r>
            <a:r>
              <a:rPr lang="de-DE" dirty="0" smtClean="0"/>
              <a:t> </a:t>
            </a:r>
            <a:r>
              <a:rPr lang="de-DE" dirty="0" err="1" smtClean="0"/>
              <a:t>other</a:t>
            </a:r>
            <a:r>
              <a:rPr lang="de-DE" dirty="0" smtClean="0"/>
              <a:t> </a:t>
            </a:r>
            <a:r>
              <a:rPr lang="de-DE" dirty="0" err="1" smtClean="0"/>
              <a:t>activities</a:t>
            </a:r>
            <a:r>
              <a:rPr lang="de-DE" dirty="0" smtClean="0"/>
              <a:t> (e.g. </a:t>
            </a:r>
            <a:r>
              <a:rPr lang="de-DE" dirty="0" err="1" smtClean="0"/>
              <a:t>childcare</a:t>
            </a:r>
            <a:r>
              <a:rPr lang="de-DE" dirty="0" smtClean="0"/>
              <a:t>, </a:t>
            </a:r>
            <a:r>
              <a:rPr lang="de-DE" dirty="0" err="1" smtClean="0"/>
              <a:t>household-duties</a:t>
            </a:r>
            <a:r>
              <a:rPr lang="de-DE" dirty="0" smtClean="0"/>
              <a:t>, </a:t>
            </a:r>
            <a:r>
              <a:rPr lang="de-DE" dirty="0" err="1" smtClean="0"/>
              <a:t>education</a:t>
            </a:r>
            <a:r>
              <a:rPr lang="de-DE" dirty="0" smtClean="0"/>
              <a:t>, </a:t>
            </a:r>
            <a:r>
              <a:rPr lang="de-DE" dirty="0" err="1" smtClean="0"/>
              <a:t>self-employment</a:t>
            </a:r>
            <a:r>
              <a:rPr lang="de-DE" dirty="0" smtClean="0"/>
              <a:t>)</a:t>
            </a:r>
          </a:p>
          <a:p>
            <a:r>
              <a:rPr lang="de-DE" dirty="0" smtClean="0"/>
              <a:t>Job </a:t>
            </a:r>
            <a:r>
              <a:rPr lang="de-DE" dirty="0" err="1" smtClean="0"/>
              <a:t>creation</a:t>
            </a:r>
            <a:endParaRPr lang="de-DE" dirty="0" smtClean="0"/>
          </a:p>
          <a:p>
            <a:r>
              <a:rPr lang="de-DE" dirty="0" smtClean="0"/>
              <a:t>Job </a:t>
            </a:r>
            <a:r>
              <a:rPr lang="de-DE" dirty="0" err="1" smtClean="0"/>
              <a:t>opportunities</a:t>
            </a:r>
            <a:r>
              <a:rPr lang="de-DE" dirty="0" smtClean="0"/>
              <a:t> </a:t>
            </a:r>
            <a:r>
              <a:rPr lang="de-DE" dirty="0" err="1" smtClean="0"/>
              <a:t>for</a:t>
            </a:r>
            <a:r>
              <a:rPr lang="de-DE" dirty="0" smtClean="0"/>
              <a:t> </a:t>
            </a:r>
            <a:r>
              <a:rPr lang="de-DE" dirty="0" err="1" smtClean="0"/>
              <a:t>persons</a:t>
            </a:r>
            <a:r>
              <a:rPr lang="de-DE" dirty="0" smtClean="0"/>
              <a:t> </a:t>
            </a:r>
            <a:r>
              <a:rPr lang="de-DE" dirty="0" err="1" smtClean="0"/>
              <a:t>excluded</a:t>
            </a:r>
            <a:r>
              <a:rPr lang="de-DE" dirty="0" smtClean="0"/>
              <a:t> </a:t>
            </a:r>
            <a:r>
              <a:rPr lang="de-DE" dirty="0" err="1" smtClean="0"/>
              <a:t>from</a:t>
            </a:r>
            <a:r>
              <a:rPr lang="de-DE" dirty="0" smtClean="0"/>
              <a:t> </a:t>
            </a:r>
            <a:r>
              <a:rPr lang="de-DE" dirty="0" err="1" smtClean="0"/>
              <a:t>standard</a:t>
            </a:r>
            <a:r>
              <a:rPr lang="de-DE" dirty="0" smtClean="0"/>
              <a:t> </a:t>
            </a:r>
            <a:r>
              <a:rPr lang="de-DE" dirty="0" err="1" smtClean="0"/>
              <a:t>employment</a:t>
            </a:r>
            <a:endParaRPr lang="de-DE" dirty="0" smtClean="0"/>
          </a:p>
          <a:p>
            <a:endParaRPr lang="de-DE" dirty="0" smtClean="0"/>
          </a:p>
          <a:p>
            <a:r>
              <a:rPr lang="de-DE" dirty="0" smtClean="0"/>
              <a:t>But: lack </a:t>
            </a:r>
            <a:r>
              <a:rPr lang="de-DE" dirty="0" err="1" smtClean="0"/>
              <a:t>of</a:t>
            </a:r>
            <a:r>
              <a:rPr lang="de-DE" dirty="0" smtClean="0"/>
              <a:t> </a:t>
            </a:r>
            <a:r>
              <a:rPr lang="de-DE" dirty="0" err="1" smtClean="0"/>
              <a:t>entitlements</a:t>
            </a:r>
            <a:r>
              <a:rPr lang="de-DE" dirty="0" smtClean="0"/>
              <a:t> </a:t>
            </a:r>
            <a:r>
              <a:rPr lang="de-DE" dirty="0" err="1" smtClean="0"/>
              <a:t>and</a:t>
            </a:r>
            <a:r>
              <a:rPr lang="de-DE" dirty="0" smtClean="0"/>
              <a:t> </a:t>
            </a:r>
            <a:r>
              <a:rPr lang="de-DE" dirty="0" err="1" smtClean="0"/>
              <a:t>benefits</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standard</a:t>
            </a:r>
            <a:r>
              <a:rPr lang="de-DE" dirty="0" smtClean="0"/>
              <a:t> </a:t>
            </a:r>
            <a:r>
              <a:rPr lang="de-DE" dirty="0" err="1" smtClean="0"/>
              <a:t>employment</a:t>
            </a:r>
            <a:r>
              <a:rPr lang="de-DE" dirty="0" smtClean="0"/>
              <a:t> </a:t>
            </a:r>
            <a:endParaRPr lang="de-DE" dirty="0"/>
          </a:p>
        </p:txBody>
      </p:sp>
    </p:spTree>
    <p:extLst>
      <p:ext uri="{BB962C8B-B14F-4D97-AF65-F5344CB8AC3E}">
        <p14:creationId xmlns:p14="http://schemas.microsoft.com/office/powerpoint/2010/main" val="22600039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Legal </a:t>
            </a:r>
            <a:r>
              <a:rPr lang="de-DE" dirty="0" err="1" smtClean="0"/>
              <a:t>strategies</a:t>
            </a:r>
            <a:r>
              <a:rPr lang="de-DE" dirty="0" smtClean="0"/>
              <a:t> on </a:t>
            </a:r>
            <a:r>
              <a:rPr lang="de-DE" dirty="0" err="1" smtClean="0"/>
              <a:t>the</a:t>
            </a:r>
            <a:r>
              <a:rPr lang="de-DE" dirty="0" smtClean="0"/>
              <a:t> EU-level</a:t>
            </a:r>
            <a:endParaRPr lang="de-DE" dirty="0"/>
          </a:p>
        </p:txBody>
      </p:sp>
      <p:sp>
        <p:nvSpPr>
          <p:cNvPr id="3" name="Inhaltsplatzhalter 2"/>
          <p:cNvSpPr>
            <a:spLocks noGrp="1"/>
          </p:cNvSpPr>
          <p:nvPr>
            <p:ph idx="1"/>
          </p:nvPr>
        </p:nvSpPr>
        <p:spPr/>
        <p:txBody>
          <a:bodyPr/>
          <a:lstStyle/>
          <a:p>
            <a:r>
              <a:rPr lang="de-DE" sz="2000" b="1" dirty="0" smtClean="0"/>
              <a:t>Part-time </a:t>
            </a:r>
            <a:r>
              <a:rPr lang="de-DE" sz="2000" b="1" dirty="0" err="1" smtClean="0"/>
              <a:t>work</a:t>
            </a:r>
            <a:r>
              <a:rPr lang="de-DE" sz="2000" b="1" dirty="0" smtClean="0"/>
              <a:t> </a:t>
            </a:r>
            <a:r>
              <a:rPr lang="de-DE" sz="2000" dirty="0" smtClean="0"/>
              <a:t>(</a:t>
            </a:r>
            <a:r>
              <a:rPr lang="de-DE" sz="2000" dirty="0" err="1" smtClean="0"/>
              <a:t>Directive</a:t>
            </a:r>
            <a:r>
              <a:rPr lang="de-DE" sz="2000" dirty="0" smtClean="0"/>
              <a:t> 97/81/EC </a:t>
            </a:r>
            <a:r>
              <a:rPr lang="de-DE" sz="2000" dirty="0" err="1" smtClean="0"/>
              <a:t>concerning</a:t>
            </a:r>
            <a:r>
              <a:rPr lang="de-DE" sz="2000" dirty="0" smtClean="0"/>
              <a:t> </a:t>
            </a:r>
            <a:r>
              <a:rPr lang="de-DE" sz="2000" dirty="0" err="1"/>
              <a:t>the</a:t>
            </a:r>
            <a:r>
              <a:rPr lang="de-DE" sz="2000" dirty="0"/>
              <a:t> Framework Agreement on </a:t>
            </a:r>
            <a:r>
              <a:rPr lang="de-DE" sz="2000" dirty="0" err="1"/>
              <a:t>part</a:t>
            </a:r>
            <a:r>
              <a:rPr lang="de-DE" sz="2000" dirty="0"/>
              <a:t>-time </a:t>
            </a:r>
            <a:r>
              <a:rPr lang="de-DE" sz="2000" dirty="0" err="1"/>
              <a:t>work</a:t>
            </a:r>
            <a:r>
              <a:rPr lang="de-DE" sz="2000" dirty="0" smtClean="0"/>
              <a:t>)</a:t>
            </a:r>
            <a:endParaRPr lang="de-DE" sz="2000" dirty="0"/>
          </a:p>
          <a:p>
            <a:pPr lvl="1"/>
            <a:r>
              <a:rPr lang="de-DE" sz="2000" dirty="0" err="1" smtClean="0"/>
              <a:t>Principle</a:t>
            </a:r>
            <a:r>
              <a:rPr lang="de-DE" sz="2000" dirty="0" smtClean="0"/>
              <a:t> </a:t>
            </a:r>
            <a:r>
              <a:rPr lang="de-DE" sz="2000" dirty="0" err="1" smtClean="0"/>
              <a:t>of</a:t>
            </a:r>
            <a:r>
              <a:rPr lang="de-DE" sz="2000" dirty="0" smtClean="0"/>
              <a:t> non-</a:t>
            </a:r>
            <a:r>
              <a:rPr lang="de-DE" sz="2000" dirty="0" err="1" smtClean="0"/>
              <a:t>discrimination</a:t>
            </a:r>
            <a:r>
              <a:rPr lang="de-DE" sz="2000" dirty="0" smtClean="0"/>
              <a:t>, </a:t>
            </a:r>
            <a:r>
              <a:rPr lang="de-DE" sz="2000" dirty="0" err="1" smtClean="0"/>
              <a:t>principle</a:t>
            </a:r>
            <a:r>
              <a:rPr lang="de-DE" sz="2000" dirty="0" smtClean="0"/>
              <a:t> </a:t>
            </a:r>
            <a:r>
              <a:rPr lang="de-DE" sz="2000" dirty="0" err="1" smtClean="0"/>
              <a:t>of</a:t>
            </a:r>
            <a:r>
              <a:rPr lang="de-DE" sz="2000" dirty="0" smtClean="0"/>
              <a:t> pro-</a:t>
            </a:r>
            <a:r>
              <a:rPr lang="de-DE" sz="2000" dirty="0" err="1" smtClean="0"/>
              <a:t>rata</a:t>
            </a:r>
            <a:r>
              <a:rPr lang="de-DE" sz="2000" dirty="0" smtClean="0"/>
              <a:t> </a:t>
            </a:r>
            <a:r>
              <a:rPr lang="de-DE" sz="2000" dirty="0" err="1" smtClean="0"/>
              <a:t>temporis</a:t>
            </a:r>
            <a:endParaRPr lang="de-DE" sz="2000" dirty="0" smtClean="0"/>
          </a:p>
          <a:p>
            <a:pPr lvl="1"/>
            <a:r>
              <a:rPr lang="de-DE" sz="2000" dirty="0" err="1" smtClean="0"/>
              <a:t>Opportunities</a:t>
            </a:r>
            <a:r>
              <a:rPr lang="de-DE" sz="2000" dirty="0" smtClean="0"/>
              <a:t> </a:t>
            </a:r>
            <a:r>
              <a:rPr lang="de-DE" sz="2000" dirty="0" err="1" smtClean="0"/>
              <a:t>for</a:t>
            </a:r>
            <a:r>
              <a:rPr lang="de-DE" sz="2000" dirty="0" smtClean="0"/>
              <a:t> </a:t>
            </a:r>
            <a:r>
              <a:rPr lang="de-DE" sz="2000" dirty="0" err="1" smtClean="0"/>
              <a:t>part</a:t>
            </a:r>
            <a:r>
              <a:rPr lang="de-DE" sz="2000" dirty="0" smtClean="0"/>
              <a:t>-time </a:t>
            </a:r>
            <a:r>
              <a:rPr lang="de-DE" sz="2000" dirty="0" err="1" smtClean="0"/>
              <a:t>work</a:t>
            </a:r>
            <a:r>
              <a:rPr lang="de-DE" sz="2000" dirty="0" smtClean="0"/>
              <a:t> (</a:t>
            </a:r>
            <a:r>
              <a:rPr lang="de-DE" sz="2000" dirty="0" err="1" smtClean="0"/>
              <a:t>transfers</a:t>
            </a:r>
            <a:r>
              <a:rPr lang="de-DE" sz="2000" dirty="0" smtClean="0"/>
              <a:t> </a:t>
            </a:r>
            <a:r>
              <a:rPr lang="de-DE" sz="2000" dirty="0" err="1" smtClean="0"/>
              <a:t>from</a:t>
            </a:r>
            <a:r>
              <a:rPr lang="de-DE" sz="2000" dirty="0" smtClean="0"/>
              <a:t> </a:t>
            </a:r>
            <a:r>
              <a:rPr lang="de-DE" sz="2000" dirty="0" err="1" smtClean="0"/>
              <a:t>full</a:t>
            </a:r>
            <a:r>
              <a:rPr lang="de-DE" sz="2000" dirty="0" smtClean="0"/>
              <a:t>-time </a:t>
            </a:r>
            <a:r>
              <a:rPr lang="de-DE" sz="2000" dirty="0" err="1" smtClean="0"/>
              <a:t>to</a:t>
            </a:r>
            <a:r>
              <a:rPr lang="de-DE" sz="2000" dirty="0" smtClean="0"/>
              <a:t> </a:t>
            </a:r>
            <a:r>
              <a:rPr lang="de-DE" sz="2000" dirty="0" err="1" smtClean="0"/>
              <a:t>part</a:t>
            </a:r>
            <a:r>
              <a:rPr lang="de-DE" sz="2000" dirty="0" smtClean="0"/>
              <a:t>-time </a:t>
            </a:r>
            <a:r>
              <a:rPr lang="de-DE" sz="2000" dirty="0" err="1" smtClean="0"/>
              <a:t>and</a:t>
            </a:r>
            <a:r>
              <a:rPr lang="de-DE" sz="2000" dirty="0" smtClean="0"/>
              <a:t> </a:t>
            </a:r>
            <a:r>
              <a:rPr lang="de-DE" sz="2000" dirty="0" err="1" smtClean="0"/>
              <a:t>vice</a:t>
            </a:r>
            <a:r>
              <a:rPr lang="de-DE" sz="2000" dirty="0" smtClean="0"/>
              <a:t> </a:t>
            </a:r>
            <a:r>
              <a:rPr lang="de-DE" sz="2000" dirty="0" err="1" smtClean="0"/>
              <a:t>versa</a:t>
            </a:r>
            <a:r>
              <a:rPr lang="de-DE" sz="2000" dirty="0" smtClean="0"/>
              <a:t>)</a:t>
            </a:r>
          </a:p>
          <a:p>
            <a:r>
              <a:rPr lang="de-DE" sz="2000" b="1" dirty="0" smtClean="0"/>
              <a:t>Fixed </a:t>
            </a:r>
            <a:r>
              <a:rPr lang="de-DE" sz="2000" b="1" dirty="0" err="1" smtClean="0"/>
              <a:t>term</a:t>
            </a:r>
            <a:r>
              <a:rPr lang="de-DE" sz="2000" b="1" dirty="0" smtClean="0"/>
              <a:t> </a:t>
            </a:r>
            <a:r>
              <a:rPr lang="de-DE" sz="2000" b="1" dirty="0" err="1" smtClean="0"/>
              <a:t>contracts</a:t>
            </a:r>
            <a:r>
              <a:rPr lang="de-DE" sz="2000" b="1" dirty="0" smtClean="0"/>
              <a:t> </a:t>
            </a:r>
            <a:r>
              <a:rPr lang="de-DE" sz="2000" dirty="0" smtClean="0"/>
              <a:t>(</a:t>
            </a:r>
            <a:r>
              <a:rPr lang="de-DE" sz="2000" dirty="0" err="1" smtClean="0"/>
              <a:t>Directive</a:t>
            </a:r>
            <a:r>
              <a:rPr lang="de-DE" sz="2000" dirty="0" smtClean="0"/>
              <a:t> </a:t>
            </a:r>
            <a:r>
              <a:rPr lang="de-DE" sz="2000" dirty="0"/>
              <a:t>1999/70/EC </a:t>
            </a:r>
            <a:r>
              <a:rPr lang="de-DE" sz="2000" dirty="0" err="1" smtClean="0"/>
              <a:t>concerning</a:t>
            </a:r>
            <a:r>
              <a:rPr lang="de-DE" sz="2000" dirty="0" smtClean="0"/>
              <a:t> </a:t>
            </a:r>
            <a:r>
              <a:rPr lang="de-DE" sz="2000" dirty="0" err="1"/>
              <a:t>the</a:t>
            </a:r>
            <a:r>
              <a:rPr lang="de-DE" sz="2000" dirty="0"/>
              <a:t> </a:t>
            </a:r>
            <a:r>
              <a:rPr lang="de-DE" sz="2000" dirty="0" err="1"/>
              <a:t>framework</a:t>
            </a:r>
            <a:r>
              <a:rPr lang="de-DE" sz="2000" dirty="0"/>
              <a:t> </a:t>
            </a:r>
            <a:r>
              <a:rPr lang="de-DE" sz="2000" dirty="0" err="1"/>
              <a:t>agreement</a:t>
            </a:r>
            <a:r>
              <a:rPr lang="de-DE" sz="2000" dirty="0"/>
              <a:t> on </a:t>
            </a:r>
            <a:r>
              <a:rPr lang="de-DE" sz="2000" dirty="0" err="1"/>
              <a:t>fixed</a:t>
            </a:r>
            <a:r>
              <a:rPr lang="de-DE" sz="2000" dirty="0"/>
              <a:t>-term </a:t>
            </a:r>
            <a:r>
              <a:rPr lang="de-DE" sz="2000" dirty="0" err="1" smtClean="0"/>
              <a:t>work</a:t>
            </a:r>
            <a:r>
              <a:rPr lang="de-DE" sz="2000" dirty="0" smtClean="0"/>
              <a:t>)</a:t>
            </a:r>
          </a:p>
          <a:p>
            <a:pPr lvl="1"/>
            <a:r>
              <a:rPr lang="de-DE" sz="2000" dirty="0" err="1" smtClean="0"/>
              <a:t>Principle</a:t>
            </a:r>
            <a:r>
              <a:rPr lang="de-DE" sz="2000" dirty="0" smtClean="0"/>
              <a:t> </a:t>
            </a:r>
            <a:r>
              <a:rPr lang="de-DE" sz="2000" dirty="0" err="1" smtClean="0"/>
              <a:t>of</a:t>
            </a:r>
            <a:r>
              <a:rPr lang="de-DE" sz="2000" dirty="0" smtClean="0"/>
              <a:t> non-</a:t>
            </a:r>
            <a:r>
              <a:rPr lang="de-DE" sz="2000" dirty="0" err="1" smtClean="0"/>
              <a:t>discrimination</a:t>
            </a:r>
            <a:endParaRPr lang="de-DE" sz="2000" dirty="0" smtClean="0"/>
          </a:p>
          <a:p>
            <a:pPr lvl="1"/>
            <a:r>
              <a:rPr lang="de-DE" sz="2000" dirty="0" err="1" smtClean="0"/>
              <a:t>Measures</a:t>
            </a:r>
            <a:r>
              <a:rPr lang="de-DE" sz="2000" dirty="0" smtClean="0"/>
              <a:t> </a:t>
            </a:r>
            <a:r>
              <a:rPr lang="de-DE" sz="2000" dirty="0" err="1" smtClean="0"/>
              <a:t>to</a:t>
            </a:r>
            <a:r>
              <a:rPr lang="de-DE" sz="2000" dirty="0" smtClean="0"/>
              <a:t> </a:t>
            </a:r>
            <a:r>
              <a:rPr lang="de-DE" sz="2000" dirty="0" err="1" smtClean="0"/>
              <a:t>prevent</a:t>
            </a:r>
            <a:r>
              <a:rPr lang="de-DE" sz="2000" dirty="0" smtClean="0"/>
              <a:t> </a:t>
            </a:r>
            <a:r>
              <a:rPr lang="de-DE" sz="2000" dirty="0" err="1" smtClean="0"/>
              <a:t>abuse</a:t>
            </a:r>
            <a:r>
              <a:rPr lang="de-DE" sz="2000" dirty="0" smtClean="0"/>
              <a:t> </a:t>
            </a:r>
            <a:r>
              <a:rPr lang="de-DE" sz="2000" dirty="0" err="1" smtClean="0"/>
              <a:t>from</a:t>
            </a:r>
            <a:r>
              <a:rPr lang="de-DE" sz="2000" dirty="0" smtClean="0"/>
              <a:t> </a:t>
            </a:r>
            <a:r>
              <a:rPr lang="de-DE" sz="2000" dirty="0" err="1" smtClean="0"/>
              <a:t>successive</a:t>
            </a:r>
            <a:r>
              <a:rPr lang="de-DE" sz="2000" dirty="0" smtClean="0"/>
              <a:t> </a:t>
            </a:r>
            <a:r>
              <a:rPr lang="de-DE" sz="2000" dirty="0" err="1" smtClean="0"/>
              <a:t>fixed</a:t>
            </a:r>
            <a:r>
              <a:rPr lang="de-DE" sz="2000" dirty="0"/>
              <a:t>-term </a:t>
            </a:r>
            <a:r>
              <a:rPr lang="de-DE" sz="2000" dirty="0" err="1"/>
              <a:t>employment</a:t>
            </a:r>
            <a:r>
              <a:rPr lang="de-DE" sz="2000" dirty="0"/>
              <a:t> </a:t>
            </a:r>
            <a:r>
              <a:rPr lang="de-DE" sz="2000" dirty="0" err="1" smtClean="0"/>
              <a:t>contracts</a:t>
            </a:r>
            <a:endParaRPr lang="de-DE" sz="2000" dirty="0" smtClean="0"/>
          </a:p>
          <a:p>
            <a:pPr lvl="1"/>
            <a:r>
              <a:rPr lang="de-DE" sz="2000" dirty="0" smtClean="0"/>
              <a:t>Information </a:t>
            </a:r>
            <a:r>
              <a:rPr lang="de-DE" sz="2000" dirty="0" err="1" smtClean="0"/>
              <a:t>and</a:t>
            </a:r>
            <a:r>
              <a:rPr lang="de-DE" sz="2000" dirty="0" smtClean="0"/>
              <a:t> </a:t>
            </a:r>
            <a:r>
              <a:rPr lang="de-DE" sz="2000" dirty="0" err="1" smtClean="0"/>
              <a:t>employment</a:t>
            </a:r>
            <a:r>
              <a:rPr lang="de-DE" sz="2000" dirty="0" smtClean="0"/>
              <a:t>/</a:t>
            </a:r>
            <a:r>
              <a:rPr lang="de-DE" sz="2000" dirty="0" err="1" smtClean="0"/>
              <a:t>training</a:t>
            </a:r>
            <a:r>
              <a:rPr lang="de-DE" sz="2000" dirty="0" smtClean="0"/>
              <a:t> </a:t>
            </a:r>
            <a:r>
              <a:rPr lang="de-DE" sz="2000" dirty="0" err="1" smtClean="0"/>
              <a:t>opportunities</a:t>
            </a:r>
            <a:endParaRPr lang="de-DE" sz="2000" dirty="0" smtClean="0"/>
          </a:p>
          <a:p>
            <a:endParaRPr lang="de-DE" dirty="0"/>
          </a:p>
        </p:txBody>
      </p:sp>
    </p:spTree>
    <p:extLst>
      <p:ext uri="{BB962C8B-B14F-4D97-AF65-F5344CB8AC3E}">
        <p14:creationId xmlns:p14="http://schemas.microsoft.com/office/powerpoint/2010/main" val="33886763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Legal </a:t>
            </a:r>
            <a:r>
              <a:rPr lang="de-DE" dirty="0" err="1" smtClean="0"/>
              <a:t>strategies</a:t>
            </a:r>
            <a:r>
              <a:rPr lang="de-DE" dirty="0" smtClean="0"/>
              <a:t> on </a:t>
            </a:r>
            <a:r>
              <a:rPr lang="de-DE" dirty="0" err="1" smtClean="0"/>
              <a:t>the</a:t>
            </a:r>
            <a:r>
              <a:rPr lang="de-DE" dirty="0" smtClean="0"/>
              <a:t> EU-Level</a:t>
            </a:r>
            <a:endParaRPr lang="de-DE" dirty="0"/>
          </a:p>
        </p:txBody>
      </p:sp>
      <p:sp>
        <p:nvSpPr>
          <p:cNvPr id="3" name="Inhaltsplatzhalter 2"/>
          <p:cNvSpPr>
            <a:spLocks noGrp="1"/>
          </p:cNvSpPr>
          <p:nvPr>
            <p:ph idx="1"/>
          </p:nvPr>
        </p:nvSpPr>
        <p:spPr/>
        <p:txBody>
          <a:bodyPr/>
          <a:lstStyle/>
          <a:p>
            <a:r>
              <a:rPr lang="de-DE" sz="2000" b="1" dirty="0" err="1" smtClean="0"/>
              <a:t>Temporary</a:t>
            </a:r>
            <a:r>
              <a:rPr lang="de-DE" sz="2000" b="1" dirty="0" smtClean="0"/>
              <a:t> </a:t>
            </a:r>
            <a:r>
              <a:rPr lang="de-DE" sz="2000" b="1" dirty="0" err="1" smtClean="0"/>
              <a:t>agency</a:t>
            </a:r>
            <a:r>
              <a:rPr lang="de-DE" sz="2000" b="1" dirty="0" smtClean="0"/>
              <a:t> </a:t>
            </a:r>
            <a:r>
              <a:rPr lang="de-DE" sz="2000" b="1" dirty="0" err="1" smtClean="0"/>
              <a:t>work</a:t>
            </a:r>
            <a:r>
              <a:rPr lang="de-DE" sz="2000" b="1" dirty="0" smtClean="0"/>
              <a:t> </a:t>
            </a:r>
            <a:r>
              <a:rPr lang="de-DE" sz="2000" dirty="0" smtClean="0"/>
              <a:t>(</a:t>
            </a:r>
            <a:r>
              <a:rPr lang="de-DE" sz="2000" dirty="0" err="1" smtClean="0"/>
              <a:t>Directive</a:t>
            </a:r>
            <a:r>
              <a:rPr lang="de-DE" sz="2000" dirty="0" smtClean="0"/>
              <a:t>  2008/104/EC)</a:t>
            </a:r>
          </a:p>
          <a:p>
            <a:pPr lvl="1"/>
            <a:r>
              <a:rPr lang="de-DE" sz="2000" dirty="0" err="1" smtClean="0"/>
              <a:t>Principle</a:t>
            </a:r>
            <a:r>
              <a:rPr lang="de-DE" sz="2000" dirty="0" smtClean="0"/>
              <a:t> </a:t>
            </a:r>
            <a:r>
              <a:rPr lang="de-DE" sz="2000" dirty="0" err="1" smtClean="0"/>
              <a:t>of</a:t>
            </a:r>
            <a:r>
              <a:rPr lang="de-DE" sz="2000" dirty="0" smtClean="0"/>
              <a:t> </a:t>
            </a:r>
            <a:r>
              <a:rPr lang="de-DE" sz="2000" dirty="0" err="1" smtClean="0"/>
              <a:t>equal</a:t>
            </a:r>
            <a:r>
              <a:rPr lang="de-DE" sz="2000" dirty="0" smtClean="0"/>
              <a:t> </a:t>
            </a:r>
            <a:r>
              <a:rPr lang="de-DE" sz="2000" dirty="0" err="1" smtClean="0"/>
              <a:t>treatment</a:t>
            </a:r>
            <a:r>
              <a:rPr lang="de-DE" sz="2000" dirty="0" smtClean="0"/>
              <a:t> </a:t>
            </a:r>
          </a:p>
          <a:p>
            <a:pPr lvl="1"/>
            <a:r>
              <a:rPr lang="de-DE" sz="2000" dirty="0"/>
              <a:t>Access </a:t>
            </a:r>
            <a:r>
              <a:rPr lang="de-DE" sz="2000" dirty="0" err="1"/>
              <a:t>to</a:t>
            </a:r>
            <a:r>
              <a:rPr lang="de-DE" sz="2000" dirty="0"/>
              <a:t> </a:t>
            </a:r>
            <a:r>
              <a:rPr lang="de-DE" sz="2000" dirty="0" err="1"/>
              <a:t>employment</a:t>
            </a:r>
            <a:r>
              <a:rPr lang="de-DE" sz="2000" dirty="0"/>
              <a:t>, </a:t>
            </a:r>
            <a:r>
              <a:rPr lang="de-DE" sz="2000" dirty="0" err="1"/>
              <a:t>collective</a:t>
            </a:r>
            <a:r>
              <a:rPr lang="de-DE" sz="2000" dirty="0"/>
              <a:t> </a:t>
            </a:r>
            <a:r>
              <a:rPr lang="de-DE" sz="2000" dirty="0" err="1"/>
              <a:t>facilities</a:t>
            </a:r>
            <a:r>
              <a:rPr lang="de-DE" sz="2000" dirty="0"/>
              <a:t> </a:t>
            </a:r>
            <a:r>
              <a:rPr lang="de-DE" sz="2000" dirty="0" err="1"/>
              <a:t>and</a:t>
            </a:r>
            <a:r>
              <a:rPr lang="de-DE" sz="2000" dirty="0"/>
              <a:t> </a:t>
            </a:r>
            <a:r>
              <a:rPr lang="de-DE" sz="2000" dirty="0" err="1"/>
              <a:t>vocational</a:t>
            </a:r>
            <a:r>
              <a:rPr lang="de-DE" sz="2000" dirty="0"/>
              <a:t> </a:t>
            </a:r>
            <a:r>
              <a:rPr lang="de-DE" sz="2000" dirty="0" err="1" smtClean="0"/>
              <a:t>training</a:t>
            </a:r>
            <a:endParaRPr lang="de-DE" sz="2000" dirty="0" smtClean="0"/>
          </a:p>
          <a:p>
            <a:pPr lvl="1"/>
            <a:r>
              <a:rPr lang="de-DE" sz="2000" dirty="0" err="1"/>
              <a:t>Representation</a:t>
            </a:r>
            <a:r>
              <a:rPr lang="de-DE" sz="2000" dirty="0"/>
              <a:t> </a:t>
            </a:r>
            <a:r>
              <a:rPr lang="de-DE" sz="2000" dirty="0" err="1"/>
              <a:t>of</a:t>
            </a:r>
            <a:r>
              <a:rPr lang="de-DE" sz="2000" dirty="0"/>
              <a:t> </a:t>
            </a:r>
            <a:r>
              <a:rPr lang="de-DE" sz="2000" dirty="0" err="1"/>
              <a:t>temporary</a:t>
            </a:r>
            <a:r>
              <a:rPr lang="de-DE" sz="2000" dirty="0"/>
              <a:t> </a:t>
            </a:r>
            <a:r>
              <a:rPr lang="de-DE" sz="2000" dirty="0" err="1"/>
              <a:t>agency</a:t>
            </a:r>
            <a:r>
              <a:rPr lang="de-DE" sz="2000" dirty="0"/>
              <a:t> </a:t>
            </a:r>
            <a:r>
              <a:rPr lang="de-DE" sz="2000" dirty="0" err="1" smtClean="0"/>
              <a:t>workers</a:t>
            </a:r>
            <a:endParaRPr lang="de-DE" sz="2000" dirty="0" smtClean="0"/>
          </a:p>
          <a:p>
            <a:r>
              <a:rPr lang="de-DE" sz="2000" b="1" dirty="0" smtClean="0"/>
              <a:t>Outsourcing</a:t>
            </a:r>
            <a:r>
              <a:rPr lang="de-DE" sz="2000" dirty="0" smtClean="0"/>
              <a:t> (</a:t>
            </a:r>
            <a:r>
              <a:rPr lang="de-DE" sz="2000" dirty="0" err="1" smtClean="0"/>
              <a:t>Directive</a:t>
            </a:r>
            <a:r>
              <a:rPr lang="de-DE" sz="2000" dirty="0" smtClean="0"/>
              <a:t> 2001/23/EC – </a:t>
            </a:r>
            <a:r>
              <a:rPr lang="de-DE" sz="2000" dirty="0" err="1" smtClean="0"/>
              <a:t>transfer</a:t>
            </a:r>
            <a:r>
              <a:rPr lang="de-DE" sz="2000" dirty="0" smtClean="0"/>
              <a:t> </a:t>
            </a:r>
            <a:r>
              <a:rPr lang="de-DE" sz="2000" dirty="0" err="1" smtClean="0"/>
              <a:t>of</a:t>
            </a:r>
            <a:r>
              <a:rPr lang="de-DE" sz="2000" dirty="0" smtClean="0"/>
              <a:t> </a:t>
            </a:r>
            <a:r>
              <a:rPr lang="de-DE" sz="2000" dirty="0" err="1" smtClean="0"/>
              <a:t>undertakings</a:t>
            </a:r>
            <a:r>
              <a:rPr lang="de-DE" sz="2000" dirty="0" smtClean="0"/>
              <a:t>)</a:t>
            </a:r>
          </a:p>
          <a:p>
            <a:pPr lvl="1"/>
            <a:r>
              <a:rPr lang="de-DE" sz="2000" dirty="0" err="1" smtClean="0"/>
              <a:t>Safeguarding</a:t>
            </a:r>
            <a:r>
              <a:rPr lang="de-DE" sz="2000" dirty="0" smtClean="0"/>
              <a:t> </a:t>
            </a:r>
            <a:r>
              <a:rPr lang="de-DE" sz="2000" dirty="0" err="1" smtClean="0"/>
              <a:t>of</a:t>
            </a:r>
            <a:r>
              <a:rPr lang="de-DE" sz="2000" dirty="0" smtClean="0"/>
              <a:t> </a:t>
            </a:r>
            <a:r>
              <a:rPr lang="de-DE" sz="2000" dirty="0" err="1" smtClean="0"/>
              <a:t>employees</a:t>
            </a:r>
            <a:r>
              <a:rPr lang="de-DE" sz="2000" dirty="0" smtClean="0"/>
              <a:t>‘ </a:t>
            </a:r>
            <a:r>
              <a:rPr lang="de-DE" sz="2000" dirty="0" err="1" smtClean="0"/>
              <a:t>rights</a:t>
            </a:r>
            <a:r>
              <a:rPr lang="de-DE" sz="2000" dirty="0" smtClean="0"/>
              <a:t> (</a:t>
            </a:r>
            <a:r>
              <a:rPr lang="de-DE" sz="2000" dirty="0" err="1" smtClean="0"/>
              <a:t>employment</a:t>
            </a:r>
            <a:r>
              <a:rPr lang="de-DE" sz="2000" dirty="0" smtClean="0"/>
              <a:t> </a:t>
            </a:r>
            <a:r>
              <a:rPr lang="de-DE" sz="2000" dirty="0" err="1" smtClean="0"/>
              <a:t>contracts</a:t>
            </a:r>
            <a:r>
              <a:rPr lang="de-DE" sz="2000" dirty="0" smtClean="0"/>
              <a:t>, </a:t>
            </a:r>
            <a:r>
              <a:rPr lang="de-DE" sz="2000" dirty="0" err="1" smtClean="0"/>
              <a:t>collective</a:t>
            </a:r>
            <a:r>
              <a:rPr lang="de-DE" sz="2000" dirty="0" smtClean="0"/>
              <a:t> </a:t>
            </a:r>
            <a:r>
              <a:rPr lang="de-DE" sz="2000" dirty="0" err="1" smtClean="0"/>
              <a:t>agreements</a:t>
            </a:r>
            <a:r>
              <a:rPr lang="de-DE" sz="2000" dirty="0" smtClean="0"/>
              <a:t>, </a:t>
            </a:r>
            <a:r>
              <a:rPr lang="de-DE" sz="2000" dirty="0" err="1" smtClean="0"/>
              <a:t>dismissal</a:t>
            </a:r>
            <a:r>
              <a:rPr lang="de-DE" sz="2000" dirty="0" smtClean="0"/>
              <a:t>, </a:t>
            </a:r>
            <a:r>
              <a:rPr lang="de-DE" sz="2000" dirty="0" err="1" smtClean="0"/>
              <a:t>representation</a:t>
            </a:r>
            <a:r>
              <a:rPr lang="de-DE" sz="2000" dirty="0" smtClean="0"/>
              <a:t>)</a:t>
            </a:r>
          </a:p>
          <a:p>
            <a:pPr lvl="1"/>
            <a:r>
              <a:rPr lang="de-DE" sz="2000" dirty="0" smtClean="0"/>
              <a:t>Information </a:t>
            </a:r>
            <a:r>
              <a:rPr lang="de-DE" sz="2000" dirty="0" err="1" smtClean="0"/>
              <a:t>and</a:t>
            </a:r>
            <a:r>
              <a:rPr lang="de-DE" sz="2000" dirty="0" smtClean="0"/>
              <a:t> </a:t>
            </a:r>
            <a:r>
              <a:rPr lang="de-DE" sz="2000" dirty="0" err="1" smtClean="0"/>
              <a:t>consultation</a:t>
            </a:r>
            <a:endParaRPr lang="de-DE" sz="2000" dirty="0"/>
          </a:p>
        </p:txBody>
      </p:sp>
    </p:spTree>
    <p:extLst>
      <p:ext uri="{BB962C8B-B14F-4D97-AF65-F5344CB8AC3E}">
        <p14:creationId xmlns:p14="http://schemas.microsoft.com/office/powerpoint/2010/main" val="23467389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And</a:t>
            </a:r>
            <a:r>
              <a:rPr lang="de-DE" dirty="0" smtClean="0"/>
              <a:t> </a:t>
            </a:r>
            <a:r>
              <a:rPr lang="de-DE" dirty="0" err="1" smtClean="0"/>
              <a:t>now</a:t>
            </a:r>
            <a:r>
              <a:rPr lang="de-DE" dirty="0"/>
              <a:t>:</a:t>
            </a:r>
            <a:r>
              <a:rPr lang="de-DE" dirty="0" smtClean="0"/>
              <a:t> New </a:t>
            </a:r>
            <a:r>
              <a:rPr lang="de-DE" dirty="0" err="1" smtClean="0"/>
              <a:t>forms</a:t>
            </a:r>
            <a:r>
              <a:rPr lang="de-DE" dirty="0" smtClean="0"/>
              <a:t> </a:t>
            </a:r>
            <a:r>
              <a:rPr lang="de-DE" dirty="0" err="1" smtClean="0"/>
              <a:t>of</a:t>
            </a:r>
            <a:r>
              <a:rPr lang="de-DE" dirty="0" smtClean="0"/>
              <a:t> </a:t>
            </a:r>
            <a:r>
              <a:rPr lang="de-DE" dirty="0" err="1" smtClean="0"/>
              <a:t>employment</a:t>
            </a:r>
            <a:r>
              <a:rPr lang="de-DE" dirty="0" smtClean="0"/>
              <a:t/>
            </a:r>
            <a:br>
              <a:rPr lang="de-DE" dirty="0" smtClean="0"/>
            </a:br>
            <a:r>
              <a:rPr lang="de-DE" b="0" dirty="0" err="1" smtClean="0"/>
              <a:t>Eurofound</a:t>
            </a:r>
            <a:r>
              <a:rPr lang="de-DE" b="0" dirty="0" smtClean="0"/>
              <a:t> (2015)</a:t>
            </a:r>
            <a:endParaRPr lang="de-DE" b="0" dirty="0"/>
          </a:p>
        </p:txBody>
      </p:sp>
      <p:sp>
        <p:nvSpPr>
          <p:cNvPr id="3" name="Inhaltsplatzhalter 2"/>
          <p:cNvSpPr>
            <a:spLocks noGrp="1"/>
          </p:cNvSpPr>
          <p:nvPr>
            <p:ph idx="1"/>
          </p:nvPr>
        </p:nvSpPr>
        <p:spPr>
          <a:xfrm>
            <a:off x="457200" y="1700808"/>
            <a:ext cx="8229600" cy="4425355"/>
          </a:xfrm>
        </p:spPr>
        <p:txBody>
          <a:bodyPr/>
          <a:lstStyle/>
          <a:p>
            <a:r>
              <a:rPr lang="de-DE" dirty="0"/>
              <a:t>N</a:t>
            </a:r>
            <a:r>
              <a:rPr lang="de-DE" dirty="0" smtClean="0"/>
              <a:t>eed </a:t>
            </a:r>
            <a:r>
              <a:rPr lang="de-DE" dirty="0" err="1"/>
              <a:t>for</a:t>
            </a:r>
            <a:r>
              <a:rPr lang="de-DE" dirty="0"/>
              <a:t> </a:t>
            </a:r>
            <a:r>
              <a:rPr lang="de-DE" dirty="0" err="1"/>
              <a:t>increased</a:t>
            </a:r>
            <a:r>
              <a:rPr lang="de-DE" dirty="0"/>
              <a:t> </a:t>
            </a:r>
            <a:r>
              <a:rPr lang="de-DE" dirty="0" err="1"/>
              <a:t>flexibility</a:t>
            </a:r>
            <a:r>
              <a:rPr lang="de-DE" dirty="0"/>
              <a:t> </a:t>
            </a:r>
            <a:r>
              <a:rPr lang="de-DE" dirty="0" err="1" smtClean="0"/>
              <a:t>for</a:t>
            </a:r>
            <a:r>
              <a:rPr lang="de-DE" dirty="0" smtClean="0"/>
              <a:t> </a:t>
            </a:r>
            <a:r>
              <a:rPr lang="de-DE" dirty="0" err="1"/>
              <a:t>both</a:t>
            </a:r>
            <a:r>
              <a:rPr lang="de-DE" dirty="0"/>
              <a:t> </a:t>
            </a:r>
            <a:r>
              <a:rPr lang="de-DE" dirty="0" err="1"/>
              <a:t>employers</a:t>
            </a:r>
            <a:r>
              <a:rPr lang="de-DE" dirty="0"/>
              <a:t> </a:t>
            </a:r>
            <a:r>
              <a:rPr lang="de-DE" dirty="0" err="1"/>
              <a:t>and</a:t>
            </a:r>
            <a:r>
              <a:rPr lang="de-DE" dirty="0"/>
              <a:t> </a:t>
            </a:r>
            <a:r>
              <a:rPr lang="de-DE" dirty="0" err="1" smtClean="0"/>
              <a:t>workers</a:t>
            </a:r>
            <a:endParaRPr lang="de-DE" dirty="0" smtClean="0"/>
          </a:p>
          <a:p>
            <a:r>
              <a:rPr lang="de-DE" dirty="0" err="1" smtClean="0"/>
              <a:t>What</a:t>
            </a:r>
            <a:r>
              <a:rPr lang="de-DE" dirty="0" smtClean="0"/>
              <a:t> </a:t>
            </a:r>
            <a:r>
              <a:rPr lang="de-DE" dirty="0" err="1" smtClean="0"/>
              <a:t>is</a:t>
            </a:r>
            <a:r>
              <a:rPr lang="de-DE" dirty="0" smtClean="0"/>
              <a:t> „</a:t>
            </a:r>
            <a:r>
              <a:rPr lang="de-DE" dirty="0" err="1" smtClean="0"/>
              <a:t>new</a:t>
            </a:r>
            <a:r>
              <a:rPr lang="de-DE" dirty="0" smtClean="0"/>
              <a:t>“?</a:t>
            </a:r>
          </a:p>
          <a:p>
            <a:pPr lvl="1"/>
            <a:r>
              <a:rPr lang="de-DE" dirty="0" smtClean="0"/>
              <a:t>Transformation </a:t>
            </a:r>
            <a:r>
              <a:rPr lang="de-DE" dirty="0" err="1" smtClean="0"/>
              <a:t>of</a:t>
            </a:r>
            <a:r>
              <a:rPr lang="de-DE" dirty="0" smtClean="0"/>
              <a:t> </a:t>
            </a:r>
            <a:r>
              <a:rPr lang="de-DE" dirty="0" err="1" smtClean="0"/>
              <a:t>the</a:t>
            </a:r>
            <a:r>
              <a:rPr lang="de-DE" dirty="0" smtClean="0"/>
              <a:t> traditional </a:t>
            </a:r>
            <a:r>
              <a:rPr lang="de-DE" dirty="0" err="1"/>
              <a:t>one-to-one</a:t>
            </a:r>
            <a:r>
              <a:rPr lang="de-DE" dirty="0"/>
              <a:t> </a:t>
            </a:r>
            <a:r>
              <a:rPr lang="de-DE" dirty="0" err="1"/>
              <a:t>relationship</a:t>
            </a:r>
            <a:r>
              <a:rPr lang="de-DE" dirty="0"/>
              <a:t> </a:t>
            </a:r>
            <a:r>
              <a:rPr lang="de-DE" dirty="0" err="1"/>
              <a:t>between</a:t>
            </a:r>
            <a:r>
              <a:rPr lang="de-DE" dirty="0"/>
              <a:t> </a:t>
            </a:r>
            <a:r>
              <a:rPr lang="de-DE" dirty="0" err="1"/>
              <a:t>employer</a:t>
            </a:r>
            <a:r>
              <a:rPr lang="de-DE" dirty="0"/>
              <a:t> </a:t>
            </a:r>
            <a:r>
              <a:rPr lang="de-DE" dirty="0" err="1"/>
              <a:t>and</a:t>
            </a:r>
            <a:r>
              <a:rPr lang="de-DE" dirty="0"/>
              <a:t> </a:t>
            </a:r>
            <a:r>
              <a:rPr lang="de-DE" dirty="0" err="1" smtClean="0"/>
              <a:t>employee</a:t>
            </a:r>
            <a:r>
              <a:rPr lang="de-DE" dirty="0" smtClean="0"/>
              <a:t>: </a:t>
            </a:r>
            <a:r>
              <a:rPr lang="de-DE" dirty="0" err="1" smtClean="0"/>
              <a:t>employee-sharing</a:t>
            </a:r>
            <a:r>
              <a:rPr lang="de-DE" dirty="0" smtClean="0"/>
              <a:t>, </a:t>
            </a:r>
            <a:r>
              <a:rPr lang="de-DE" dirty="0"/>
              <a:t>j</a:t>
            </a:r>
            <a:r>
              <a:rPr lang="de-DE" dirty="0" smtClean="0"/>
              <a:t>ob-</a:t>
            </a:r>
            <a:r>
              <a:rPr lang="de-DE" dirty="0" err="1" smtClean="0"/>
              <a:t>sharing</a:t>
            </a:r>
            <a:r>
              <a:rPr lang="de-DE" dirty="0" smtClean="0"/>
              <a:t>, </a:t>
            </a:r>
            <a:r>
              <a:rPr lang="de-DE" dirty="0" err="1" smtClean="0"/>
              <a:t>interim</a:t>
            </a:r>
            <a:r>
              <a:rPr lang="de-DE" dirty="0" smtClean="0"/>
              <a:t> </a:t>
            </a:r>
            <a:r>
              <a:rPr lang="de-DE" dirty="0" err="1" smtClean="0"/>
              <a:t>management</a:t>
            </a:r>
            <a:endParaRPr lang="de-DE" dirty="0" smtClean="0"/>
          </a:p>
          <a:p>
            <a:pPr lvl="1"/>
            <a:r>
              <a:rPr lang="de-DE" dirty="0" err="1" smtClean="0"/>
              <a:t>Unconventional</a:t>
            </a:r>
            <a:r>
              <a:rPr lang="de-DE" dirty="0" smtClean="0"/>
              <a:t> </a:t>
            </a:r>
            <a:r>
              <a:rPr lang="de-DE" dirty="0" err="1"/>
              <a:t>work</a:t>
            </a:r>
            <a:r>
              <a:rPr lang="de-DE" dirty="0"/>
              <a:t> </a:t>
            </a:r>
            <a:r>
              <a:rPr lang="de-DE" dirty="0" err="1" smtClean="0"/>
              <a:t>patterns</a:t>
            </a:r>
            <a:r>
              <a:rPr lang="de-DE" dirty="0" smtClean="0"/>
              <a:t>: </a:t>
            </a:r>
            <a:r>
              <a:rPr lang="de-DE" dirty="0" err="1" smtClean="0"/>
              <a:t>portfolio</a:t>
            </a:r>
            <a:r>
              <a:rPr lang="de-DE" dirty="0" smtClean="0"/>
              <a:t> </a:t>
            </a:r>
            <a:r>
              <a:rPr lang="de-DE" dirty="0" err="1" smtClean="0"/>
              <a:t>work</a:t>
            </a:r>
            <a:r>
              <a:rPr lang="de-DE" dirty="0" smtClean="0"/>
              <a:t>, </a:t>
            </a:r>
            <a:r>
              <a:rPr lang="de-DE" dirty="0" err="1" smtClean="0"/>
              <a:t>crowd</a:t>
            </a:r>
            <a:r>
              <a:rPr lang="de-DE" dirty="0" smtClean="0"/>
              <a:t> </a:t>
            </a:r>
            <a:r>
              <a:rPr lang="de-DE" dirty="0" err="1" smtClean="0"/>
              <a:t>employment</a:t>
            </a:r>
            <a:r>
              <a:rPr lang="de-DE" dirty="0" smtClean="0"/>
              <a:t>, </a:t>
            </a:r>
            <a:r>
              <a:rPr lang="de-DE" dirty="0" err="1" smtClean="0"/>
              <a:t>collaborative</a:t>
            </a:r>
            <a:r>
              <a:rPr lang="de-DE" dirty="0" smtClean="0"/>
              <a:t> </a:t>
            </a:r>
            <a:r>
              <a:rPr lang="de-DE" dirty="0" err="1" smtClean="0"/>
              <a:t>employment</a:t>
            </a:r>
            <a:r>
              <a:rPr lang="de-DE" dirty="0" smtClean="0"/>
              <a:t> </a:t>
            </a:r>
          </a:p>
          <a:p>
            <a:pPr lvl="1"/>
            <a:r>
              <a:rPr lang="de-DE" dirty="0" err="1" smtClean="0"/>
              <a:t>Unconventional</a:t>
            </a:r>
            <a:r>
              <a:rPr lang="de-DE" dirty="0" smtClean="0"/>
              <a:t> </a:t>
            </a:r>
            <a:r>
              <a:rPr lang="de-DE" dirty="0" err="1" smtClean="0"/>
              <a:t>places</a:t>
            </a:r>
            <a:r>
              <a:rPr lang="de-DE" dirty="0" smtClean="0"/>
              <a:t> </a:t>
            </a:r>
            <a:r>
              <a:rPr lang="de-DE" dirty="0" err="1"/>
              <a:t>of</a:t>
            </a:r>
            <a:r>
              <a:rPr lang="de-DE" dirty="0"/>
              <a:t> </a:t>
            </a:r>
            <a:r>
              <a:rPr lang="de-DE" dirty="0" err="1" smtClean="0"/>
              <a:t>work</a:t>
            </a:r>
            <a:r>
              <a:rPr lang="de-DE" dirty="0" smtClean="0"/>
              <a:t>: </a:t>
            </a:r>
            <a:r>
              <a:rPr lang="de-DE" dirty="0" err="1" smtClean="0"/>
              <a:t>information</a:t>
            </a:r>
            <a:r>
              <a:rPr lang="de-DE" dirty="0" smtClean="0"/>
              <a:t> </a:t>
            </a:r>
            <a:r>
              <a:rPr lang="de-DE" dirty="0" err="1" smtClean="0"/>
              <a:t>and</a:t>
            </a:r>
            <a:r>
              <a:rPr lang="de-DE" dirty="0" smtClean="0"/>
              <a:t> </a:t>
            </a:r>
            <a:r>
              <a:rPr lang="de-DE" dirty="0" err="1" smtClean="0"/>
              <a:t>communication</a:t>
            </a:r>
            <a:r>
              <a:rPr lang="de-DE" dirty="0" smtClean="0"/>
              <a:t> </a:t>
            </a:r>
            <a:r>
              <a:rPr lang="de-DE" dirty="0" err="1" smtClean="0"/>
              <a:t>technology</a:t>
            </a:r>
            <a:r>
              <a:rPr lang="de-DE" dirty="0" smtClean="0"/>
              <a:t> (ICT)-</a:t>
            </a:r>
            <a:r>
              <a:rPr lang="de-DE" dirty="0" err="1" smtClean="0"/>
              <a:t>based</a:t>
            </a:r>
            <a:r>
              <a:rPr lang="de-DE" dirty="0" smtClean="0"/>
              <a:t> </a:t>
            </a:r>
            <a:r>
              <a:rPr lang="de-DE" dirty="0" err="1" smtClean="0"/>
              <a:t>work</a:t>
            </a:r>
            <a:endParaRPr lang="de-DE" dirty="0" smtClean="0"/>
          </a:p>
          <a:p>
            <a:pPr lvl="1"/>
            <a:r>
              <a:rPr lang="de-DE" dirty="0" err="1" smtClean="0"/>
              <a:t>Irregular</a:t>
            </a:r>
            <a:r>
              <a:rPr lang="de-DE" dirty="0" smtClean="0"/>
              <a:t> </a:t>
            </a:r>
            <a:r>
              <a:rPr lang="de-DE" dirty="0" err="1"/>
              <a:t>provision</a:t>
            </a:r>
            <a:r>
              <a:rPr lang="de-DE" dirty="0"/>
              <a:t> </a:t>
            </a:r>
            <a:r>
              <a:rPr lang="de-DE" dirty="0" err="1"/>
              <a:t>of</a:t>
            </a:r>
            <a:r>
              <a:rPr lang="de-DE" dirty="0"/>
              <a:t> </a:t>
            </a:r>
            <a:r>
              <a:rPr lang="de-DE" dirty="0" err="1" smtClean="0"/>
              <a:t>work</a:t>
            </a:r>
            <a:r>
              <a:rPr lang="de-DE" dirty="0" smtClean="0"/>
              <a:t>: </a:t>
            </a:r>
            <a:r>
              <a:rPr lang="de-DE" dirty="0" err="1" smtClean="0"/>
              <a:t>casual</a:t>
            </a:r>
            <a:r>
              <a:rPr lang="de-DE" dirty="0" smtClean="0"/>
              <a:t> </a:t>
            </a:r>
            <a:r>
              <a:rPr lang="de-DE" dirty="0" err="1" smtClean="0"/>
              <a:t>work</a:t>
            </a:r>
            <a:r>
              <a:rPr lang="de-DE" dirty="0" smtClean="0"/>
              <a:t> (zero-</a:t>
            </a:r>
            <a:r>
              <a:rPr lang="de-DE" dirty="0" err="1" smtClean="0"/>
              <a:t>hours</a:t>
            </a:r>
            <a:r>
              <a:rPr lang="de-DE" dirty="0" smtClean="0"/>
              <a:t> </a:t>
            </a:r>
            <a:r>
              <a:rPr lang="de-DE" dirty="0" err="1" smtClean="0"/>
              <a:t>contracts</a:t>
            </a:r>
            <a:r>
              <a:rPr lang="de-DE" dirty="0" smtClean="0"/>
              <a:t>) </a:t>
            </a:r>
            <a:endParaRPr lang="de-DE" dirty="0"/>
          </a:p>
        </p:txBody>
      </p:sp>
    </p:spTree>
    <p:extLst>
      <p:ext uri="{BB962C8B-B14F-4D97-AF65-F5344CB8AC3E}">
        <p14:creationId xmlns:p14="http://schemas.microsoft.com/office/powerpoint/2010/main" val="35653420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rollus-bruner_weiss">
  <a:themeElements>
    <a:clrScheme name="karollus-bruner_wei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rollus-bruner_weiss">
      <a:majorFont>
        <a:latin typeface="Georgia"/>
        <a:ea typeface=""/>
        <a:cs typeface="Arial"/>
      </a:majorFont>
      <a:minorFont>
        <a:latin typeface="Georgi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344D8C"/>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344D8C"/>
            </a:solidFill>
            <a:effectLst/>
            <a:latin typeface="Arial" charset="0"/>
            <a:cs typeface="Arial" charset="0"/>
          </a:defRPr>
        </a:defPPr>
      </a:lstStyle>
    </a:lnDef>
  </a:objectDefaults>
  <a:extraClrSchemeLst>
    <a:extraClrScheme>
      <a:clrScheme name="karollus-bruner_wei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arollus-bruner_wei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arollus-bruner_wei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arollus-bruner_wei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arollus-bruner_wei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arollus-bruner_wei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arollus-bruner_wei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arollus-bruner_wei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arollus-bruner_wei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arollus-bruner_wei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arollus-bruner_wei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arollus-bruner_wei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2363</Words>
  <Application>Microsoft Macintosh PowerPoint</Application>
  <PresentationFormat>Bildschirmpräsentation (4:3)</PresentationFormat>
  <Paragraphs>214</Paragraphs>
  <Slides>23</Slides>
  <Notes>10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karollus-bruner_weiss</vt:lpstr>
      <vt:lpstr>Atypical work and new forms of employment   Martin Risak  Department of Labour Law and Law of Social Security</vt:lpstr>
      <vt:lpstr>Overview</vt:lpstr>
      <vt:lpstr>Standard („typical“) employment</vt:lpstr>
      <vt:lpstr>Atypical employment</vt:lpstr>
      <vt:lpstr>Atypical employment: why? The employer perspective</vt:lpstr>
      <vt:lpstr>Atypical employment: why? The employee perspective</vt:lpstr>
      <vt:lpstr>Legal strategies on the EU-level</vt:lpstr>
      <vt:lpstr>Legal strategies on the EU-Level</vt:lpstr>
      <vt:lpstr>And now: New forms of employment Eurofound (2015)</vt:lpstr>
      <vt:lpstr>New forms of employment</vt:lpstr>
      <vt:lpstr>PowerPoint-Präsentation</vt:lpstr>
      <vt:lpstr>PowerPoint-Präsentation</vt:lpstr>
      <vt:lpstr>Crowdsourcing: How does it  work?</vt:lpstr>
      <vt:lpstr>How does it work in practice? www.mturk.com</vt:lpstr>
      <vt:lpstr>PowerPoint-Präsentation</vt:lpstr>
      <vt:lpstr>PowerPoint-Präsentation</vt:lpstr>
      <vt:lpstr>Major issues for crowdworkers  in practice </vt:lpstr>
      <vt:lpstr>Two legal questions (and one follow-up question)</vt:lpstr>
      <vt:lpstr>Contractual Partners</vt:lpstr>
      <vt:lpstr>Contractual Partners</vt:lpstr>
      <vt:lpstr>Contractual Partners</vt:lpstr>
      <vt:lpstr>Employment Relationship?</vt:lpstr>
      <vt:lpstr>Thank you very much for your interest and attention!</vt:lpstr>
    </vt:vector>
  </TitlesOfParts>
  <Company>CMS 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NEUE VERBANDSVERANTWORTLICHKEITSGESETZ</dc:title>
  <dc:creator>Christoph Moser</dc:creator>
  <cp:lastModifiedBy>Martin  Risak</cp:lastModifiedBy>
  <cp:revision>233</cp:revision>
  <cp:lastPrinted>2015-02-27T12:04:17Z</cp:lastPrinted>
  <dcterms:created xsi:type="dcterms:W3CDTF">2006-05-29T11:17:22Z</dcterms:created>
  <dcterms:modified xsi:type="dcterms:W3CDTF">2015-04-09T18:07:45Z</dcterms:modified>
</cp:coreProperties>
</file>