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87" r:id="rId2"/>
    <p:sldId id="718" r:id="rId3"/>
    <p:sldId id="661" r:id="rId4"/>
    <p:sldId id="756" r:id="rId5"/>
    <p:sldId id="757" r:id="rId6"/>
    <p:sldId id="741" r:id="rId7"/>
    <p:sldId id="759" r:id="rId8"/>
    <p:sldId id="758" r:id="rId9"/>
    <p:sldId id="753" r:id="rId10"/>
    <p:sldId id="754" r:id="rId11"/>
    <p:sldId id="750" r:id="rId12"/>
    <p:sldId id="760" r:id="rId13"/>
    <p:sldId id="764" r:id="rId14"/>
    <p:sldId id="762" r:id="rId15"/>
    <p:sldId id="765" r:id="rId16"/>
    <p:sldId id="766" r:id="rId17"/>
    <p:sldId id="747" r:id="rId18"/>
    <p:sldId id="771" r:id="rId19"/>
    <p:sldId id="772" r:id="rId20"/>
    <p:sldId id="769" r:id="rId21"/>
    <p:sldId id="768" r:id="rId22"/>
    <p:sldId id="623" r:id="rId23"/>
    <p:sldId id="755" r:id="rId24"/>
  </p:sldIdLst>
  <p:sldSz cx="8229600" cy="59436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1F1F1F"/>
    <a:srgbClr val="1F1F0D"/>
    <a:srgbClr val="202020"/>
    <a:srgbClr val="C0C0C0"/>
    <a:srgbClr val="8080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392" y="-102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CAF64-87B5-4213-B61F-AF62734BDF97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89147-23D1-4D32-B607-74A6B8583E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45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2325" y="744538"/>
            <a:ext cx="51530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A9F108-AF26-46E5-8ADF-ED9020320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5A82043-8A43-4F3E-B235-87233C83E3F0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2829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5493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549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549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5493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549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5493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5513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55137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5513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5513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B26EDDC-17EE-415A-A7D2-DA0D9D3D21EE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94679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>
              <a:latin typeface="Arial" charset="0"/>
            </a:endParaRPr>
          </a:p>
        </p:txBody>
      </p:sp>
      <p:sp>
        <p:nvSpPr>
          <p:cNvPr id="154628" name="Slide Number Placeholder 3"/>
          <p:cNvSpPr txBox="1">
            <a:spLocks noGrp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B43376-F825-4580-B90C-E6A04E3655A3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007AE6B-6098-4D18-BA51-1487FD436A5F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533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007AE6B-6098-4D18-BA51-1487FD436A5F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533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709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</a:endParaRPr>
          </a:p>
        </p:txBody>
      </p:sp>
      <p:sp>
        <p:nvSpPr>
          <p:cNvPr id="154628" name="Slide Number Placeholder 3"/>
          <p:cNvSpPr txBox="1">
            <a:spLocks noGrp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B43376-F825-4580-B90C-E6A04E3655A3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709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910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DAC60D-4F47-4F42-8ECA-A0699255D0A3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5366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238125"/>
            <a:ext cx="1912938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63" y="238125"/>
            <a:ext cx="558958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2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538" y="1846263"/>
            <a:ext cx="6994525" cy="1274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075" y="3368675"/>
            <a:ext cx="5759450" cy="1517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8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19525"/>
            <a:ext cx="6994525" cy="1179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519363"/>
            <a:ext cx="6994525" cy="13001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4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7000"/>
            <a:ext cx="372745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7050" y="1397000"/>
            <a:ext cx="3729038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8125"/>
            <a:ext cx="7407275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63" y="1330325"/>
            <a:ext cx="3636962" cy="554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1884363"/>
            <a:ext cx="3636962" cy="3424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9888" y="1330325"/>
            <a:ext cx="3638550" cy="554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9888" y="1884363"/>
            <a:ext cx="3638550" cy="3424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6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73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6538"/>
            <a:ext cx="2708275" cy="1006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863" y="236538"/>
            <a:ext cx="4600575" cy="5072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163" y="1243013"/>
            <a:ext cx="2708275" cy="4065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25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4160838"/>
            <a:ext cx="4938713" cy="490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2900" y="531813"/>
            <a:ext cx="4938713" cy="3565525"/>
          </a:xfrm>
        </p:spPr>
        <p:txBody>
          <a:bodyPr lIns="80980" tIns="40490" rIns="80980" bIns="4049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900" y="4651375"/>
            <a:ext cx="4938713" cy="69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47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ChangeArrowheads="1"/>
          </p:cNvSpPr>
          <p:nvPr/>
        </p:nvSpPr>
        <p:spPr bwMode="auto">
          <a:xfrm>
            <a:off x="412750" y="1338263"/>
            <a:ext cx="7705725" cy="4349750"/>
          </a:xfrm>
          <a:prstGeom prst="rect">
            <a:avLst/>
          </a:prstGeom>
          <a:solidFill>
            <a:srgbClr val="EEE3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38125"/>
            <a:ext cx="7637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76" tIns="40488" rIns="80976" bIns="404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7000"/>
            <a:ext cx="7608888" cy="424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976" tIns="40488" rIns="80976" bIns="40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3175" y="0"/>
            <a:ext cx="8229600" cy="236538"/>
          </a:xfrm>
          <a:prstGeom prst="rect">
            <a:avLst/>
          </a:prstGeom>
          <a:solidFill>
            <a:srgbClr val="8AA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33488"/>
            <a:ext cx="8229600" cy="147637"/>
          </a:xfrm>
          <a:prstGeom prst="rect">
            <a:avLst/>
          </a:prstGeom>
          <a:solidFill>
            <a:srgbClr val="219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163" y="327025"/>
            <a:ext cx="269875" cy="808038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163" y="1414463"/>
            <a:ext cx="269875" cy="808037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0163" y="2503488"/>
            <a:ext cx="269875" cy="63500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163" y="3419475"/>
            <a:ext cx="269875" cy="509588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0163" y="4208463"/>
            <a:ext cx="269875" cy="37465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0163" y="4864100"/>
            <a:ext cx="269875" cy="288925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0163" y="5434013"/>
            <a:ext cx="269875" cy="201612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-3175" y="0"/>
            <a:ext cx="8229600" cy="236538"/>
          </a:xfrm>
          <a:prstGeom prst="rect">
            <a:avLst/>
          </a:prstGeom>
          <a:solidFill>
            <a:srgbClr val="8AA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0" y="1233488"/>
            <a:ext cx="8229600" cy="147637"/>
          </a:xfrm>
          <a:prstGeom prst="rect">
            <a:avLst/>
          </a:prstGeom>
          <a:solidFill>
            <a:srgbClr val="219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30163" y="327025"/>
            <a:ext cx="269875" cy="808038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30163" y="1414463"/>
            <a:ext cx="269875" cy="808037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30163" y="2503488"/>
            <a:ext cx="269875" cy="63500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30163" y="3419475"/>
            <a:ext cx="269875" cy="509588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30163" y="4208463"/>
            <a:ext cx="269875" cy="37465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auto">
          <a:xfrm>
            <a:off x="30163" y="4864100"/>
            <a:ext cx="269875" cy="288925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auto">
          <a:xfrm>
            <a:off x="30163" y="5434013"/>
            <a:ext cx="269875" cy="201612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sr-Latn-RS"/>
          </a:p>
        </p:txBody>
      </p:sp>
      <p:sp>
        <p:nvSpPr>
          <p:cNvPr id="1047" name="Text Box 24"/>
          <p:cNvSpPr txBox="1">
            <a:spLocks noChangeArrowheads="1"/>
          </p:cNvSpPr>
          <p:nvPr/>
        </p:nvSpPr>
        <p:spPr bwMode="auto">
          <a:xfrm>
            <a:off x="7818438" y="-33338"/>
            <a:ext cx="40005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B38996C-3154-48E3-9D93-9ADC8D271F8C}" type="slidenum">
              <a:rPr lang="en-US" sz="1400" b="1" smtClean="0">
                <a:solidFill>
                  <a:schemeClr val="tx2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sz="1400" b="1" smtClean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build="p" bldLvl="2" autoUpdateAnimBg="0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92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92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92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92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80962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80962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defTabSz="80962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defTabSz="80962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defTabSz="809625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defTabSz="809625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ctr" defTabSz="809625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ctr" defTabSz="809625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ctr" defTabSz="809625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287338" indent="-287338" algn="l" defTabSz="809625" rtl="0" eaLnBrk="0" fontAlgn="base" hangingPunct="0">
        <a:spcBef>
          <a:spcPct val="0"/>
        </a:spcBef>
        <a:spcAft>
          <a:spcPct val="25000"/>
        </a:spcAft>
        <a:buClr>
          <a:schemeClr val="accent1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3888" indent="-222250" algn="l" defTabSz="809625" rtl="0" eaLnBrk="0" fontAlgn="base" hangingPunct="0">
        <a:spcBef>
          <a:spcPct val="0"/>
        </a:spcBef>
        <a:spcAft>
          <a:spcPct val="25000"/>
        </a:spcAft>
        <a:buClr>
          <a:schemeClr val="hlink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969963" indent="-231775" algn="l" defTabSz="809625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14450" indent="-230188" algn="l" defTabSz="809625" rtl="0" eaLnBrk="0" fontAlgn="base" hangingPunct="0">
        <a:spcBef>
          <a:spcPct val="0"/>
        </a:spcBef>
        <a:spcAft>
          <a:spcPct val="25000"/>
        </a:spcAft>
        <a:buClr>
          <a:srgbClr val="BC005E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49413" indent="-220663" algn="l" defTabSz="8096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ù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06613" indent="-220663" algn="l" defTabSz="809625" rtl="0" fontAlgn="base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ù"/>
        <a:defRPr>
          <a:solidFill>
            <a:schemeClr val="tx1"/>
          </a:solidFill>
          <a:latin typeface="+mn-lt"/>
        </a:defRPr>
      </a:lvl6pPr>
      <a:lvl7pPr marL="2563813" indent="-220663" algn="l" defTabSz="809625" rtl="0" fontAlgn="base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ù"/>
        <a:defRPr>
          <a:solidFill>
            <a:schemeClr val="tx1"/>
          </a:solidFill>
          <a:latin typeface="+mn-lt"/>
        </a:defRPr>
      </a:lvl7pPr>
      <a:lvl8pPr marL="3021013" indent="-220663" algn="l" defTabSz="809625" rtl="0" fontAlgn="base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ù"/>
        <a:defRPr>
          <a:solidFill>
            <a:schemeClr val="tx1"/>
          </a:solidFill>
          <a:latin typeface="+mn-lt"/>
        </a:defRPr>
      </a:lvl8pPr>
      <a:lvl9pPr marL="3478213" indent="-220663" algn="l" defTabSz="809625" rtl="0" fontAlgn="base">
        <a:spcBef>
          <a:spcPct val="20000"/>
        </a:spcBef>
        <a:spcAft>
          <a:spcPct val="0"/>
        </a:spcAft>
        <a:buClr>
          <a:schemeClr val="accent1"/>
        </a:buClr>
        <a:buSzPct val="125000"/>
        <a:buFont typeface="Wingdings" pitchFamily="2" charset="2"/>
        <a:buChar char="ù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viktor.gotovac@zg.t-com.hr" TargetMode="External"/><Relationship Id="rId2" Type="http://schemas.openxmlformats.org/officeDocument/2006/relationships/hyperlink" Target="mailto:vgotov@hotmail.com" TargetMode="Externa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a typeface="ＭＳ Ｐゴシック" pitchFamily="34" charset="-128"/>
              </a:rPr>
              <a:t>Aktualno zakonodavstvo u Republici Hrvatskoj na području kolektivnih radnih odnosa</a:t>
            </a:r>
            <a:br>
              <a:rPr lang="hr-HR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hr-HR" dirty="0" smtClean="0">
                <a:solidFill>
                  <a:schemeClr val="tx1"/>
                </a:solidFill>
                <a:ea typeface="ＭＳ Ｐゴシック" pitchFamily="34" charset="-128"/>
              </a:rPr>
              <a:t>- </a:t>
            </a:r>
            <a: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  <a:t>kritička promišljanja -</a:t>
            </a:r>
            <a:endParaRPr lang="hr-HR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Od 2001. do danas </a:t>
            </a:r>
            <a:r>
              <a:rPr lang="hr-HR" dirty="0" err="1" smtClean="0">
                <a:ea typeface="ＭＳ Ｐゴシック" pitchFamily="34" charset="-128"/>
                <a:cs typeface="Times New Roman" pitchFamily="18" charset="0"/>
              </a:rPr>
              <a:t>reformuliranje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 prava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Razumijemo li mi čemu služi predstavnik radnika u organu poslodavca?</a:t>
            </a:r>
          </a:p>
          <a:p>
            <a:pPr algn="just">
              <a:spcAft>
                <a:spcPct val="0"/>
              </a:spcAft>
            </a:pPr>
            <a:r>
              <a:rPr lang="hr-HR" dirty="0">
                <a:ea typeface="ＭＳ Ｐゴシック" pitchFamily="34" charset="-128"/>
                <a:cs typeface="Times New Roman" pitchFamily="18" charset="0"/>
              </a:rPr>
              <a:t>Otvorena pitanja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postoje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– odnos sa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sindikatom, odnos sa biračkom bazom</a:t>
            </a:r>
            <a:endParaRPr lang="hr-HR" dirty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>
                <a:solidFill>
                  <a:schemeClr val="bg1"/>
                </a:solidFill>
              </a:rPr>
              <a:t>Sudjelovanje radnika u odlučivanju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211638" y="1311275"/>
            <a:ext cx="3860800" cy="735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r>
              <a:rPr lang="hr-HR" sz="2400" dirty="0" smtClean="0"/>
              <a:t>Predstavnik radnika u organu poslodavca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1944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Stabilno uređenje, no za to nismo mi ni zaslužni ni odgovorni!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Otvorena pitanja ipak postoje – tko su utemeljitelji (osnivači) sindikata, što mi znamo o sindikatima? 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>
                <a:solidFill>
                  <a:schemeClr val="bg1"/>
                </a:solidFill>
              </a:rPr>
              <a:t>Sindikati i udruge poslodavaca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672324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>
                <a:ea typeface="ＭＳ Ｐゴシック" pitchFamily="34" charset="-128"/>
                <a:cs typeface="Times New Roman" pitchFamily="18" charset="0"/>
              </a:rPr>
              <a:t>Važno: opadanje članstva u sindikatima!</a:t>
            </a:r>
          </a:p>
          <a:p>
            <a:pPr algn="just">
              <a:spcAft>
                <a:spcPct val="0"/>
              </a:spcAft>
            </a:pPr>
            <a:r>
              <a:rPr lang="hr-HR" dirty="0">
                <a:ea typeface="ＭＳ Ｐゴシック" pitchFamily="34" charset="-128"/>
                <a:cs typeface="Times New Roman" pitchFamily="18" charset="0"/>
              </a:rPr>
              <a:t>Važno: opadanje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pokrivenosti kolektivnim ugovorima!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Važno: </a:t>
            </a:r>
            <a:r>
              <a:rPr lang="hr-HR" dirty="0" err="1" smtClean="0">
                <a:ea typeface="ＭＳ Ｐゴシック" pitchFamily="34" charset="-128"/>
                <a:cs typeface="Times New Roman" pitchFamily="18" charset="0"/>
              </a:rPr>
              <a:t>fragmentiranost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 sindikalne scene i međusobno sindikalno konkuriranje u uvjetima sindikalnog pluralizma! </a:t>
            </a:r>
            <a:endParaRPr lang="hr-HR" dirty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Problem: nepreglednost i nestabilnost uređenja!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Uzrok: duboka politiziranost kolektivnih radnih odnosa – politika stvara probleme, politika rješava probleme!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Kolektivni ugovori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418490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>
                <a:ea typeface="ＭＳ Ｐゴシック" pitchFamily="34" charset="-128"/>
                <a:cs typeface="Times New Roman" pitchFamily="18" charset="0"/>
              </a:rPr>
              <a:t>Otvorena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pitanja:</a:t>
            </a:r>
            <a:endParaRPr lang="hr-HR" dirty="0">
              <a:ea typeface="ＭＳ Ｐゴシック" pitchFamily="34" charset="-128"/>
              <a:cs typeface="Times New Roman" pitchFamily="18" charset="0"/>
            </a:endParaRP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/>
              <a:t>Reprezentativnost sindikata u postupku kolektivnog pregovaranja 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/>
              <a:t>Razlozi i pravne posljedice otkazivanja odnosno raskidanja kolektivnih ugovora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>
                <a:sym typeface="Symbol"/>
              </a:rPr>
              <a:t>Trajanje i pravne posljedice produžene primjene pravnih pravila sadržanih u kolektivnom ugovoru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>
                <a:sym typeface="Symbol"/>
              </a:rPr>
              <a:t>Pravne posljedice proširenja primjene kolektivnog ugovora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>
                <a:sym typeface="Symbol"/>
              </a:rPr>
              <a:t>Dosezi primjene za radnika najpovoljnijeg prava 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/>
              <a:t>Status države kao stranke kolektivnog ugovora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i="1" dirty="0">
                <a:sym typeface="Symbol"/>
              </a:rPr>
              <a:t>Erga </a:t>
            </a:r>
            <a:r>
              <a:rPr lang="hr-HR" sz="2000" i="1" dirty="0" err="1">
                <a:sym typeface="Symbol"/>
              </a:rPr>
              <a:t>omnes</a:t>
            </a:r>
            <a:r>
              <a:rPr lang="hr-HR" sz="2000" dirty="0">
                <a:sym typeface="Symbol"/>
              </a:rPr>
              <a:t> učinak kolektivnog ugovora</a:t>
            </a:r>
            <a:endParaRPr lang="hr-HR" sz="2000" i="1" dirty="0">
              <a:sym typeface="Symbol"/>
            </a:endParaRPr>
          </a:p>
          <a:p>
            <a:pPr marL="401638" lvl="1" indent="0" algn="just">
              <a:spcAft>
                <a:spcPct val="0"/>
              </a:spcAft>
              <a:buNone/>
            </a:pP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Kolektivni ugovori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88090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Odgovori na otvorena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pitanja: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Zakon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o reprezentativnosti udruga poslodavaca i sindikata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(otvorena pitanja: stranačka sposobnost za izmjene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i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dopune postojećeg/novi kolektivni ugovor, strukovna reprezentativnost, razine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i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područja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primjene kolektivnog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ugovora, država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kao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stranka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kolektivnog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ugovora - pitanje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zdravstva?)</a:t>
            </a:r>
          </a:p>
          <a:p>
            <a:pPr lvl="1" algn="just">
              <a:spcAft>
                <a:spcPct val="0"/>
              </a:spcAft>
            </a:pP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Otkaz kolektivnog ugovora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- izmjena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ili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raskid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kolektivnog ugovora zbog promijenjenih okolnosti – otkazni razlozi 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Nestabilnost uređenja u pogledu produžene primjene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pravnih pravila sadržanih u kolektivnom ugovoru </a:t>
            </a:r>
            <a:endParaRPr lang="hr-HR" sz="20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Nestabilnost uređenja u pogledu proširene primjene kolektivnih 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ugovora 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– primjenjuje se s obzirom na djelatnost razvrstavanja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Kolektivni ugovori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79433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(Uvijek) ista otvorena pitanja:</a:t>
            </a:r>
            <a:endParaRPr lang="hr-HR" dirty="0">
              <a:ea typeface="ＭＳ Ｐゴシック" pitchFamily="34" charset="-128"/>
              <a:cs typeface="Times New Roman" pitchFamily="18" charset="0"/>
            </a:endParaRP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/>
              <a:t>Reprezentativnost sindikata u postupku kolektivnog pregovaranja 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/>
              <a:t>Razlozi i pravne posljedice otkazivanja odnosno raskidanja kolektivnih ugovora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>
                <a:sym typeface="Symbol"/>
              </a:rPr>
              <a:t>Trajanje i pravne posljedice produžene primjene pravnih pravila sadržanih u kolektivnom ugovoru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>
                <a:sym typeface="Symbol"/>
              </a:rPr>
              <a:t>Pravne posljedice proširenja primjene kolektivnog ugovora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>
                <a:sym typeface="Symbol"/>
              </a:rPr>
              <a:t>Dosezi primjene za radnika najpovoljnijeg prava 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dirty="0"/>
              <a:t>Status države kao stranke kolektivnog ugovora</a:t>
            </a:r>
          </a:p>
          <a:p>
            <a:pPr lvl="1" algn="just" eaLnBrk="1" hangingPunct="1">
              <a:spcAft>
                <a:spcPct val="0"/>
              </a:spcAft>
            </a:pPr>
            <a:r>
              <a:rPr lang="hr-HR" sz="2000" i="1" dirty="0">
                <a:sym typeface="Symbol"/>
              </a:rPr>
              <a:t>Erga </a:t>
            </a:r>
            <a:r>
              <a:rPr lang="hr-HR" sz="2000" i="1" dirty="0" err="1">
                <a:sym typeface="Symbol"/>
              </a:rPr>
              <a:t>omnes</a:t>
            </a:r>
            <a:r>
              <a:rPr lang="hr-HR" sz="2000" dirty="0">
                <a:sym typeface="Symbol"/>
              </a:rPr>
              <a:t> učinak kolektivnog ugovora</a:t>
            </a:r>
            <a:endParaRPr lang="hr-HR" sz="2000" i="1" dirty="0">
              <a:sym typeface="Symbol"/>
            </a:endParaRPr>
          </a:p>
          <a:p>
            <a:pPr marL="401638" lvl="1" indent="0" algn="just">
              <a:spcAft>
                <a:spcPct val="0"/>
              </a:spcAft>
              <a:buNone/>
            </a:pP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Kolektivni ugovori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88090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Paradoks I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sindikati žele štrajk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radi neisplate plaće  odmah po danu dospijeća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iste – sindikati ne pokreću štrajkove što duže mogu</a:t>
            </a:r>
            <a:endParaRPr lang="hr-HR" dirty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Paradoks II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: nelogičnost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razloga za štrajk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radi pravnog spora postala je najčešći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razlog za štrajk 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Pitanje I: što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je to “zaštita i promicanje gospodarskih i socijalnih interesa”? 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Pitanje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	II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: tko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ima stranačku sposobnost za organizaciju i provedbu štrajka? 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Je li štrajk uopće odgovor? I na što?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Štrajk i kolektivni radni sporovi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72414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err="1" smtClean="0">
                <a:ea typeface="ＭＳ Ｐゴシック" pitchFamily="34" charset="-128"/>
                <a:cs typeface="Times New Roman" pitchFamily="18" charset="0"/>
              </a:rPr>
              <a:t>Mantra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 o usuglašavanju interesa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Čemu stvarno služi?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Politizirani uzrok politizacije! 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Treba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li gubiti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vrijeme na Gospodarsko-socijalno vijeće?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Gospodarsko-socijalno vijeće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87449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Problem sindikata: privatizacija javnog sektora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Problemi sindikata i radnika: fleksibilni oblici rada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Problem radnika: mikroorganizacija poslodavaca</a:t>
            </a:r>
          </a:p>
          <a:p>
            <a:pPr algn="just">
              <a:spcAft>
                <a:spcPct val="0"/>
              </a:spcAft>
            </a:pP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  <a:p>
            <a:pPr marL="0" indent="0" algn="ctr">
              <a:spcAft>
                <a:spcPct val="0"/>
              </a:spcAft>
              <a:buNone/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Kako ćemo odgovoriti?</a:t>
            </a:r>
          </a:p>
          <a:p>
            <a:pPr marL="0" indent="0" algn="ctr">
              <a:spcAft>
                <a:spcPct val="0"/>
              </a:spcAft>
              <a:buNone/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Tko je odgovoran?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Ključna pitanja za kolektivne radne odnose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784975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Mudrost I: “</a:t>
            </a:r>
            <a:r>
              <a:rPr lang="hr-HR" dirty="0">
                <a:sym typeface="Symbol"/>
              </a:rPr>
              <a:t>Potreban </a:t>
            </a:r>
            <a:r>
              <a:rPr lang="hr-HR" dirty="0" smtClean="0">
                <a:sym typeface="Symbol"/>
              </a:rPr>
              <a:t>je daljnje unapređivanje uređenja i razvitka </a:t>
            </a:r>
            <a:r>
              <a:rPr lang="hr-HR" dirty="0">
                <a:sym typeface="Symbol"/>
              </a:rPr>
              <a:t>prakse u području </a:t>
            </a:r>
            <a:r>
              <a:rPr lang="hr-HR" dirty="0" smtClean="0">
                <a:sym typeface="Symbol"/>
              </a:rPr>
              <a:t>kolektivnih radnih odnosa!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”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sym typeface="Symbol"/>
              </a:rPr>
              <a:t>Mudrost II: “Potrebno je sustavno promišljati i  </a:t>
            </a:r>
            <a:r>
              <a:rPr lang="hr-HR" dirty="0">
                <a:sym typeface="Symbol"/>
              </a:rPr>
              <a:t>zakonodavno </a:t>
            </a:r>
            <a:r>
              <a:rPr lang="hr-HR" dirty="0" smtClean="0">
                <a:sym typeface="Symbol"/>
              </a:rPr>
              <a:t>djelovanje!”</a:t>
            </a:r>
            <a:endParaRPr lang="hr-HR" dirty="0">
              <a:sym typeface="Symbol"/>
            </a:endParaRP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sym typeface="Symbol"/>
              </a:rPr>
              <a:t>Mudrost III: “Važna je </a:t>
            </a:r>
            <a:r>
              <a:rPr lang="hr-HR" dirty="0">
                <a:sym typeface="Symbol"/>
              </a:rPr>
              <a:t>uključenost svih </a:t>
            </a:r>
            <a:r>
              <a:rPr lang="hr-HR" dirty="0" smtClean="0">
                <a:sym typeface="Symbol"/>
              </a:rPr>
              <a:t>aktera!” 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sym typeface="Symbol"/>
              </a:rPr>
              <a:t>Najveća mudrost: “Tko ovdje nije lud taj stvarno nije normalan!”</a:t>
            </a:r>
            <a:endParaRPr lang="hr-HR" dirty="0">
              <a:sym typeface="Symbol"/>
            </a:endParaRPr>
          </a:p>
          <a:p>
            <a:pPr algn="just">
              <a:spcAft>
                <a:spcPct val="0"/>
              </a:spcAft>
            </a:pP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>
                <a:solidFill>
                  <a:schemeClr val="bg1"/>
                </a:solidFill>
              </a:rPr>
              <a:t>Vječiti sijaset “mudrosti” za kraj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23224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marL="0" indent="0" algn="ctr">
              <a:spcAft>
                <a:spcPct val="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“</a:t>
            </a:r>
            <a:r>
              <a:rPr lang="en-US" dirty="0">
                <a:ea typeface="ＭＳ Ｐゴシック" pitchFamily="34" charset="-128"/>
              </a:rPr>
              <a:t>Although effectiveness of cooperative effort relates to</a:t>
            </a:r>
            <a:r>
              <a:rPr lang="hr-H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accomplishment of an objective of the system and is determined with a</a:t>
            </a:r>
            <a:r>
              <a:rPr lang="hr-H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view to the system’s requirements, </a:t>
            </a:r>
            <a:r>
              <a:rPr lang="hr-HR" dirty="0">
                <a:ea typeface="ＭＳ Ｐゴシック" pitchFamily="34" charset="-128"/>
              </a:rPr>
              <a:t>e</a:t>
            </a:r>
            <a:r>
              <a:rPr lang="en-US" dirty="0" err="1">
                <a:ea typeface="ＭＳ Ｐゴシック" pitchFamily="34" charset="-128"/>
              </a:rPr>
              <a:t>fficiency</a:t>
            </a:r>
            <a:r>
              <a:rPr lang="en-US" dirty="0">
                <a:ea typeface="ＭＳ Ｐゴシック" pitchFamily="34" charset="-128"/>
              </a:rPr>
              <a:t> relates to the satisfaction of</a:t>
            </a:r>
            <a:r>
              <a:rPr lang="hr-HR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individual motives.”</a:t>
            </a:r>
            <a:endParaRPr lang="hr-HR" dirty="0">
              <a:ea typeface="ＭＳ Ｐゴシック" pitchFamily="34" charset="-128"/>
            </a:endParaRPr>
          </a:p>
          <a:p>
            <a:pPr marL="0" indent="0" algn="ctr">
              <a:spcAft>
                <a:spcPct val="0"/>
              </a:spcAft>
              <a:buNone/>
            </a:pPr>
            <a:r>
              <a:rPr lang="hr-HR" dirty="0">
                <a:ea typeface="ＭＳ Ｐゴシック" pitchFamily="34" charset="-128"/>
              </a:rPr>
              <a:t>[“Iako djelotvornost zajedničkog nastojanja ovisi o postizanju sustavnog cilja i definira se s obzirom na potrebe sustava, njena učinkovitost ovisi o zadovoljavanju motiva pojedinaca.”]</a:t>
            </a:r>
          </a:p>
          <a:p>
            <a:pPr marL="0" indent="0" algn="r">
              <a:spcAft>
                <a:spcPct val="0"/>
              </a:spcAft>
              <a:buNone/>
            </a:pPr>
            <a:r>
              <a:rPr lang="hr-HR" dirty="0" err="1">
                <a:ea typeface="ＭＳ Ｐゴシック" pitchFamily="34" charset="-128"/>
              </a:rPr>
              <a:t>Chester</a:t>
            </a:r>
            <a:r>
              <a:rPr lang="hr-HR" dirty="0">
                <a:ea typeface="ＭＳ Ｐゴシック" pitchFamily="34" charset="-128"/>
              </a:rPr>
              <a:t> </a:t>
            </a:r>
            <a:r>
              <a:rPr lang="hr-HR" dirty="0" err="1">
                <a:ea typeface="ＭＳ Ｐゴシック" pitchFamily="34" charset="-128"/>
              </a:rPr>
              <a:t>Barnard</a:t>
            </a:r>
            <a:endParaRPr lang="hr-HR" dirty="0">
              <a:ea typeface="ＭＳ Ｐゴシック" pitchFamily="34" charset="-128"/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>
                <a:solidFill>
                  <a:schemeClr val="bg1"/>
                </a:solidFill>
              </a:rPr>
              <a:t>Dobar dan!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4211638" y="1311275"/>
            <a:ext cx="3860800" cy="735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r>
              <a:rPr lang="hr-HR" sz="2400" dirty="0" smtClean="0"/>
              <a:t>Moto</a:t>
            </a:r>
            <a:endParaRPr lang="en-US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hr-HR" altLang="sr-Latn-RS" dirty="0"/>
              <a:t>Nepregledno uređenje </a:t>
            </a:r>
            <a:r>
              <a:rPr lang="hr-HR" altLang="sr-Latn-RS" dirty="0" smtClean="0">
                <a:sym typeface="Symbol"/>
              </a:rPr>
              <a:t> pojednostavimo ga</a:t>
            </a:r>
          </a:p>
          <a:p>
            <a:pPr algn="just">
              <a:spcAft>
                <a:spcPts val="0"/>
              </a:spcAft>
            </a:pPr>
            <a:r>
              <a:rPr lang="hr-HR" altLang="sr-Latn-RS" dirty="0" smtClean="0">
                <a:sym typeface="Symbol"/>
              </a:rPr>
              <a:t>Nestabilno uređenje  prestanimo ga mijenjati</a:t>
            </a:r>
          </a:p>
          <a:p>
            <a:pPr algn="just">
              <a:spcAft>
                <a:spcPts val="0"/>
              </a:spcAft>
            </a:pPr>
            <a:r>
              <a:rPr lang="hr-HR" altLang="sr-Latn-RS" dirty="0" smtClean="0">
                <a:sym typeface="Symbol"/>
              </a:rPr>
              <a:t>Politiziranost </a:t>
            </a:r>
            <a:r>
              <a:rPr lang="hr-HR" altLang="sr-Latn-RS" dirty="0">
                <a:sym typeface="Symbol"/>
              </a:rPr>
              <a:t> </a:t>
            </a:r>
            <a:r>
              <a:rPr lang="hr-HR" altLang="sr-Latn-RS" dirty="0" smtClean="0">
                <a:sym typeface="Symbol"/>
              </a:rPr>
              <a:t>depolitizirajmo, učinimo ovo područjem znanja i struke</a:t>
            </a:r>
            <a:endParaRPr lang="hr-HR" altLang="sr-Latn-RS" dirty="0" smtClean="0"/>
          </a:p>
          <a:p>
            <a:pPr algn="just">
              <a:spcAft>
                <a:spcPts val="0"/>
              </a:spcAft>
            </a:pPr>
            <a:r>
              <a:rPr lang="hr-HR" altLang="sr-Latn-RS" dirty="0" smtClean="0"/>
              <a:t>Opadanje članstva u sindikatima,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opadanje pokrivenosti kolektivnim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ugovorima, </a:t>
            </a:r>
            <a:r>
              <a:rPr lang="hr-HR" dirty="0" err="1">
                <a:ea typeface="ＭＳ Ｐゴシック" pitchFamily="34" charset="-128"/>
                <a:cs typeface="Times New Roman" pitchFamily="18" charset="0"/>
              </a:rPr>
              <a:t>fragmentiranost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 sindikalne scene i međusobno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sindikalno </a:t>
            </a:r>
            <a:r>
              <a:rPr lang="hr-HR" dirty="0">
                <a:ea typeface="ＭＳ Ｐゴシック" pitchFamily="34" charset="-128"/>
                <a:cs typeface="Times New Roman" pitchFamily="18" charset="0"/>
              </a:rPr>
              <a:t>konkuriranje u uvjetima sindikalnog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pluralizma </a:t>
            </a:r>
            <a:r>
              <a:rPr lang="hr-HR" altLang="sr-Latn-RS" dirty="0" smtClean="0">
                <a:sym typeface="Symbol"/>
              </a:rPr>
              <a:t> analiza radi djelovanja</a:t>
            </a:r>
            <a:endParaRPr lang="hr-HR" altLang="sr-Latn-RS" dirty="0"/>
          </a:p>
          <a:p>
            <a:pPr algn="just">
              <a:spcAft>
                <a:spcPts val="0"/>
              </a:spcAft>
            </a:pPr>
            <a:r>
              <a:rPr lang="hr-HR" altLang="sr-Latn-RS" dirty="0" smtClean="0"/>
              <a:t>Nesposobnost </a:t>
            </a:r>
            <a:r>
              <a:rPr lang="hr-HR" altLang="sr-Latn-RS" dirty="0"/>
              <a:t>države </a:t>
            </a:r>
            <a:r>
              <a:rPr lang="hr-HR" altLang="sr-Latn-RS" dirty="0">
                <a:sym typeface="Symbol"/>
              </a:rPr>
              <a:t> </a:t>
            </a:r>
            <a:r>
              <a:rPr lang="hr-HR" altLang="sr-Latn-RS" dirty="0" smtClean="0">
                <a:sym typeface="Symbol"/>
              </a:rPr>
              <a:t>osposobimo ju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Što možemo?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682665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</a:rPr>
              <a:t>Kolektivni radni odnosi</a:t>
            </a:r>
            <a:endParaRPr lang="en-US" dirty="0" smtClean="0">
              <a:solidFill>
                <a:srgbClr val="F0F0F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2057400"/>
            <a:ext cx="7580313" cy="3581400"/>
          </a:xfrm>
          <a:solidFill>
            <a:srgbClr val="EEE3AE"/>
          </a:solidFill>
        </p:spPr>
        <p:txBody>
          <a:bodyPr/>
          <a:lstStyle/>
          <a:p>
            <a:pPr marL="0" indent="0" algn="just" eaLnBrk="1" hangingPunct="1">
              <a:spcAft>
                <a:spcPts val="0"/>
              </a:spcAft>
              <a:buNone/>
            </a:pPr>
            <a:endParaRPr lang="hr-HR" dirty="0" smtClean="0"/>
          </a:p>
          <a:p>
            <a:pPr marL="0" indent="0" algn="just" eaLnBrk="1" hangingPunct="1">
              <a:spcAft>
                <a:spcPts val="0"/>
              </a:spcAft>
              <a:buNone/>
            </a:pPr>
            <a:endParaRPr lang="hr-HR" dirty="0" smtClean="0"/>
          </a:p>
          <a:p>
            <a:pPr marL="0" indent="0" algn="ctr" eaLnBrk="1" hangingPunct="1">
              <a:spcAft>
                <a:spcPts val="0"/>
              </a:spcAft>
              <a:buNone/>
            </a:pPr>
            <a:r>
              <a:rPr lang="en-US" dirty="0" smtClean="0"/>
              <a:t>“</a:t>
            </a:r>
            <a:r>
              <a:rPr lang="hr-HR" dirty="0" smtClean="0"/>
              <a:t>Politika nije umjetnost mogućeg. Ona se sastoji u izborima između katastrofalnog i neugodnog!</a:t>
            </a:r>
            <a:r>
              <a:rPr lang="en-US" dirty="0" smtClean="0"/>
              <a:t>”</a:t>
            </a:r>
            <a:endParaRPr lang="hr-HR" dirty="0" smtClean="0"/>
          </a:p>
          <a:p>
            <a:pPr marL="0" indent="0" algn="r" eaLnBrk="1" hangingPunct="1">
              <a:spcAft>
                <a:spcPts val="0"/>
              </a:spcAft>
              <a:buNone/>
            </a:pPr>
            <a:r>
              <a:rPr lang="hr-HR" dirty="0" err="1" smtClean="0"/>
              <a:t>John</a:t>
            </a:r>
            <a:r>
              <a:rPr lang="hr-HR" dirty="0" smtClean="0"/>
              <a:t> </a:t>
            </a:r>
            <a:r>
              <a:rPr lang="hr-HR" dirty="0" err="1" smtClean="0"/>
              <a:t>Kenneth</a:t>
            </a:r>
            <a:r>
              <a:rPr lang="hr-HR" dirty="0" smtClean="0"/>
              <a:t> Galbraith</a:t>
            </a:r>
            <a:endParaRPr lang="en-US" dirty="0" smtClean="0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17513" y="1285875"/>
            <a:ext cx="7685087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Dakle…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3" y="2331395"/>
            <a:ext cx="266700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85" y="2813320"/>
            <a:ext cx="2924175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05" y="3331723"/>
            <a:ext cx="1879729" cy="1838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37" y="2934053"/>
            <a:ext cx="4528052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23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 autoUpdateAnimBg="0"/>
      <p:bldP spid="101386" grpId="0" animBg="1" autoUpdateAnimBg="0"/>
      <p:bldP spid="10138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  <a:t>Zahvaljujem na pozornosti!</a:t>
            </a:r>
            <a:b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  <a:t>Sve Vaše komentare i pitanja očekujem na</a:t>
            </a:r>
            <a:b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hr-HR" smtClean="0">
                <a:solidFill>
                  <a:schemeClr val="tx1"/>
                </a:solidFill>
                <a:ea typeface="ＭＳ Ｐゴシック" pitchFamily="34" charset="-128"/>
                <a:hlinkClick r:id="rId2"/>
              </a:rPr>
              <a:t>vgotov@hotmail.com</a:t>
            </a:r>
            <a: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hr-HR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hr-HR" smtClean="0">
                <a:solidFill>
                  <a:schemeClr val="tx1"/>
                </a:solidFill>
                <a:ea typeface="ＭＳ Ｐゴシック" pitchFamily="34" charset="-128"/>
                <a:hlinkClick r:id="rId3"/>
              </a:rPr>
              <a:t>viktor.gotovac@zg.t-com.hr</a:t>
            </a:r>
            <a:endParaRPr lang="hr-HR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ea typeface="ＭＳ Ｐゴシック" pitchFamily="34" charset="-128"/>
              </a:rPr>
              <a:t>Aktualno zakonodavstvo u Republici Hrvatskoj na području kolektivnih radnih odnosa</a:t>
            </a:r>
            <a:br>
              <a:rPr lang="hr-HR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hr-HR" dirty="0" smtClean="0">
                <a:solidFill>
                  <a:schemeClr val="tx1"/>
                </a:solidFill>
                <a:ea typeface="ＭＳ Ｐゴシック" pitchFamily="34" charset="-128"/>
              </a:rPr>
              <a:t>- kritička promišljanja -</a:t>
            </a:r>
          </a:p>
        </p:txBody>
      </p:sp>
    </p:spTree>
    <p:extLst>
      <p:ext uri="{BB962C8B-B14F-4D97-AF65-F5344CB8AC3E}">
        <p14:creationId xmlns:p14="http://schemas.microsoft.com/office/powerpoint/2010/main" val="35151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Djelotvornost?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Učinkovitost?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Kolektivitet?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Individua?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Cilj?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Što sada?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Pitanja umjesto sadržaja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endParaRPr lang="sr-Latn-RS" sz="240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build="p" bldLvl="2" autoUpdateAnimBg="0"/>
      <p:bldP spid="177160" grpId="0" animBg="1" autoUpdateAnimBg="0"/>
      <p:bldP spid="1771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2057400"/>
            <a:ext cx="7580313" cy="3581400"/>
          </a:xfrm>
          <a:solidFill>
            <a:srgbClr val="EEE3AE"/>
          </a:solidFill>
        </p:spPr>
        <p:txBody>
          <a:bodyPr/>
          <a:lstStyle/>
          <a:p>
            <a:pPr algn="just" eaLnBrk="1" hangingPunct="1">
              <a:spcAft>
                <a:spcPct val="0"/>
              </a:spcAft>
            </a:pPr>
            <a:r>
              <a:rPr lang="hr-HR" dirty="0">
                <a:ea typeface="ＭＳ Ｐゴシック" pitchFamily="34" charset="-128"/>
              </a:rPr>
              <a:t>Zakon o </a:t>
            </a:r>
            <a:r>
              <a:rPr lang="hr-HR" dirty="0" smtClean="0">
                <a:ea typeface="ＭＳ Ｐゴシック" pitchFamily="34" charset="-128"/>
              </a:rPr>
              <a:t>radu </a:t>
            </a:r>
            <a:r>
              <a:rPr lang="hr-HR" dirty="0">
                <a:ea typeface="ＭＳ Ｐゴシック" pitchFamily="34" charset="-128"/>
              </a:rPr>
              <a:t>(Narodne novine 38/95, 54/95 - ispravak, 65/95 - ispravak, 17/01, 82/01, 114/03, 142/03, 30/04, 137/04 - pročišćeni tekst i 68/05 - Odluka Ustavnog suda Republike </a:t>
            </a:r>
            <a:r>
              <a:rPr lang="hr-HR" dirty="0" smtClean="0">
                <a:ea typeface="ＭＳ Ｐゴシック" pitchFamily="34" charset="-128"/>
              </a:rPr>
              <a:t>Hrvatske </a:t>
            </a:r>
            <a:r>
              <a:rPr lang="hr-HR" dirty="0">
                <a:ea typeface="ＭＳ Ｐゴシック" pitchFamily="34" charset="-128"/>
              </a:rPr>
              <a:t>broj U-I-2766/2003 i dr. od dana 24. svibnja 2005. godine</a:t>
            </a:r>
            <a:r>
              <a:rPr lang="hr-HR" dirty="0" smtClean="0">
                <a:ea typeface="ＭＳ Ｐゴシック" pitchFamily="34" charset="-128"/>
              </a:rPr>
              <a:t>) 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/>
              <a:t>Zakon </a:t>
            </a:r>
            <a:r>
              <a:rPr lang="hr-HR" dirty="0"/>
              <a:t>o radu (Narodne novine 149/09, 61/11, 82/12 – Zakon o kriterijima za sudjelovanje u tripartitnim tijelima i reprezentativnosti za kolektivno </a:t>
            </a:r>
            <a:r>
              <a:rPr lang="hr-HR" dirty="0" smtClean="0"/>
              <a:t>pregovaranje i </a:t>
            </a:r>
            <a:r>
              <a:rPr lang="hr-HR" dirty="0"/>
              <a:t>73/13</a:t>
            </a:r>
            <a:r>
              <a:rPr lang="hr-HR" dirty="0" smtClean="0"/>
              <a:t>) 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Zakon o radu (Narodne novine 93/04)</a:t>
            </a:r>
          </a:p>
          <a:p>
            <a:pPr algn="just" eaLnBrk="1" hangingPunct="1">
              <a:spcAft>
                <a:spcPct val="0"/>
              </a:spcAft>
            </a:pPr>
            <a:endParaRPr lang="hr-HR" dirty="0" smtClean="0">
              <a:ea typeface="ＭＳ Ｐゴシック" pitchFamily="34" charset="-128"/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17513" y="1285875"/>
            <a:ext cx="7685087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>
                <a:solidFill>
                  <a:schemeClr val="bg1"/>
                </a:solidFill>
                <a:cs typeface="Arial" charset="0"/>
              </a:rPr>
              <a:t>Opće uređenje radnih odnosa</a:t>
            </a:r>
            <a:endParaRPr lang="en-US" sz="2400" b="1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4770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 animBg="1" autoUpdateAnimBg="0"/>
      <p:bldP spid="10138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2057400"/>
            <a:ext cx="7580313" cy="3581400"/>
          </a:xfrm>
          <a:solidFill>
            <a:srgbClr val="EEE3AE"/>
          </a:solidFill>
        </p:spPr>
        <p:txBody>
          <a:bodyPr/>
          <a:lstStyle/>
          <a:p>
            <a:pPr algn="just" eaLnBrk="1" hangingPunct="1">
              <a:spcAft>
                <a:spcPct val="0"/>
              </a:spcAft>
            </a:pPr>
            <a:r>
              <a:rPr lang="hr-HR" dirty="0"/>
              <a:t>Zakon o kriterijima za sudjelovanje u tripartitnim tijelima i reprezentativnosti za kolektivno </a:t>
            </a:r>
            <a:r>
              <a:rPr lang="hr-HR" dirty="0" smtClean="0"/>
              <a:t>pregovaranje </a:t>
            </a:r>
            <a:r>
              <a:rPr lang="hr-HR" dirty="0" smtClean="0">
                <a:ea typeface="ＭＳ Ｐゴシック" pitchFamily="34" charset="-128"/>
              </a:rPr>
              <a:t>(Narodne </a:t>
            </a:r>
            <a:r>
              <a:rPr lang="hr-HR" dirty="0">
                <a:ea typeface="ＭＳ Ｐゴシック" pitchFamily="34" charset="-128"/>
              </a:rPr>
              <a:t>novine </a:t>
            </a:r>
            <a:r>
              <a:rPr lang="hr-HR" dirty="0" smtClean="0">
                <a:ea typeface="ＭＳ Ｐゴシック" pitchFamily="34" charset="-128"/>
              </a:rPr>
              <a:t>82/12 </a:t>
            </a:r>
            <a:r>
              <a:rPr lang="hr-HR" dirty="0" smtClean="0"/>
              <a:t>i 88/12 – ispravak) 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Zakon </a:t>
            </a:r>
            <a:r>
              <a:rPr lang="hr-HR" dirty="0">
                <a:ea typeface="ＭＳ Ｐゴシック" pitchFamily="34" charset="-128"/>
              </a:rPr>
              <a:t>o reprezentativnosti udruga poslodavaca i sindikata (Narodne novine </a:t>
            </a:r>
            <a:r>
              <a:rPr lang="hr-HR" dirty="0" smtClean="0">
                <a:ea typeface="ＭＳ Ｐゴシック" pitchFamily="34" charset="-128"/>
              </a:rPr>
              <a:t>93/14 i 26/15)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Niz </a:t>
            </a:r>
            <a:r>
              <a:rPr lang="hr-HR" dirty="0">
                <a:ea typeface="ＭＳ Ｐゴシック" pitchFamily="34" charset="-128"/>
              </a:rPr>
              <a:t>drugih zakona - posebni zakoni prednost u </a:t>
            </a:r>
            <a:r>
              <a:rPr lang="hr-HR" dirty="0" smtClean="0">
                <a:ea typeface="ＭＳ Ｐゴシック" pitchFamily="34" charset="-128"/>
              </a:rPr>
              <a:t>primjeni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Razmjerno </a:t>
            </a:r>
            <a:r>
              <a:rPr lang="hr-HR" dirty="0">
                <a:ea typeface="ＭＳ Ｐゴシック" pitchFamily="34" charset="-128"/>
              </a:rPr>
              <a:t>velik broj </a:t>
            </a:r>
            <a:r>
              <a:rPr lang="hr-HR" dirty="0" err="1">
                <a:ea typeface="ＭＳ Ｐゴシック" pitchFamily="34" charset="-128"/>
              </a:rPr>
              <a:t>podzakonskih</a:t>
            </a:r>
            <a:r>
              <a:rPr lang="hr-HR" dirty="0">
                <a:ea typeface="ＭＳ Ｐゴシック" pitchFamily="34" charset="-128"/>
              </a:rPr>
              <a:t> </a:t>
            </a:r>
            <a:r>
              <a:rPr lang="hr-HR" dirty="0" smtClean="0">
                <a:ea typeface="ＭＳ Ｐゴシック" pitchFamily="34" charset="-128"/>
              </a:rPr>
              <a:t>akata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Sudske odluke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Ustavnosudske odluke</a:t>
            </a:r>
          </a:p>
          <a:p>
            <a:pPr algn="just" eaLnBrk="1" hangingPunct="1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</a:rPr>
              <a:t>…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17513" y="1285875"/>
            <a:ext cx="7685087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>
                <a:solidFill>
                  <a:schemeClr val="bg1"/>
                </a:solidFill>
                <a:cs typeface="Arial" charset="0"/>
              </a:rPr>
              <a:t>Opće uređenje radnih odnosa</a:t>
            </a:r>
            <a:endParaRPr lang="en-US" sz="2400" b="1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946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 animBg="1" autoUpdateAnimBg="0"/>
      <p:bldP spid="10138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Glava III. “Sudjelovanje radnika u odlučivanju”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Radničko vijeće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Skupovi radnika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Predstavnik radnika u organu poslodavca</a:t>
            </a:r>
          </a:p>
          <a:p>
            <a:pPr algn="just">
              <a:spcAft>
                <a:spcPct val="0"/>
              </a:spcAft>
            </a:pPr>
            <a:r>
              <a:rPr lang="hr-HR" dirty="0">
                <a:ea typeface="ＭＳ Ｐゴシック" pitchFamily="34" charset="-128"/>
                <a:cs typeface="Times New Roman" pitchFamily="18" charset="0"/>
              </a:rPr>
              <a:t>Glava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IV. “Kolektivni radni odnosi”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Interesne udruge radnika i poslodavaca (</a:t>
            </a:r>
            <a:r>
              <a:rPr lang="hr-HR" sz="2000" dirty="0">
                <a:ea typeface="ＭＳ Ｐゴシック" pitchFamily="34" charset="-128"/>
                <a:cs typeface="Times New Roman" pitchFamily="18" charset="0"/>
              </a:rPr>
              <a:t>5</a:t>
            </a: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  poglavlja!)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Kolektivni ugovori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Štrajk i rješavanje kolektivnih radnih sporova</a:t>
            </a:r>
          </a:p>
          <a:p>
            <a:pPr lvl="1" algn="just">
              <a:spcAft>
                <a:spcPct val="0"/>
              </a:spcAft>
            </a:pPr>
            <a:r>
              <a:rPr lang="hr-HR" sz="2000" dirty="0" smtClean="0">
                <a:ea typeface="ＭＳ Ｐゴシック" pitchFamily="34" charset="-128"/>
                <a:cs typeface="Times New Roman" pitchFamily="18" charset="0"/>
              </a:rPr>
              <a:t>Gospodarsko-socijalno vijeće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Kolektivni radni odnosi?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211638" y="1311275"/>
            <a:ext cx="3860800" cy="735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r>
              <a:rPr lang="hr-HR" sz="2400" dirty="0" smtClean="0"/>
              <a:t>Što je to?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592445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7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7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7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uiExpand="1" build="p"/>
      <p:bldP spid="177160" grpId="0" animBg="1" autoUpdateAnimBg="0"/>
      <p:bldP spid="17716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</a:rPr>
              <a:t>Kolektivni radni odnosi</a:t>
            </a:r>
            <a:endParaRPr lang="en-US" dirty="0" smtClean="0">
              <a:solidFill>
                <a:srgbClr val="F0F0F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5" y="2057400"/>
            <a:ext cx="7580313" cy="3581400"/>
          </a:xfrm>
          <a:solidFill>
            <a:srgbClr val="EEE3AE"/>
          </a:solidFill>
        </p:spPr>
        <p:txBody>
          <a:bodyPr/>
          <a:lstStyle/>
          <a:p>
            <a:pPr algn="just" eaLnBrk="1" hangingPunct="1"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17513" y="1285875"/>
            <a:ext cx="7685087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r>
              <a:rPr lang="hr-HR" sz="2400" b="1" dirty="0" smtClean="0">
                <a:solidFill>
                  <a:schemeClr val="bg1"/>
                </a:solidFill>
              </a:rPr>
              <a:t>Sve je tu…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190750"/>
            <a:ext cx="2333625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1534961"/>
            <a:ext cx="3362325" cy="2304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3442897"/>
            <a:ext cx="3359150" cy="2094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4" y="2963545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3314699"/>
            <a:ext cx="4095750" cy="204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50" y="1969944"/>
            <a:ext cx="1961721" cy="2945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63" y="1812646"/>
            <a:ext cx="2811691" cy="2718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49" y="2626003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97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 autoUpdateAnimBg="0"/>
      <p:bldP spid="101386" grpId="0" animBg="1" autoUpdateAnimBg="0"/>
      <p:bldP spid="10138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Važno: opadanje članstva u sindikatima!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Razumijemo li mi što su radnička vijeća?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Paradoks: od 1995. 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do danas - s</a:t>
            </a: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indikati protiv sindikata (radničkih vijeća)! 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Važne godine: 1995. i 2003.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Otvoreno pitanje – odnos sa sindikatom (sindikalnim povjerenikom) 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  <a:p>
            <a:pPr algn="just">
              <a:spcAft>
                <a:spcPct val="0"/>
              </a:spcAft>
            </a:pP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Sudjelovanje radnika u odlučivanju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211638" y="1311275"/>
            <a:ext cx="3860800" cy="735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r>
              <a:rPr lang="hr-HR" sz="2400" dirty="0" smtClean="0"/>
              <a:t>Radnička vijeća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54368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7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>
                <a:solidFill>
                  <a:srgbClr val="F0F0F0"/>
                </a:solidFill>
                <a:ea typeface="ＭＳ Ｐゴシック" pitchFamily="34" charset="-128"/>
              </a:rPr>
              <a:t>Kolektivni radni odnosi</a:t>
            </a:r>
            <a:endParaRPr lang="en-US" dirty="0" smtClean="0">
              <a:solidFill>
                <a:srgbClr val="F0F0F0"/>
              </a:solidFill>
              <a:ea typeface="ＭＳ Ｐゴシック" pitchFamily="34" charset="-128"/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2133600"/>
            <a:ext cx="7531100" cy="3505200"/>
          </a:xfrm>
          <a:solidFill>
            <a:srgbClr val="EEE3AE"/>
          </a:solidFill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Nevažan institut – stabilno uređenje</a:t>
            </a:r>
          </a:p>
          <a:p>
            <a:pPr algn="just">
              <a:spcAft>
                <a:spcPct val="0"/>
              </a:spcAft>
            </a:pPr>
            <a:r>
              <a:rPr lang="hr-HR" dirty="0" smtClean="0">
                <a:ea typeface="ＭＳ Ｐゴシック" pitchFamily="34" charset="-128"/>
                <a:cs typeface="Times New Roman" pitchFamily="18" charset="0"/>
              </a:rPr>
              <a:t>Otvorena pitanja ipak postoje – odnos sa sindikatom</a:t>
            </a:r>
            <a:endParaRPr lang="hr-HR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28625" y="1285875"/>
            <a:ext cx="7673975" cy="7715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57200" y="1285875"/>
            <a:ext cx="3851275" cy="771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just"/>
            <a:r>
              <a:rPr lang="hr-HR" sz="2400" b="1" dirty="0" smtClean="0">
                <a:solidFill>
                  <a:schemeClr val="bg1"/>
                </a:solidFill>
              </a:rPr>
              <a:t>Sudjelovanje radnika u odlučivanju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211638" y="1311275"/>
            <a:ext cx="3860800" cy="735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hr-HR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70363" y="1290638"/>
            <a:ext cx="3851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just">
              <a:spcBef>
                <a:spcPct val="50000"/>
              </a:spcBef>
            </a:pPr>
            <a:r>
              <a:rPr lang="hr-HR" sz="2400" dirty="0" smtClean="0"/>
              <a:t>Skupovi radnika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67934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 autoUpdateAnimBg="0"/>
      <p:bldP spid="177162" grpId="0" autoUpdateAnimBg="0"/>
    </p:bldLst>
  </p:timing>
</p:sld>
</file>

<file path=ppt/theme/theme1.xml><?xml version="1.0" encoding="utf-8"?>
<a:theme xmlns:a="http://schemas.openxmlformats.org/drawingml/2006/main" name="Hodgetts-Template">
  <a:themeElements>
    <a:clrScheme name="">
      <a:dk1>
        <a:srgbClr val="333333"/>
      </a:dk1>
      <a:lt1>
        <a:srgbClr val="DCDCB4"/>
      </a:lt1>
      <a:dk2>
        <a:srgbClr val="F0F0F0"/>
      </a:dk2>
      <a:lt2>
        <a:srgbClr val="008080"/>
      </a:lt2>
      <a:accent1>
        <a:srgbClr val="2896DC"/>
      </a:accent1>
      <a:accent2>
        <a:srgbClr val="F0F0F0"/>
      </a:accent2>
      <a:accent3>
        <a:srgbClr val="EBEBD6"/>
      </a:accent3>
      <a:accent4>
        <a:srgbClr val="2A2A2A"/>
      </a:accent4>
      <a:accent5>
        <a:srgbClr val="ACC9EB"/>
      </a:accent5>
      <a:accent6>
        <a:srgbClr val="D9D9D9"/>
      </a:accent6>
      <a:hlink>
        <a:srgbClr val="2896DC"/>
      </a:hlink>
      <a:folHlink>
        <a:srgbClr val="2896DC"/>
      </a:folHlink>
    </a:clrScheme>
    <a:fontScheme name="Hodgetts-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9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9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odgett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3">
        <a:dk1>
          <a:srgbClr val="008080"/>
        </a:dk1>
        <a:lt1>
          <a:srgbClr val="333333"/>
        </a:lt1>
        <a:dk2>
          <a:srgbClr val="000000"/>
        </a:dk2>
        <a:lt2>
          <a:srgbClr val="E3EBF1"/>
        </a:lt2>
        <a:accent1>
          <a:srgbClr val="00CC00"/>
        </a:accent1>
        <a:accent2>
          <a:srgbClr val="468A4B"/>
        </a:accent2>
        <a:accent3>
          <a:srgbClr val="AAAAAA"/>
        </a:accent3>
        <a:accent4>
          <a:srgbClr val="2A2A2A"/>
        </a:accent4>
        <a:accent5>
          <a:srgbClr val="AAE2A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4">
        <a:dk1>
          <a:srgbClr val="333333"/>
        </a:dk1>
        <a:lt1>
          <a:srgbClr val="EDE2AB"/>
        </a:lt1>
        <a:dk2>
          <a:srgbClr val="E3EBF1"/>
        </a:dk2>
        <a:lt2>
          <a:srgbClr val="008080"/>
        </a:lt2>
        <a:accent1>
          <a:srgbClr val="8AA01C"/>
        </a:accent1>
        <a:accent2>
          <a:srgbClr val="EECCAA"/>
        </a:accent2>
        <a:accent3>
          <a:srgbClr val="F4EED2"/>
        </a:accent3>
        <a:accent4>
          <a:srgbClr val="2A2A2A"/>
        </a:accent4>
        <a:accent5>
          <a:srgbClr val="C4CDAB"/>
        </a:accent5>
        <a:accent6>
          <a:srgbClr val="D8B99A"/>
        </a:accent6>
        <a:hlink>
          <a:srgbClr val="219CD9"/>
        </a:hlink>
        <a:folHlink>
          <a:srgbClr val="E5E9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3">
        <a:dk1>
          <a:srgbClr val="008080"/>
        </a:dk1>
        <a:lt1>
          <a:srgbClr val="333333"/>
        </a:lt1>
        <a:dk2>
          <a:srgbClr val="000000"/>
        </a:dk2>
        <a:lt2>
          <a:srgbClr val="E3EBF1"/>
        </a:lt2>
        <a:accent1>
          <a:srgbClr val="00CC00"/>
        </a:accent1>
        <a:accent2>
          <a:srgbClr val="468A4B"/>
        </a:accent2>
        <a:accent3>
          <a:srgbClr val="AAAAAA"/>
        </a:accent3>
        <a:accent4>
          <a:srgbClr val="2A2A2A"/>
        </a:accent4>
        <a:accent5>
          <a:srgbClr val="AAE2A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dgetts-Template 14">
        <a:dk1>
          <a:srgbClr val="333333"/>
        </a:dk1>
        <a:lt1>
          <a:srgbClr val="EDE2AB"/>
        </a:lt1>
        <a:dk2>
          <a:srgbClr val="E3EBF1"/>
        </a:dk2>
        <a:lt2>
          <a:srgbClr val="008080"/>
        </a:lt2>
        <a:accent1>
          <a:srgbClr val="8AA01C"/>
        </a:accent1>
        <a:accent2>
          <a:srgbClr val="EECCAA"/>
        </a:accent2>
        <a:accent3>
          <a:srgbClr val="F4EED2"/>
        </a:accent3>
        <a:accent4>
          <a:srgbClr val="2A2A2A"/>
        </a:accent4>
        <a:accent5>
          <a:srgbClr val="C4CDAB"/>
        </a:accent5>
        <a:accent6>
          <a:srgbClr val="D8B99A"/>
        </a:accent6>
        <a:hlink>
          <a:srgbClr val="219CD9"/>
        </a:hlink>
        <a:folHlink>
          <a:srgbClr val="E5E9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15">
        <a:dk1>
          <a:srgbClr val="333333"/>
        </a:dk1>
        <a:lt1>
          <a:srgbClr val="EDE2AB"/>
        </a:lt1>
        <a:dk2>
          <a:srgbClr val="E3EBF1"/>
        </a:dk2>
        <a:lt2>
          <a:srgbClr val="008080"/>
        </a:lt2>
        <a:accent1>
          <a:srgbClr val="1BA16E"/>
        </a:accent1>
        <a:accent2>
          <a:srgbClr val="EECCAA"/>
        </a:accent2>
        <a:accent3>
          <a:srgbClr val="F4EED2"/>
        </a:accent3>
        <a:accent4>
          <a:srgbClr val="2A2A2A"/>
        </a:accent4>
        <a:accent5>
          <a:srgbClr val="ABCDBA"/>
        </a:accent5>
        <a:accent6>
          <a:srgbClr val="D8B99A"/>
        </a:accent6>
        <a:hlink>
          <a:srgbClr val="219CD9"/>
        </a:hlink>
        <a:folHlink>
          <a:srgbClr val="E5E9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dgetts-Template 16">
        <a:dk1>
          <a:srgbClr val="333333"/>
        </a:dk1>
        <a:lt1>
          <a:srgbClr val="E6DCB4"/>
        </a:lt1>
        <a:dk2>
          <a:srgbClr val="E3EBF1"/>
        </a:dk2>
        <a:lt2>
          <a:srgbClr val="008080"/>
        </a:lt2>
        <a:accent1>
          <a:srgbClr val="1BA16E"/>
        </a:accent1>
        <a:accent2>
          <a:srgbClr val="EECCAA"/>
        </a:accent2>
        <a:accent3>
          <a:srgbClr val="F0EBD6"/>
        </a:accent3>
        <a:accent4>
          <a:srgbClr val="2A2A2A"/>
        </a:accent4>
        <a:accent5>
          <a:srgbClr val="ABCDBA"/>
        </a:accent5>
        <a:accent6>
          <a:srgbClr val="D8B99A"/>
        </a:accent6>
        <a:hlink>
          <a:srgbClr val="219CD9"/>
        </a:hlink>
        <a:folHlink>
          <a:srgbClr val="E5E9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15739</TotalTime>
  <Words>1048</Words>
  <Application>Microsoft Office PowerPoint</Application>
  <PresentationFormat>Custom</PresentationFormat>
  <Paragraphs>162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Hodgetts-Template</vt:lpstr>
      <vt:lpstr>Aktualno zakonodavstvo u Republici Hrvatskoj na području kolektivnih radnih odnosa - kritička promišljanja -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Kolektivni radni odnosi</vt:lpstr>
      <vt:lpstr>  Zahvaljujem na pozornosti! Sve Vaše komentare i pitanja očekujem na vgotov@hotmail.com viktor.gotovac@zg.t-com.hr</vt:lpstr>
      <vt:lpstr>Aktualno zakonodavstvo u Republici Hrvatskoj na području kolektivnih radnih odnosa - kritička promišljanja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Sudjelovanje radnika u odlučivanju u Europskoj uniji</dc:title>
  <dc:creator>Administrator</dc:creator>
  <cp:lastModifiedBy>Viktor Gotovac</cp:lastModifiedBy>
  <cp:revision>621</cp:revision>
  <cp:lastPrinted>2015-04-13T09:47:34Z</cp:lastPrinted>
  <dcterms:created xsi:type="dcterms:W3CDTF">2004-11-29T18:12:39Z</dcterms:created>
  <dcterms:modified xsi:type="dcterms:W3CDTF">2015-04-13T10:35:48Z</dcterms:modified>
</cp:coreProperties>
</file>