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7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57" y="-1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hr-HR"/>
              <a:t>Click to edit the notes format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hr-HR"/>
              <a:t>&lt;header&gt;</a:t>
            </a:r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hr-HR"/>
              <a:t>&lt;date/time&gt;</a:t>
            </a:r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hr-HR"/>
              <a:t>&lt;footer&gt;</a:t>
            </a:r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CEF88097-1541-4397-B882-FB5C664BDA09}" type="slidenum">
              <a:rPr lang="hr-HR"/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73598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38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7C2FC850-31C0-42BE-95DD-48F1B3848545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56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8F4B98D3-220C-43E0-BDE3-7FA6FFC060F9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11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58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28845CC8-8E6C-438D-8CCB-8D39B14E496F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12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60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FC3A0C8A-A616-42C0-ACFE-504A4EE6E740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13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62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84CD743E-D5E5-4A46-B8C0-BC1F4D0098FD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40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3EF613F4-AA21-4E73-93C4-CC5F1EADD47C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3</a:t>
            </a:fld>
            <a:endParaRPr/>
          </a:p>
        </p:txBody>
      </p:sp>
      <p:sp>
        <p:nvSpPr>
          <p:cNvPr id="2" name="Rezervirano mjesto bilježaka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C2959F2B-919D-4179-A0B6-2E3279687C76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7E0544DE-031C-48DC-910E-0A74B6EA3792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46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0CB7376A-1937-4063-8A30-0000EDB7C92F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6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48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F1DC7C85-4430-4F90-A738-0C4A08E4C010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7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50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7F8A88D1-278C-45B2-87A7-6C23F9F1011A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8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52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B33BF1F4-0E9F-4C93-B941-F24EECCDD6F7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9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</p:sp>
      <p:sp>
        <p:nvSpPr>
          <p:cNvPr id="154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buFont typeface="Arial"/>
              <a:buChar char="•"/>
            </a:pPr>
            <a:fld id="{4B69DDC6-1179-483C-9566-E036FACDBC36}" type="slidenum">
              <a:rPr lang="hr-HR" sz="1200">
                <a:latin typeface="Arial"/>
                <a:ea typeface="ヒラギノ角ゴ Pro W3"/>
              </a:rPr>
              <a:pPr algn="r">
                <a:lnSpc>
                  <a:spcPct val="100000"/>
                </a:lnSpc>
                <a:buFont typeface="Arial"/>
                <a:buChar char="•"/>
              </a:pPr>
              <a:t>10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5" name="Slika 34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36" name="Slika 35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2" name="Slika 71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73" name="Slika 72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/>
          <p:nvPr/>
        </p:nvPicPr>
        <p:blipFill>
          <a:blip r:embed="rId14"/>
          <a:stretch>
            <a:fillRect/>
          </a:stretch>
        </p:blipFill>
        <p:spPr>
          <a:xfrm>
            <a:off x="1577880" y="358920"/>
            <a:ext cx="5769360" cy="360360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hr-HR"/>
              <a:t>Click to edit the title text format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hr-HR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r-HR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r-HR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r-HR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r-HR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r-HR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hr-HR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7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57200" y="252360"/>
            <a:ext cx="2749680" cy="74808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hr-HR"/>
              <a:t>Click to edit the title text format</a:t>
            </a:r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hr-HR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r-HR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r-HR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r-HR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r-HR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r-HR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hr-HR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357158" y="4143380"/>
            <a:ext cx="8501122" cy="24709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r-HR" sz="3400" b="1" dirty="0">
                <a:solidFill>
                  <a:srgbClr val="000000"/>
                </a:solidFill>
                <a:cs typeface="Arial" pitchFamily="34" charset="0"/>
              </a:rPr>
              <a:t>Prednosti </a:t>
            </a:r>
            <a:r>
              <a:rPr lang="hr-HR" sz="3400" b="1" dirty="0" smtClean="0">
                <a:solidFill>
                  <a:srgbClr val="000000"/>
                </a:solidFill>
                <a:cs typeface="Arial" pitchFamily="34" charset="0"/>
              </a:rPr>
              <a:t>izdvajanja uslužnih djelatnosti </a:t>
            </a:r>
          </a:p>
          <a:p>
            <a:pPr algn="ctr">
              <a:lnSpc>
                <a:spcPct val="100000"/>
              </a:lnSpc>
            </a:pPr>
            <a:r>
              <a:rPr lang="hr-HR" sz="3400" b="1" dirty="0" smtClean="0">
                <a:solidFill>
                  <a:srgbClr val="000000"/>
                </a:solidFill>
                <a:cs typeface="Arial" pitchFamily="34" charset="0"/>
              </a:rPr>
              <a:t>iz državnog i </a:t>
            </a:r>
            <a:r>
              <a:rPr lang="hr-HR" sz="3400" b="1" dirty="0">
                <a:solidFill>
                  <a:srgbClr val="000000"/>
                </a:solidFill>
                <a:cs typeface="Arial" pitchFamily="34" charset="0"/>
              </a:rPr>
              <a:t>javnog sektora </a:t>
            </a:r>
            <a:endParaRPr lang="hr-HR" sz="34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hr-HR" sz="3400" b="1" dirty="0" smtClean="0">
                <a:solidFill>
                  <a:srgbClr val="000000"/>
                </a:solidFill>
                <a:cs typeface="Arial" pitchFamily="34" charset="0"/>
              </a:rPr>
              <a:t>i postojeći modeli izdvajanja u </a:t>
            </a:r>
            <a:r>
              <a:rPr lang="hr-HR" sz="3400" b="1" dirty="0">
                <a:solidFill>
                  <a:srgbClr val="000000"/>
                </a:solidFill>
                <a:cs typeface="Arial" pitchFamily="34" charset="0"/>
              </a:rPr>
              <a:t>EU</a:t>
            </a:r>
            <a:endParaRPr sz="3400" dirty="0"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lang="hr-HR" sz="2000" b="1" dirty="0" smtClean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hr-HR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HUP-Koordinacija </a:t>
            </a:r>
            <a:r>
              <a:rPr lang="hr-HR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poduzeća iz uslužnih djelatnosti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117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118" name="CustomShape 3"/>
          <p:cNvSpPr/>
          <p:nvPr/>
        </p:nvSpPr>
        <p:spPr>
          <a:xfrm>
            <a:off x="428596" y="936000"/>
            <a:ext cx="8715404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hr-HR" sz="2800" b="1" dirty="0">
                <a:solidFill>
                  <a:srgbClr val="000000"/>
                </a:solidFill>
              </a:rPr>
              <a:t>Prava zaposlenih i ulaganje u ljudske potencijale</a:t>
            </a:r>
            <a:endParaRPr sz="2800"/>
          </a:p>
        </p:txBody>
      </p:sp>
      <p:sp>
        <p:nvSpPr>
          <p:cNvPr id="119" name="CustomShape 4"/>
          <p:cNvSpPr/>
          <p:nvPr/>
        </p:nvSpPr>
        <p:spPr>
          <a:xfrm>
            <a:off x="457560" y="1600200"/>
            <a:ext cx="8227800" cy="4635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Spremni prihvatiti sva stečena prava i zadržati broj zaposlenih!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Spremni </a:t>
            </a:r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 dijalog </a:t>
            </a: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 sindikatima i uvjeriti ih da smo dobri i društveno odgovorni poslodavci!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Uz ulaganja u opremu, zaposlenicima se redovito plaća: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–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kvalitetna radna odjeća i obuća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–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svi nužni pregledi i tečajevi (higijenski minimum, sanitarna knjižica, cijepljenje protiv hepatitisa, zaštita na radu, zaštita od požara i sl</a:t>
            </a:r>
            <a:r>
              <a:rPr lang="hr-HR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.)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–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dodatna edukacija – po nekoliko puta godišnje s dobavljačima kemijskih sredstava i opreme i sl.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Mogućnost napredovanja, edukacije, bonusi…</a:t>
            </a:r>
            <a:endParaRPr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CustomShape 3"/>
          <p:cNvSpPr/>
          <p:nvPr/>
        </p:nvSpPr>
        <p:spPr>
          <a:xfrm>
            <a:off x="457560" y="936000"/>
            <a:ext cx="8227800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hr-HR" sz="3200" b="1" dirty="0">
                <a:solidFill>
                  <a:srgbClr val="000000"/>
                </a:solidFill>
              </a:rPr>
              <a:t>Razvoj tržišta</a:t>
            </a:r>
            <a:endParaRPr sz="3200"/>
          </a:p>
        </p:txBody>
      </p:sp>
      <p:sp>
        <p:nvSpPr>
          <p:cNvPr id="123" name="CustomShape 4"/>
          <p:cNvSpPr/>
          <p:nvPr/>
        </p:nvSpPr>
        <p:spPr>
          <a:xfrm>
            <a:off x="457560" y="1600560"/>
            <a:ext cx="8227800" cy="452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Nova zapošljavanja u sektoru, direktna i indirektna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Razvoj tržišta upravljanja imovinom – potencijal novih velikih ušteda u privatnom i državnom sektoru, razvoj IT podrške i dr.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Izvozni potencijal znanja i rješenja u regiju</a:t>
            </a:r>
            <a:endParaRPr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CustomShape 3"/>
          <p:cNvSpPr/>
          <p:nvPr/>
        </p:nvSpPr>
        <p:spPr>
          <a:xfrm>
            <a:off x="457560" y="936000"/>
            <a:ext cx="8227800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hr-HR" sz="3200" b="1" dirty="0">
                <a:solidFill>
                  <a:srgbClr val="000000"/>
                </a:solidFill>
              </a:rPr>
              <a:t>Uspješni model izdvajanja iz EU</a:t>
            </a:r>
            <a:endParaRPr sz="3200"/>
          </a:p>
        </p:txBody>
      </p:sp>
      <p:sp>
        <p:nvSpPr>
          <p:cNvPr id="127" name="CustomShape 4"/>
          <p:cNvSpPr/>
          <p:nvPr/>
        </p:nvSpPr>
        <p:spPr>
          <a:xfrm>
            <a:off x="457560" y="1500174"/>
            <a:ext cx="8227800" cy="487938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Italija (2000.g.) – koraci u izdvajanju: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622300" lvl="1" indent="-260350">
              <a:lnSpc>
                <a:spcPct val="100000"/>
              </a:lnSpc>
              <a:spcBef>
                <a:spcPts val="600"/>
              </a:spcBef>
              <a:buFont typeface="Calibri"/>
              <a:buAutoNum type="arabicPeriod"/>
            </a:pP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Analiza facility sektora kao podloga za izradu podzakonskog akta koji definira model izdvajanja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622300" lvl="1" indent="-260350">
              <a:lnSpc>
                <a:spcPct val="100000"/>
              </a:lnSpc>
              <a:spcBef>
                <a:spcPts val="600"/>
              </a:spcBef>
              <a:buFont typeface="Calibri"/>
              <a:buAutoNum type="arabicPeriod"/>
            </a:pP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Sporazum Vlade i sindikata definira zadržavanje svih stečenih prava zaposlenih na 5 godina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622300" lvl="1" indent="-260350">
              <a:lnSpc>
                <a:spcPct val="100000"/>
              </a:lnSpc>
              <a:spcBef>
                <a:spcPts val="600"/>
              </a:spcBef>
              <a:buFont typeface="Calibri"/>
              <a:buAutoNum type="arabicPeriod"/>
            </a:pP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Zajednički sporazum Vlade, sindikata i poslodavaca o poštivanju modela izdvajanja 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893763" lvl="2" indent="-271463">
              <a:lnSpc>
                <a:spcPct val="100000"/>
              </a:lnSpc>
              <a:buFont typeface="Arial"/>
              <a:buChar char="•"/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poduzetnici su udruženi u konzorcij, </a:t>
            </a:r>
            <a:r>
              <a:rPr lang="hr-H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sporazum </a:t>
            </a: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potpisuje udruga poslodavaca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893763" lvl="2" indent="-271463">
              <a:lnSpc>
                <a:spcPct val="100000"/>
              </a:lnSpc>
              <a:buFont typeface="Arial"/>
              <a:buChar char="•"/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predviđeni su minimalni tehnički i financijski uvjeti za sudjelovanje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893763" lvl="2" indent="-271463">
              <a:lnSpc>
                <a:spcPct val="100000"/>
              </a:lnSpc>
              <a:buFont typeface="Arial"/>
              <a:buChar char="•"/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 izdvajanje se </a:t>
            </a:r>
            <a:r>
              <a:rPr lang="hr-H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ide </a:t>
            </a: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kroz sustav javne </a:t>
            </a:r>
            <a:r>
              <a:rPr lang="hr-H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nabave uz pretkvalifikaciju nakon koje svaka </a:t>
            </a: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ustanova sukladno okvirnom ugovoru poziva </a:t>
            </a:r>
            <a:r>
              <a:rPr lang="hr-H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članice konzorcija </a:t>
            </a: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 nadmetanje i sklapa pojedinačne ugovore na 5 godina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622300" lvl="1" indent="-260350">
              <a:lnSpc>
                <a:spcPct val="100000"/>
              </a:lnSpc>
              <a:spcBef>
                <a:spcPts val="600"/>
              </a:spcBef>
              <a:buFont typeface="Calibri"/>
              <a:buAutoNum type="arabicPeriod"/>
            </a:pP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Model plaćanja – prvo naplata prema broju preuzetih ljudi, sada po kvadratu. Država se u prvih 5 godina odrekla dijela doprinosa na preuzete </a:t>
            </a:r>
            <a:r>
              <a:rPr lang="hr-H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zaposlenike</a:t>
            </a:r>
            <a:endParaRPr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129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CustomShape 3"/>
          <p:cNvSpPr/>
          <p:nvPr/>
        </p:nvSpPr>
        <p:spPr>
          <a:xfrm>
            <a:off x="457560" y="936000"/>
            <a:ext cx="8227800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hr-HR" sz="3200" b="1" dirty="0">
                <a:solidFill>
                  <a:srgbClr val="000000"/>
                </a:solidFill>
              </a:rPr>
              <a:t>Primjer loše prakse iz EU</a:t>
            </a:r>
            <a:endParaRPr sz="3200"/>
          </a:p>
        </p:txBody>
      </p:sp>
      <p:sp>
        <p:nvSpPr>
          <p:cNvPr id="131" name="CustomShape 4"/>
          <p:cNvSpPr/>
          <p:nvPr/>
        </p:nvSpPr>
        <p:spPr>
          <a:xfrm>
            <a:off x="457560" y="1600560"/>
            <a:ext cx="8227800" cy="452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Škotska i Wales (80-tih godina</a:t>
            </a:r>
            <a:r>
              <a:rPr lang="hr-HR" sz="2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):</a:t>
            </a:r>
            <a:endParaRPr sz="2200" b="1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buChar char="–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proces izdvajanja je bio vezan uz veliki investicijski ciklus u bolnice po sustavu JPP-a – privatnici financirali ulaganja, država unajmljivala objekte i uslugu</a:t>
            </a:r>
            <a:endParaRPr sz="220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buChar char="–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 tom procesu su tzv. TUPE direktivom jamčena sva stečena prava zaposlenih bez roka trajanja</a:t>
            </a:r>
            <a:endParaRPr sz="220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buChar char="–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prirodnim odljevom i novim zapošljavanjem došlo je do razlika u pravima „starih” i „novih” zaposlenika – loša radna atmosfera, pad kvalitete usluge</a:t>
            </a:r>
            <a:endParaRPr sz="220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buChar char="–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pokušaji rješenja </a:t>
            </a:r>
            <a:r>
              <a:rPr lang="hr-HR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dodatno su zakomplicirali </a:t>
            </a: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sustav koji je </a:t>
            </a:r>
            <a:r>
              <a:rPr lang="hr-HR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postao </a:t>
            </a: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neodrživ</a:t>
            </a:r>
            <a:endParaRPr sz="22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134" name="CustomShape 3"/>
          <p:cNvSpPr/>
          <p:nvPr/>
        </p:nvSpPr>
        <p:spPr>
          <a:xfrm>
            <a:off x="285720" y="1600560"/>
            <a:ext cx="8715436" cy="482883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hr-HR" sz="6600" b="1" dirty="0">
                <a:solidFill>
                  <a:srgbClr val="000000"/>
                </a:solidFill>
              </a:rPr>
              <a:t>Zahvaljujemo </a:t>
            </a:r>
            <a:endParaRPr lang="hr-HR" sz="6600" b="1" dirty="0" smtClean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hr-HR" sz="6600" b="1" dirty="0" smtClean="0">
                <a:solidFill>
                  <a:srgbClr val="000000"/>
                </a:solidFill>
              </a:rPr>
              <a:t>na </a:t>
            </a:r>
            <a:r>
              <a:rPr lang="hr-HR" sz="6600" b="1" dirty="0">
                <a:solidFill>
                  <a:srgbClr val="000000"/>
                </a:solidFill>
              </a:rPr>
              <a:t>pažnji!</a:t>
            </a:r>
            <a:endParaRPr sz="6600" b="1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lang="hr-HR" dirty="0" smtClean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hr-H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Ines Vodanović, predsjednica HUP-Koordinacije poduzeća iz uslužnih djelatnosti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ines.vodanovic@strabag.com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hr-H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Sadmir Hošić, zamjenik predsjednice HUP-Koordinacije poduzeća iz uslužnih djelatnosti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shosic@harmonija-usluge.com</a:t>
            </a:r>
            <a:endParaRPr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85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CustomShape 3"/>
          <p:cNvSpPr/>
          <p:nvPr/>
        </p:nvSpPr>
        <p:spPr>
          <a:xfrm>
            <a:off x="285720" y="936000"/>
            <a:ext cx="8715436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700" b="1" dirty="0">
                <a:solidFill>
                  <a:srgbClr val="000000"/>
                </a:solidFill>
              </a:rPr>
              <a:t>O HUP-Koordinaciji poduzeća iz uslužnih djelatnosti</a:t>
            </a:r>
            <a:endParaRPr sz="2700"/>
          </a:p>
        </p:txBody>
      </p:sp>
      <p:sp>
        <p:nvSpPr>
          <p:cNvPr id="87" name="CustomShape 4"/>
          <p:cNvSpPr/>
          <p:nvPr/>
        </p:nvSpPr>
        <p:spPr>
          <a:xfrm>
            <a:off x="457560" y="1600560"/>
            <a:ext cx="8227800" cy="452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Jedino </a:t>
            </a:r>
            <a:r>
              <a:rPr lang="hr-H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relevantno udruženje poduzeća iz sektora uslužnih </a:t>
            </a:r>
            <a:r>
              <a:rPr lang="hr-H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djelatnosti</a:t>
            </a:r>
            <a:r>
              <a:rPr lang="hr-H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članice </a:t>
            </a: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čine 80 posto tog segmenta tržišta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ukupno </a:t>
            </a: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imaju više od 5000 zaposlenih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ostvaruju </a:t>
            </a: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više od 500 milijuna kuna prometa godišnje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posluju </a:t>
            </a: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uspješno s kontinuiranim rastom prometa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Članice </a:t>
            </a:r>
            <a:r>
              <a:rPr lang="hr-H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HUP-Koordinacije uspješno su realizirale sve veće procese izdvajanja </a:t>
            </a:r>
            <a:r>
              <a:rPr lang="hr-H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uslužnih djelatnosti </a:t>
            </a:r>
            <a:r>
              <a:rPr lang="hr-H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 domaćem tržištu, i u javnom i u privatnom sektoru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Kontinuirano </a:t>
            </a:r>
            <a:r>
              <a:rPr lang="hr-H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ulaganje u opremu, djelatnike i kvalitetu – članice HUP-Koordinacije imaju međunarodne certifikate: ISO 9001:2008, ISO 14001:2004, ISO 18001:2007 (i HACCP)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Know-how </a:t>
            </a:r>
            <a:r>
              <a:rPr lang="hr-H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iskustvo u optimalizaciji radnih procesa, standardiziranju kvalitete, izboru najučinkovitije opreme i metoda rada i sl</a:t>
            </a:r>
            <a:r>
              <a:rPr lang="hr-H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hr-H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CustomShape 3"/>
          <p:cNvSpPr/>
          <p:nvPr/>
        </p:nvSpPr>
        <p:spPr>
          <a:xfrm>
            <a:off x="357158" y="936000"/>
            <a:ext cx="8572560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hr-HR" sz="2700" b="1" dirty="0" smtClean="0">
                <a:solidFill>
                  <a:srgbClr val="000000"/>
                </a:solidFill>
              </a:rPr>
              <a:t>Iskustvo </a:t>
            </a:r>
            <a:r>
              <a:rPr lang="hr-HR" sz="2700" b="1" dirty="0">
                <a:solidFill>
                  <a:srgbClr val="000000"/>
                </a:solidFill>
              </a:rPr>
              <a:t>izdvajanja </a:t>
            </a:r>
            <a:r>
              <a:rPr lang="hr-HR" sz="2700" b="1" dirty="0" smtClean="0">
                <a:solidFill>
                  <a:srgbClr val="000000"/>
                </a:solidFill>
              </a:rPr>
              <a:t>uslužnih djelatnosti </a:t>
            </a:r>
            <a:r>
              <a:rPr lang="hr-HR" sz="2700" b="1" dirty="0">
                <a:solidFill>
                  <a:srgbClr val="000000"/>
                </a:solidFill>
              </a:rPr>
              <a:t>u RH (1/2)</a:t>
            </a:r>
            <a:endParaRPr sz="2700" dirty="0"/>
          </a:p>
        </p:txBody>
      </p:sp>
      <p:sp>
        <p:nvSpPr>
          <p:cNvPr id="91" name="CustomShape 4"/>
          <p:cNvSpPr/>
          <p:nvPr/>
        </p:nvSpPr>
        <p:spPr>
          <a:xfrm>
            <a:off x="457560" y="1600560"/>
            <a:ext cx="8227800" cy="482883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buFont typeface="Arial"/>
              <a:buChar char="•"/>
            </a:pPr>
            <a:r>
              <a:rPr lang="hr-HR" sz="1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Privatni sektor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Privredna banka Zagreb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- odjel čišćenja (1988.)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Zagrebačka banka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- odjel čišćenja u ZG (1989.), odjel ugostiteljstva-pomoćno osoblje (1992.), odjel zaprimanja i otpreme (1993.), odjele čišćenja u ostatku RH (1994.), odjel tehničkog upravljanja i održavanja (2003.)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INA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- odjel čišćenja u ZG (2008.), odjeli čišćenja u ostatku RH (2010.), odjel ugostiteljstva (2013.)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Podravka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odjel čišćenja i odjel hortikulture (2006.)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Hrvatski </a:t>
            </a:r>
            <a:r>
              <a:rPr lang="hr-HR" sz="1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telekom</a:t>
            </a: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odjeli čišćenja, održavanja, ugostiteljstva (2002.)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pravni prethodnici Erste&amp;</a:t>
            </a:r>
            <a:r>
              <a:rPr lang="hr-HR" sz="1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Steiermarkische</a:t>
            </a: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banke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hr-HR" sz="1400" dirty="0">
                <a:latin typeface="Arial" pitchFamily="34" charset="0"/>
                <a:cs typeface="Arial" pitchFamily="34" charset="0"/>
              </a:rPr>
              <a:t>odjel čišćenja 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(1998.)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pravni </a:t>
            </a: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prethodnici </a:t>
            </a:r>
            <a:r>
              <a:rPr lang="hr-HR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OTP banke (Nova banka </a:t>
            </a: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hr-HR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Dubrovačka banka</a:t>
            </a:r>
            <a:r>
              <a:rPr lang="hr-H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r-HR" sz="1400" dirty="0">
                <a:latin typeface="Arial" pitchFamily="34" charset="0"/>
                <a:cs typeface="Arial" pitchFamily="34" charset="0"/>
              </a:rPr>
              <a:t>odjel čišćenja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(2003.)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Pliva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hr-HR" sz="1400" dirty="0">
                <a:latin typeface="Arial" pitchFamily="34" charset="0"/>
                <a:cs typeface="Arial" pitchFamily="34" charset="0"/>
              </a:rPr>
              <a:t>odjel 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čišćenja, odjel ugostiteljstva i urudžbeni 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(2002.)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Ericsson Nikola Tesla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hr-HR" sz="1400" dirty="0">
                <a:latin typeface="Arial" pitchFamily="34" charset="0"/>
                <a:cs typeface="Arial" pitchFamily="34" charset="0"/>
              </a:rPr>
              <a:t>odjel 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ugostiteljstva 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(2004.)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Maistra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hr-HR" sz="1400" dirty="0">
                <a:latin typeface="Arial" pitchFamily="34" charset="0"/>
                <a:cs typeface="Arial" pitchFamily="34" charset="0"/>
              </a:rPr>
              <a:t>odjel 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čišćenja i održavanje zgrada 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(2007.)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Zvijezda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1400" dirty="0">
                <a:latin typeface="Arial" pitchFamily="34" charset="0"/>
                <a:cs typeface="Arial" pitchFamily="34" charset="0"/>
              </a:rPr>
              <a:t>– odjel 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čišćenja i hortikultura 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(2012.)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‒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Belje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hr-HR" sz="1400" dirty="0">
                <a:latin typeface="Arial" pitchFamily="34" charset="0"/>
                <a:cs typeface="Arial" pitchFamily="34" charset="0"/>
              </a:rPr>
              <a:t>odjel čišćenja 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(2012</a:t>
            </a:r>
            <a:r>
              <a:rPr lang="hr-H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.)</a:t>
            </a:r>
          </a:p>
          <a:p>
            <a:pPr marL="271463" lvl="1" indent="-271463">
              <a:lnSpc>
                <a:spcPct val="100000"/>
              </a:lnSpc>
              <a:buSzPct val="25000"/>
              <a:buFont typeface="Arial"/>
              <a:buChar char="‒"/>
            </a:pPr>
            <a:endParaRPr sz="1400"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buFont typeface="Arial"/>
              <a:buChar char="•"/>
            </a:pPr>
            <a:r>
              <a:rPr lang="hr-HR" sz="1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Državni i javni sektor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–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Porezna uprava Bjelovar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hr-HR" sz="1400" dirty="0">
                <a:latin typeface="Arial" pitchFamily="34" charset="0"/>
                <a:cs typeface="Arial" pitchFamily="34" charset="0"/>
              </a:rPr>
              <a:t>odjel čišćenja (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2002.)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–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KBC Rebro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odjel pranja rublja (2002</a:t>
            </a:r>
            <a:r>
              <a:rPr lang="hr-H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.)</a:t>
            </a: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–"/>
            </a:pPr>
            <a:r>
              <a:rPr lang="hr-HR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većina domova zdravlja u RH</a:t>
            </a:r>
            <a:r>
              <a:rPr lang="hr-H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odjeli čišćenja i pranja rublja</a:t>
            </a: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–"/>
            </a:pPr>
            <a:r>
              <a:rPr lang="hr-HR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Zagrebački holding </a:t>
            </a:r>
            <a:r>
              <a:rPr lang="hr-H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odjeli čišćenja</a:t>
            </a:r>
            <a:endParaRPr sz="14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Arial"/>
              <a:buChar char="–"/>
            </a:pPr>
            <a:r>
              <a:rPr lang="hr-H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Poljoprivredna komora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hr-HR" sz="1400" dirty="0">
                <a:latin typeface="Arial" pitchFamily="34" charset="0"/>
                <a:cs typeface="Arial" pitchFamily="34" charset="0"/>
              </a:rPr>
              <a:t>odjel čišćenja </a:t>
            </a:r>
            <a:r>
              <a:rPr lang="hr-H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(2011. - 2014.)</a:t>
            </a:r>
            <a:endParaRPr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CustomShape 3"/>
          <p:cNvSpPr/>
          <p:nvPr/>
        </p:nvSpPr>
        <p:spPr>
          <a:xfrm>
            <a:off x="357158" y="936000"/>
            <a:ext cx="8572560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hr-HR" sz="2700" b="1" dirty="0" smtClean="0">
                <a:solidFill>
                  <a:srgbClr val="000000"/>
                </a:solidFill>
              </a:rPr>
              <a:t>Iskustvo </a:t>
            </a:r>
            <a:r>
              <a:rPr lang="hr-HR" sz="2700" b="1" dirty="0">
                <a:solidFill>
                  <a:srgbClr val="000000"/>
                </a:solidFill>
              </a:rPr>
              <a:t>izdvajanja </a:t>
            </a:r>
            <a:r>
              <a:rPr lang="hr-HR" sz="2700" b="1" dirty="0" smtClean="0">
                <a:solidFill>
                  <a:srgbClr val="000000"/>
                </a:solidFill>
              </a:rPr>
              <a:t>uslužnih djelatnosti </a:t>
            </a:r>
            <a:r>
              <a:rPr lang="hr-HR" sz="2700" b="1" dirty="0">
                <a:solidFill>
                  <a:srgbClr val="000000"/>
                </a:solidFill>
              </a:rPr>
              <a:t>u RH (2/2)</a:t>
            </a:r>
            <a:endParaRPr sz="2700" dirty="0"/>
          </a:p>
        </p:txBody>
      </p:sp>
      <p:sp>
        <p:nvSpPr>
          <p:cNvPr id="95" name="CustomShape 4"/>
          <p:cNvSpPr/>
          <p:nvPr/>
        </p:nvSpPr>
        <p:spPr>
          <a:xfrm>
            <a:off x="457560" y="1600560"/>
            <a:ext cx="8227800" cy="452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 svim primjerima članice HUP-Koordinacije preuzele su postojeće zaposlenike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Preuzeta je socijalna klauzula i to u razdoblju između jedne i najčešće pet godina od izdvajanja – ovisno o modelima izdvajanja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 svim primjerima su ostvarene uštede, povećana je kvaliteta usluge, a zaposlenici su kroz socijalnu klauzulu zadržali sva prava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Velik broj zaposlenika je i nakon isteka socijalne klauzule ostao zaposlen unutar tvrtki</a:t>
            </a:r>
            <a:endParaRPr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98" name="CustomShape 3"/>
          <p:cNvSpPr/>
          <p:nvPr/>
        </p:nvSpPr>
        <p:spPr>
          <a:xfrm>
            <a:off x="214282" y="936000"/>
            <a:ext cx="8929718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700" b="1" dirty="0" smtClean="0">
                <a:solidFill>
                  <a:srgbClr val="000000"/>
                </a:solidFill>
              </a:rPr>
              <a:t>Uslužne djelatnosti </a:t>
            </a:r>
            <a:r>
              <a:rPr lang="hr-HR" sz="2700" b="1" dirty="0">
                <a:solidFill>
                  <a:srgbClr val="000000"/>
                </a:solidFill>
              </a:rPr>
              <a:t>u državnom i javnom sektoru </a:t>
            </a:r>
            <a:r>
              <a:rPr lang="hr-HR" sz="2700" b="1" dirty="0" smtClean="0">
                <a:solidFill>
                  <a:srgbClr val="000000"/>
                </a:solidFill>
              </a:rPr>
              <a:t>EU</a:t>
            </a:r>
            <a:endParaRPr sz="2700" dirty="0"/>
          </a:p>
        </p:txBody>
      </p:sp>
      <p:sp>
        <p:nvSpPr>
          <p:cNvPr id="99" name="CustomShape 4"/>
          <p:cNvSpPr/>
          <p:nvPr/>
        </p:nvSpPr>
        <p:spPr>
          <a:xfrm>
            <a:off x="457560" y="1500174"/>
            <a:ext cx="8227800" cy="514353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Većina EU zemalja izdvojila je </a:t>
            </a:r>
            <a:r>
              <a:rPr lang="hr-H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uslužne djelatnosti </a:t>
            </a: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 državnog i javnog sektora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Ukupna vrijednost ugovora izdvojenih </a:t>
            </a:r>
            <a:r>
              <a:rPr lang="hr-H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djelatnosti </a:t>
            </a: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 državnog i javnog sektora: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Velika Britanija - 25 mlrd. eura (podatak Official Journal of the European Union, FT – kraj 2012.)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Benelux – 21 mlrd. eura (podatak tvrtke </a:t>
            </a:r>
            <a:r>
              <a:rPr lang="hr-H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ISG* </a:t>
            </a: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kraj Q3 2013.)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Njemačka, Austrija, Švicarska (DACH) – 17 mlrd. eura (podatak tvrtke ISG – kraj Q3 2013.)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države nordijske regije - 18 mlrd. eura (podatak tvrtke ISG – kraj Q3 2013.)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države juga Europe – 16 mlrd. eura (podatak tvrtke ISG – kraj Q3 2013.)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Izdvajanjem su ostvarene goleme uštede – prosjek između 10 i 30 posto, ali postoje i brojni primjeri ušteda većih od 40 posto</a:t>
            </a:r>
            <a:endParaRPr dirty="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 susjednima Italiji i Austriji u kratkom roku trošak smanjen 20%, produktivnost rada porasla od 40%-60%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Izdvajanjem se povećao nadzor kvalitete – uvođenje ISO standarda, uređivanje radnih procesa, provođenje analiza kvalitete i sl</a:t>
            </a:r>
            <a:r>
              <a:rPr lang="hr-H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hr-HR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hr-HR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Information</a:t>
            </a:r>
            <a:r>
              <a:rPr lang="hr-HR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Services</a:t>
            </a:r>
            <a:r>
              <a:rPr lang="hr-HR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Group</a:t>
            </a:r>
            <a:endParaRPr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101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CustomShape 3"/>
          <p:cNvSpPr/>
          <p:nvPr/>
        </p:nvSpPr>
        <p:spPr>
          <a:xfrm>
            <a:off x="457560" y="936000"/>
            <a:ext cx="8227800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hr-HR" sz="3200" b="1" dirty="0">
                <a:solidFill>
                  <a:srgbClr val="000000"/>
                </a:solidFill>
              </a:rPr>
              <a:t>Očekivane koristi izdvajanja u RH</a:t>
            </a:r>
            <a:endParaRPr sz="3200"/>
          </a:p>
        </p:txBody>
      </p:sp>
      <p:sp>
        <p:nvSpPr>
          <p:cNvPr id="103" name="CustomShape 4"/>
          <p:cNvSpPr/>
          <p:nvPr/>
        </p:nvSpPr>
        <p:spPr>
          <a:xfrm>
            <a:off x="457560" y="1571612"/>
            <a:ext cx="8227800" cy="433202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Zamjena sadašnjeg modela paušalnog, neujednačenog i nenormiranog financiranja </a:t>
            </a:r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uslužnih djelatnosti tržišnim </a:t>
            </a: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modelom donosi</a:t>
            </a:r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622300" indent="-260350">
              <a:lnSpc>
                <a:spcPct val="100000"/>
              </a:lnSpc>
              <a:spcBef>
                <a:spcPts val="600"/>
              </a:spcBef>
              <a:buFont typeface="Times New Roman"/>
              <a:buAutoNum type="arabicPeriod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Uštede za državni proračun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622300" indent="-260350">
              <a:lnSpc>
                <a:spcPct val="100000"/>
              </a:lnSpc>
              <a:spcBef>
                <a:spcPts val="600"/>
              </a:spcBef>
              <a:buFont typeface="Calibri"/>
              <a:buAutoNum type="arabicPeriod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Povećanje kvalitete usluge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622300" indent="-260350">
              <a:lnSpc>
                <a:spcPct val="100000"/>
              </a:lnSpc>
              <a:spcBef>
                <a:spcPts val="600"/>
              </a:spcBef>
              <a:buFont typeface="Calibri"/>
              <a:buAutoNum type="arabicPeriod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Nove investicije privatnog sektora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622300" indent="-260350">
              <a:lnSpc>
                <a:spcPct val="100000"/>
              </a:lnSpc>
              <a:spcBef>
                <a:spcPts val="600"/>
              </a:spcBef>
              <a:buFont typeface="Calibri"/>
              <a:buAutoNum type="arabicPeriod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Zadržavanje prava zaposlenih i dodatno ulaganje u ljudske potencijale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622300" indent="-260350">
              <a:lnSpc>
                <a:spcPct val="100000"/>
              </a:lnSpc>
              <a:spcBef>
                <a:spcPts val="600"/>
              </a:spcBef>
              <a:buFont typeface="Calibri"/>
              <a:buAutoNum type="arabicPeriod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Razvoj tržišta uslužnih djelatnosti i svijesti o potrebi učinkovitog upravljanja imovinom</a:t>
            </a:r>
            <a:endParaRPr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CustomShape 3"/>
          <p:cNvSpPr/>
          <p:nvPr/>
        </p:nvSpPr>
        <p:spPr>
          <a:xfrm>
            <a:off x="285720" y="936000"/>
            <a:ext cx="8643998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hr-HR" sz="3200" b="1" dirty="0">
                <a:solidFill>
                  <a:srgbClr val="000000"/>
                </a:solidFill>
              </a:rPr>
              <a:t>Uštede za državni proračun RH - očekivanja</a:t>
            </a:r>
            <a:endParaRPr sz="3200"/>
          </a:p>
        </p:txBody>
      </p:sp>
      <p:sp>
        <p:nvSpPr>
          <p:cNvPr id="107" name="CustomShape 4"/>
          <p:cNvSpPr/>
          <p:nvPr/>
        </p:nvSpPr>
        <p:spPr>
          <a:xfrm>
            <a:off x="457560" y="1600560"/>
            <a:ext cx="8227800" cy="452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 kratkom roku – 20 posto i više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Primjer Ministarstvo zdravlja (nezdravstveni dio)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trenutni troškovi zaposlenih: oko 680 mil. kn</a:t>
            </a:r>
            <a:endParaRPr sz="2200">
              <a:latin typeface="Arial" pitchFamily="34" charset="0"/>
              <a:cs typeface="Arial" pitchFamily="34" charset="0"/>
            </a:endParaRPr>
          </a:p>
          <a:p>
            <a:pPr marL="803275" lvl="1" indent="-260350">
              <a:lnSpc>
                <a:spcPct val="100000"/>
              </a:lnSpc>
              <a:buSzPct val="100000"/>
              <a:buFont typeface="Segoe UI"/>
              <a:buChar char="‒"/>
            </a:pPr>
            <a:r>
              <a:rPr lang="hr-H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trenutni materijalni i ostali troškovi: oko 1,9 mlrd. </a:t>
            </a:r>
            <a:r>
              <a:rPr lang="hr-HR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kn</a:t>
            </a:r>
            <a:endParaRPr sz="2200">
              <a:latin typeface="Arial" pitchFamily="34" charset="0"/>
              <a:cs typeface="Arial" pitchFamily="34" charset="0"/>
            </a:endParaRPr>
          </a:p>
          <a:p>
            <a:pPr marL="1165225" indent="-361950">
              <a:lnSpc>
                <a:spcPct val="100000"/>
              </a:lnSpc>
              <a:spcBef>
                <a:spcPts val="600"/>
              </a:spcBef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→ veliki prostor za uštedu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1165225" indent="-361950">
              <a:lnSpc>
                <a:spcPct val="100000"/>
              </a:lnSpc>
              <a:spcBef>
                <a:spcPts val="600"/>
              </a:spcBef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→ </a:t>
            </a:r>
            <a:r>
              <a:rPr lang="hr-HR" sz="24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potencijalna ušteda samo u Ministarstvu zdravlja u 5 godina – 2,5 mlrd. kn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</a:pP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</a:pPr>
            <a:endParaRPr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CustomShape 3"/>
          <p:cNvSpPr/>
          <p:nvPr/>
        </p:nvSpPr>
        <p:spPr>
          <a:xfrm>
            <a:off x="457560" y="936000"/>
            <a:ext cx="8227800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hr-HR" sz="3200" b="1" dirty="0">
                <a:solidFill>
                  <a:srgbClr val="000000"/>
                </a:solidFill>
              </a:rPr>
              <a:t>Povećanje kvalitete izdvojenih usluga</a:t>
            </a:r>
            <a:endParaRPr sz="3200"/>
          </a:p>
        </p:txBody>
      </p:sp>
      <p:sp>
        <p:nvSpPr>
          <p:cNvPr id="111" name="CustomShape 4"/>
          <p:cNvSpPr/>
          <p:nvPr/>
        </p:nvSpPr>
        <p:spPr>
          <a:xfrm>
            <a:off x="457560" y="1600560"/>
            <a:ext cx="8227800" cy="452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Članice HUP-Koordinacije posjeduju međunarodne certifikate koji jamče kvalitetu usluge: ISO 9001:2008, ISO 14001:2004, ISO 18001:2007 (i HACCP)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Djelatnici opremljeni najboljom opremom i tehnologijom i imaju optimaliziran radni proces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Sustav „check modality“ - dnevne i tjedne kontrole kvaliteta usluge, testovi na bakterije i prašinu i sl. 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Kontrola ostaje u rukama sustava jer su sada institucije u poziciji naručitelja</a:t>
            </a:r>
            <a:endParaRPr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57200" y="2239920"/>
            <a:ext cx="8228160" cy="4429440"/>
          </a:xfrm>
          <a:prstGeom prst="rect">
            <a:avLst/>
          </a:prstGeom>
          <a:noFill/>
          <a:ln>
            <a:noFill/>
          </a:ln>
        </p:spPr>
      </p:sp>
      <p:sp>
        <p:nvSpPr>
          <p:cNvPr id="113" name="CustomShape 2"/>
          <p:cNvSpPr/>
          <p:nvPr/>
        </p:nvSpPr>
        <p:spPr>
          <a:xfrm>
            <a:off x="374760" y="1041480"/>
            <a:ext cx="8228160" cy="442908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CustomShape 3"/>
          <p:cNvSpPr/>
          <p:nvPr/>
        </p:nvSpPr>
        <p:spPr>
          <a:xfrm>
            <a:off x="457560" y="936000"/>
            <a:ext cx="8227800" cy="71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hr-HR" sz="3200" b="1" dirty="0">
                <a:solidFill>
                  <a:srgbClr val="000000"/>
                </a:solidFill>
              </a:rPr>
              <a:t>Nove investicije privatnog sektora</a:t>
            </a:r>
            <a:endParaRPr sz="3200"/>
          </a:p>
        </p:txBody>
      </p:sp>
      <p:sp>
        <p:nvSpPr>
          <p:cNvPr id="115" name="CustomShape 4"/>
          <p:cNvSpPr/>
          <p:nvPr/>
        </p:nvSpPr>
        <p:spPr>
          <a:xfrm>
            <a:off x="457560" y="1600560"/>
            <a:ext cx="8227800" cy="452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Ulaganje u opremu i strojeve: do sada su članice HUP-Koordinacije realizirale milijunska ulaganja (npr. samo jedna industrijska praonica rublja stoji </a:t>
            </a:r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5 </a:t>
            </a: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mil. €)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Ulaganje u opremu po zaposlenom – prosječno između 3.000 i 4.000 kn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271463" indent="-2714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hr-HR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Potencijal za nova ulaganja u opremu </a:t>
            </a:r>
            <a:r>
              <a:rPr lang="hr-HR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edukaciju zaposlenih u </a:t>
            </a:r>
            <a:r>
              <a:rPr lang="hr-HR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slučaju izdvajanja </a:t>
            </a:r>
            <a:r>
              <a:rPr lang="hr-HR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koje </a:t>
            </a:r>
            <a:r>
              <a:rPr lang="hr-HR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 najavila Vlada – iznad 100 mil. k</a:t>
            </a:r>
            <a:r>
              <a:rPr lang="hr-HR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 u prvoj godini izdvajanja</a:t>
            </a:r>
            <a:endParaRPr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1275</Words>
  <Application>Microsoft Office PowerPoint</Application>
  <PresentationFormat>On-screen Show (4:3)</PresentationFormat>
  <Paragraphs>127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Marko Santro</dc:creator>
  <cp:lastModifiedBy>Igor Prstec</cp:lastModifiedBy>
  <cp:revision>15</cp:revision>
  <dcterms:modified xsi:type="dcterms:W3CDTF">2014-03-04T16:36:58Z</dcterms:modified>
</cp:coreProperties>
</file>