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E83AC-B7FD-4850-99AB-6B5695DEE2CC}" type="datetimeFigureOut">
              <a:rPr lang="hr-HR" smtClean="0"/>
              <a:t>9.6.2014.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EB2DD-EB20-4C11-920A-FE34039339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7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36600"/>
            <a:ext cx="4910138" cy="368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64075"/>
            <a:ext cx="5326062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smtClean="0"/>
          </a:p>
        </p:txBody>
      </p:sp>
    </p:spTree>
    <p:extLst>
      <p:ext uri="{BB962C8B-B14F-4D97-AF65-F5344CB8AC3E}">
        <p14:creationId xmlns:p14="http://schemas.microsoft.com/office/powerpoint/2010/main" val="30994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36600"/>
            <a:ext cx="4910138" cy="368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64075"/>
            <a:ext cx="5326062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smtClean="0"/>
          </a:p>
        </p:txBody>
      </p:sp>
    </p:spTree>
    <p:extLst>
      <p:ext uri="{BB962C8B-B14F-4D97-AF65-F5344CB8AC3E}">
        <p14:creationId xmlns:p14="http://schemas.microsoft.com/office/powerpoint/2010/main" val="334211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36600"/>
            <a:ext cx="4910138" cy="368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64075"/>
            <a:ext cx="5326062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smtClean="0"/>
          </a:p>
        </p:txBody>
      </p:sp>
    </p:spTree>
    <p:extLst>
      <p:ext uri="{BB962C8B-B14F-4D97-AF65-F5344CB8AC3E}">
        <p14:creationId xmlns:p14="http://schemas.microsoft.com/office/powerpoint/2010/main" val="381794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36600"/>
            <a:ext cx="4910138" cy="368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64075"/>
            <a:ext cx="5326062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smtClean="0"/>
          </a:p>
        </p:txBody>
      </p:sp>
    </p:spTree>
    <p:extLst>
      <p:ext uri="{BB962C8B-B14F-4D97-AF65-F5344CB8AC3E}">
        <p14:creationId xmlns:p14="http://schemas.microsoft.com/office/powerpoint/2010/main" val="247896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36600"/>
            <a:ext cx="4910138" cy="368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64075"/>
            <a:ext cx="5326062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smtClean="0"/>
          </a:p>
        </p:txBody>
      </p:sp>
    </p:spTree>
    <p:extLst>
      <p:ext uri="{BB962C8B-B14F-4D97-AF65-F5344CB8AC3E}">
        <p14:creationId xmlns:p14="http://schemas.microsoft.com/office/powerpoint/2010/main" val="367226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36600"/>
            <a:ext cx="4910138" cy="368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64075"/>
            <a:ext cx="5326062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smtClean="0"/>
          </a:p>
        </p:txBody>
      </p:sp>
    </p:spTree>
    <p:extLst>
      <p:ext uri="{BB962C8B-B14F-4D97-AF65-F5344CB8AC3E}">
        <p14:creationId xmlns:p14="http://schemas.microsoft.com/office/powerpoint/2010/main" val="193861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36600"/>
            <a:ext cx="4910138" cy="368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64075"/>
            <a:ext cx="5326062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smtClean="0"/>
          </a:p>
        </p:txBody>
      </p:sp>
    </p:spTree>
    <p:extLst>
      <p:ext uri="{BB962C8B-B14F-4D97-AF65-F5344CB8AC3E}">
        <p14:creationId xmlns:p14="http://schemas.microsoft.com/office/powerpoint/2010/main" val="439163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736600"/>
            <a:ext cx="4910138" cy="3683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4664075"/>
            <a:ext cx="5326062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smtClean="0"/>
          </a:p>
        </p:txBody>
      </p:sp>
    </p:spTree>
    <p:extLst>
      <p:ext uri="{BB962C8B-B14F-4D97-AF65-F5344CB8AC3E}">
        <p14:creationId xmlns:p14="http://schemas.microsoft.com/office/powerpoint/2010/main" val="185004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C2290D6-F497-4310-A3F5-EF6E73D6EB20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413AD8-1FCF-4CC7-B966-D019EC621F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228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8C2E8D-DC0F-46BF-BD27-C370F8122D44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FF0D6D-4767-48CD-837B-F2608AB8195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882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0E23E8-A3D2-4E76-87C4-CFA0E0F7B864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175B7C-C670-48B3-9012-C28151D997F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803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508A74-92EE-48F2-8A9C-8BA0CB565D18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CD7284-2BD5-47E0-ABE6-031E7226942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0662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90A423-03C2-40E8-B05A-163ACFA5B435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32977C-3D37-499C-840C-BD1D3745CF4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965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B58768-2DDF-405C-9E18-F284CF121CAD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7FECDF-FB99-473A-889B-7BE8EF3B2C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927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6800E8-9B78-43AC-8002-5B39EB45BB75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87E137-E08F-4607-91E4-863DE36466F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5204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462D80-DCAC-4CC0-80FC-B7433AEE942F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E95B10-7BDB-4575-B539-F67D513F33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880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43405C-161D-4CA3-AD0B-F26AFCB36E2D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3C30AB-5985-4D3C-AC93-E104B65B718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3910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3923A7-3647-4BF3-B2B2-0CB63F413B6B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C0EF02-EDD1-4E39-8101-8D0D5EF7145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4500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A0AFA7-E438-4402-B9BC-9E19350A9B15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02200C-8550-47EF-8951-428E359D572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9332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F35C1D-4A5A-4EC4-874F-2914394AC5EE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FC98C36-6325-4124-BB0E-E390E97AAEF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09720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0F4760-E772-44F8-8B4A-54B92F2EB7CC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6D61E8-8039-464B-B82D-7A32186AA04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33133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9C723E-FC30-488B-B478-FF5B6F6A1F91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85C50B-E1CA-4CB7-9DEB-198F82C3ACD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97165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1E68E5-8C71-4094-B090-FB29307565B3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B091B32-622D-470B-B2D0-D6A4D3CEA1A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803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AC181B-B576-47C4-9D86-7149F231012C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0A5745-C2CD-437C-8616-8E310505290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4464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ABDB52-2F54-4D20-B4FC-1CCB3A4B53F2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368CDD-9713-4440-AF19-CACAF29BA1B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7630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8FA841-06A2-48DB-A8D1-349F82F30CDC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AB8EAF-2F3F-4388-8294-2F9349E053F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236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BB87C1-C5F7-414F-A8C8-07A1965E860F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70BEBB-EE25-48B0-96BB-14980DFBCA1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755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BC73E26-691D-4A7D-8F67-9AF77AC5F647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ED1E160-EC14-4531-B627-009DD558DDF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0247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112126-6D6F-4535-819D-89AD54EEAA37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0107A0-078B-41E6-ADAE-6231B1375FC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037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3A694F-05B9-4983-ADB3-6BAFF708970F}" type="datetimeFigureOut">
              <a:rPr lang="en-US" altLang="x-none"/>
              <a:pPr/>
              <a:t>6/9/2014</a:t>
            </a:fld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7CE687A-8909-4C56-B9A7-185BF8756F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7597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31371" y="2481943"/>
            <a:ext cx="8512629" cy="149101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108000" tIns="55543" rIns="108000" bIns="55543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hr-HR" sz="2800" b="1" dirty="0" smtClean="0">
                <a:solidFill>
                  <a:srgbClr val="FF0000"/>
                </a:solidFill>
                <a:latin typeface="Calibri" pitchFamily="34" charset="0"/>
              </a:rPr>
              <a:t>PERCEPCIJA PODUZETNIKA U OPĆOJ I POSLOVNOJ JAVNOSTI</a:t>
            </a:r>
            <a:endParaRPr lang="hr-HR" sz="2800" b="1" dirty="0">
              <a:solidFill>
                <a:srgbClr val="FF0000"/>
              </a:solidFill>
              <a:latin typeface="Calibri" pitchFamily="34" charset="0"/>
            </a:endParaRPr>
          </a:p>
          <a:p>
            <a:pPr marL="342883" indent="-342883">
              <a:defRPr/>
            </a:pPr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lipanj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20</a:t>
            </a:r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14.</a:t>
            </a:r>
            <a:endParaRPr 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/>
        </p:nvSpPr>
        <p:spPr bwMode="auto">
          <a:xfrm>
            <a:off x="496661" y="1117640"/>
            <a:ext cx="836295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x-none" sz="2057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Percepcija poduzetnika: opća i poslovna javnost</a:t>
            </a:r>
            <a:endParaRPr lang="en-US" altLang="x-none" sz="2057" dirty="0">
              <a:solidFill>
                <a:srgbClr val="FF0000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" name="Title 4"/>
          <p:cNvSpPr>
            <a:spLocks noGrp="1"/>
          </p:cNvSpPr>
          <p:nvPr/>
        </p:nvSpPr>
        <p:spPr bwMode="auto">
          <a:xfrm>
            <a:off x="496661" y="1482359"/>
            <a:ext cx="8364310" cy="63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92D2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l-PL" sz="1714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Pitanje: </a:t>
            </a:r>
            <a:r>
              <a:rPr lang="pl-PL" sz="1714" dirty="0">
                <a:solidFill>
                  <a:srgbClr val="FF6600"/>
                </a:solidFill>
                <a:latin typeface="Calibri" pitchFamily="34" charset="0"/>
              </a:rPr>
              <a:t>Kakav je Vaš doživljaj hrvatskih poduzetnika? </a:t>
            </a:r>
            <a:r>
              <a:rPr lang="pl-PL" sz="1714" dirty="0">
                <a:latin typeface="Calibri" pitchFamily="34" charset="0"/>
              </a:rPr>
              <a:t>/ </a:t>
            </a:r>
            <a:r>
              <a:rPr lang="pl-PL" sz="1714" dirty="0">
                <a:solidFill>
                  <a:srgbClr val="0070C0"/>
                </a:solidFill>
                <a:latin typeface="Calibri" pitchFamily="34" charset="0"/>
              </a:rPr>
              <a:t>Kakav  je doživljaj poduzetnika u našoj zemlji?</a:t>
            </a:r>
            <a:endParaRPr lang="en-US" sz="1714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5124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046754"/>
              </p:ext>
            </p:extLst>
          </p:nvPr>
        </p:nvGraphicFramePr>
        <p:xfrm>
          <a:off x="495301" y="2119173"/>
          <a:ext cx="7860424" cy="439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r:id="rId4" imgW="9980017" imgH="5742930" progId="Excel.Chart.8">
                  <p:embed/>
                </p:oleObj>
              </mc:Choice>
              <mc:Fallback>
                <p:oleObj r:id="rId4" imgW="9980017" imgH="574293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1" y="2119173"/>
                        <a:ext cx="7860424" cy="4398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5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/>
        </p:nvSpPr>
        <p:spPr bwMode="auto">
          <a:xfrm>
            <a:off x="495299" y="1109123"/>
            <a:ext cx="836295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x-none" sz="2057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(Anti)poduzetnička klima: opća i poslovna javnost</a:t>
            </a:r>
            <a:endParaRPr lang="en-US" altLang="x-none" sz="2057" dirty="0">
              <a:solidFill>
                <a:srgbClr val="FF0000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" name="Title 4"/>
          <p:cNvSpPr>
            <a:spLocks noGrp="1"/>
          </p:cNvSpPr>
          <p:nvPr/>
        </p:nvSpPr>
        <p:spPr bwMode="auto">
          <a:xfrm>
            <a:off x="495300" y="1465630"/>
            <a:ext cx="8364310" cy="32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92D2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l-PL" sz="1714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Pitanje: Slažete li se ovom tvrdnjom: U našoj je zemlji loša poduzetnička klima?</a:t>
            </a:r>
          </a:p>
        </p:txBody>
      </p:sp>
      <p:graphicFrame>
        <p:nvGraphicFramePr>
          <p:cNvPr id="7172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838466"/>
              </p:ext>
            </p:extLst>
          </p:nvPr>
        </p:nvGraphicFramePr>
        <p:xfrm>
          <a:off x="495300" y="1797269"/>
          <a:ext cx="8501743" cy="473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r:id="rId4" imgW="9980017" imgH="5742930" progId="Excel.Chart.8">
                  <p:embed/>
                </p:oleObj>
              </mc:Choice>
              <mc:Fallback>
                <p:oleObj r:id="rId4" imgW="9980017" imgH="574293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797269"/>
                        <a:ext cx="8501743" cy="473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9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/>
        </p:nvSpPr>
        <p:spPr bwMode="auto">
          <a:xfrm>
            <a:off x="476250" y="1127562"/>
            <a:ext cx="836295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x-none" sz="2057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Željeni sektor zapošljavanja: opća javnost</a:t>
            </a:r>
            <a:endParaRPr lang="en-US" altLang="x-none" sz="2057" dirty="0">
              <a:solidFill>
                <a:srgbClr val="FF0000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" name="Title 4"/>
          <p:cNvSpPr>
            <a:spLocks noGrp="1"/>
          </p:cNvSpPr>
          <p:nvPr/>
        </p:nvSpPr>
        <p:spPr bwMode="auto">
          <a:xfrm>
            <a:off x="474890" y="1588610"/>
            <a:ext cx="8364310" cy="29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92D2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l-PL" sz="1714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Pitanje</a:t>
            </a:r>
            <a:r>
              <a:rPr lang="pl-PL" sz="1714" dirty="0">
                <a:solidFill>
                  <a:srgbClr val="FF6600"/>
                </a:solidFill>
                <a:latin typeface="Calibri" pitchFamily="34" charset="0"/>
              </a:rPr>
              <a:t>: Koji sektor bi osobno izabrali kad biste mijenjali/tražili drugi posao?</a:t>
            </a:r>
            <a:r>
              <a:rPr lang="pl-PL" sz="1714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11268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789867"/>
              </p:ext>
            </p:extLst>
          </p:nvPr>
        </p:nvGraphicFramePr>
        <p:xfrm>
          <a:off x="455840" y="1948965"/>
          <a:ext cx="7973457" cy="464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r:id="rId4" imgW="9986113" imgH="6498899" progId="Excel.Chart.8">
                  <p:embed/>
                </p:oleObj>
              </mc:Choice>
              <mc:Fallback>
                <p:oleObj r:id="rId4" imgW="9986113" imgH="649889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40" y="1948965"/>
                        <a:ext cx="7973457" cy="4646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8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/>
        </p:nvSpPr>
        <p:spPr bwMode="auto">
          <a:xfrm>
            <a:off x="495300" y="1117074"/>
            <a:ext cx="836295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x-none" sz="2057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Poslovna očekivanja: opća i poslovna javnost</a:t>
            </a:r>
            <a:endParaRPr lang="en-US" altLang="x-none" sz="2057" dirty="0">
              <a:solidFill>
                <a:srgbClr val="FF0000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" name="Title 4"/>
          <p:cNvSpPr>
            <a:spLocks noGrp="1"/>
          </p:cNvSpPr>
          <p:nvPr/>
        </p:nvSpPr>
        <p:spPr bwMode="auto">
          <a:xfrm>
            <a:off x="495300" y="1540632"/>
            <a:ext cx="8362950" cy="32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92D2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l-PL" sz="1714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Pitanje: Kakvo će biti gospodarsko stanje u našoj zemlji za godinu dana?</a:t>
            </a:r>
          </a:p>
        </p:txBody>
      </p:sp>
      <p:graphicFrame>
        <p:nvGraphicFramePr>
          <p:cNvPr id="13316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927796"/>
              </p:ext>
            </p:extLst>
          </p:nvPr>
        </p:nvGraphicFramePr>
        <p:xfrm>
          <a:off x="399394" y="2007477"/>
          <a:ext cx="8240110" cy="4510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r:id="rId4" imgW="9980017" imgH="5742930" progId="Excel.Chart.8">
                  <p:embed/>
                </p:oleObj>
              </mc:Choice>
              <mc:Fallback>
                <p:oleObj r:id="rId4" imgW="9980017" imgH="574293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94" y="2007477"/>
                        <a:ext cx="8240110" cy="4510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7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/>
        </p:nvSpPr>
        <p:spPr bwMode="auto">
          <a:xfrm>
            <a:off x="495300" y="1105226"/>
            <a:ext cx="8362950" cy="3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x-none" sz="2057" dirty="0">
                <a:solidFill>
                  <a:srgbClr val="FF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rPr>
              <a:t>Poduzetnici: rješenje ili problem (opća i poslovna javnost)</a:t>
            </a:r>
            <a:endParaRPr lang="en-US" altLang="x-none" sz="2057" dirty="0">
              <a:solidFill>
                <a:srgbClr val="FF0000"/>
              </a:solidFill>
              <a:latin typeface="Calibri" panose="020F0502020204030204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4" name="Title 4"/>
          <p:cNvSpPr>
            <a:spLocks noGrp="1"/>
          </p:cNvSpPr>
          <p:nvPr/>
        </p:nvSpPr>
        <p:spPr bwMode="auto">
          <a:xfrm>
            <a:off x="493940" y="1505179"/>
            <a:ext cx="8364310" cy="32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92D2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0092D2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pl-PL" sz="1714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Pitanje: </a:t>
            </a:r>
            <a:r>
              <a:rPr lang="pl-PL" sz="1714" dirty="0">
                <a:solidFill>
                  <a:srgbClr val="FF9900"/>
                </a:solidFill>
                <a:latin typeface="Calibri" pitchFamily="34" charset="0"/>
              </a:rPr>
              <a:t>Koje stajalište je Vama bliže </a:t>
            </a:r>
            <a:r>
              <a:rPr lang="pl-PL" sz="1714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/ </a:t>
            </a:r>
            <a:r>
              <a:rPr lang="pl-PL" sz="1714" dirty="0">
                <a:solidFill>
                  <a:srgbClr val="0070C0"/>
                </a:solidFill>
                <a:latin typeface="Calibri" pitchFamily="34" charset="0"/>
              </a:rPr>
              <a:t>Kakvo stajalište prevladava u našoj zemlji? </a:t>
            </a:r>
          </a:p>
        </p:txBody>
      </p:sp>
      <p:graphicFrame>
        <p:nvGraphicFramePr>
          <p:cNvPr id="9220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450187"/>
              </p:ext>
            </p:extLst>
          </p:nvPr>
        </p:nvGraphicFramePr>
        <p:xfrm>
          <a:off x="495301" y="1934043"/>
          <a:ext cx="8364310" cy="4678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r:id="rId4" imgW="9980017" imgH="5742930" progId="Excel.Chart.8">
                  <p:embed/>
                </p:oleObj>
              </mc:Choice>
              <mc:Fallback>
                <p:oleObj r:id="rId4" imgW="9980017" imgH="574293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1" y="1934043"/>
                        <a:ext cx="8364310" cy="4678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4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762000" y="1632858"/>
            <a:ext cx="7425418" cy="387939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377" tIns="39189" rIns="78377" bIns="39189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hr-HR" altLang="x-none" sz="3428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“Okupiti se zajedno je početak</a:t>
            </a:r>
            <a:endParaRPr lang="hr-HR" altLang="x-none" sz="3428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r-HR" altLang="x-none" sz="3428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Biti zajedno je napredak</a:t>
            </a:r>
            <a:endParaRPr lang="hr-HR" altLang="x-none" sz="3428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r-HR" altLang="x-none" sz="3428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Raditi zajedno je uspjeh”</a:t>
            </a:r>
            <a:endParaRPr lang="hr-HR" altLang="x-none" sz="3428" b="1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hr-HR" altLang="x-none" sz="3428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r">
              <a:buFontTx/>
              <a:buNone/>
            </a:pPr>
            <a:r>
              <a:rPr lang="hr-HR" altLang="x-none" sz="3428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Henry Ford</a:t>
            </a:r>
          </a:p>
        </p:txBody>
      </p:sp>
    </p:spTree>
    <p:extLst>
      <p:ext uri="{BB962C8B-B14F-4D97-AF65-F5344CB8AC3E}">
        <p14:creationId xmlns:p14="http://schemas.microsoft.com/office/powerpoint/2010/main" val="11787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2" name="Rectangle 6"/>
          <p:cNvSpPr>
            <a:spLocks noGrp="1" noChangeArrowheads="1"/>
          </p:cNvSpPr>
          <p:nvPr/>
        </p:nvSpPr>
        <p:spPr bwMode="auto">
          <a:xfrm>
            <a:off x="390339" y="2473357"/>
            <a:ext cx="8606517" cy="462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9" tIns="46264" rIns="92529" bIns="46264">
            <a:spAutoFit/>
          </a:bodyPr>
          <a:lstStyle>
            <a:lvl1pPr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hr-HR" altLang="x-none" sz="2400" b="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39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„ Prije nego što napraviš, slušaj.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  Prije nego što odgovoriš, razmisli.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  </a:t>
            </a:r>
            <a:r>
              <a:rPr lang="hr-HR" dirty="0" smtClean="0"/>
              <a:t>	Prije </a:t>
            </a:r>
            <a:r>
              <a:rPr lang="hr-HR" dirty="0" smtClean="0"/>
              <a:t>nego što potrošiš, zaradi.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  </a:t>
            </a:r>
            <a:r>
              <a:rPr lang="hr-HR" dirty="0" smtClean="0"/>
              <a:t>		Prije </a:t>
            </a:r>
            <a:r>
              <a:rPr lang="hr-HR" dirty="0" smtClean="0"/>
              <a:t>nego kritiziraš, pričekaj.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  </a:t>
            </a:r>
            <a:r>
              <a:rPr lang="hr-HR" dirty="0" smtClean="0"/>
              <a:t>			Prije </a:t>
            </a:r>
            <a:r>
              <a:rPr lang="hr-HR" dirty="0" smtClean="0"/>
              <a:t>nego što moliš, oprosti.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  </a:t>
            </a:r>
            <a:r>
              <a:rPr lang="hr-HR" dirty="0" smtClean="0"/>
              <a:t>				Prije </a:t>
            </a:r>
            <a:r>
              <a:rPr lang="hr-HR" dirty="0" smtClean="0"/>
              <a:t>nego što odustaneš, probaj.”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		</a:t>
            </a:r>
            <a:r>
              <a:rPr lang="hr-HR" smtClean="0"/>
              <a:t>	</a:t>
            </a:r>
            <a:r>
              <a:rPr lang="hr-HR" smtClean="0"/>
              <a:t>		Ernest </a:t>
            </a:r>
            <a:r>
              <a:rPr lang="hr-HR" dirty="0" smtClean="0"/>
              <a:t>Hemingway</a:t>
            </a:r>
          </a:p>
        </p:txBody>
      </p:sp>
    </p:spTree>
    <p:extLst>
      <p:ext uri="{BB962C8B-B14F-4D97-AF65-F5344CB8AC3E}">
        <p14:creationId xmlns:p14="http://schemas.microsoft.com/office/powerpoint/2010/main" val="33392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0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03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65" y="2294540"/>
            <a:ext cx="5000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1916" y="4104787"/>
            <a:ext cx="51658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altLang="x-none" sz="2800" b="1" dirty="0" smtClean="0">
                <a:solidFill>
                  <a:srgbClr val="FF0000"/>
                </a:solidFill>
                <a:latin typeface="+mn-lt"/>
                <a:ea typeface="ヒラギノ角ゴ Pro W3"/>
                <a:cs typeface="Arial" panose="020B0604020202020204" pitchFamily="34" charset="0"/>
              </a:rPr>
              <a:t>MJERENJE OSTVARENJA CILJEVA HUP-a I REZULTATA REFORMI</a:t>
            </a:r>
            <a:br>
              <a:rPr lang="hr-HR" altLang="x-none" sz="2800" b="1" dirty="0" smtClean="0">
                <a:solidFill>
                  <a:srgbClr val="FF0000"/>
                </a:solidFill>
                <a:latin typeface="+mn-lt"/>
                <a:ea typeface="ヒラギノ角ゴ Pro W3"/>
                <a:cs typeface="Arial" panose="020B0604020202020204" pitchFamily="34" charset="0"/>
              </a:rPr>
            </a:br>
            <a:r>
              <a:rPr lang="hr-HR" altLang="x-none" sz="2800" b="1" dirty="0" smtClean="0">
                <a:solidFill>
                  <a:srgbClr val="FF0000"/>
                </a:solidFill>
                <a:latin typeface="+mn-lt"/>
                <a:ea typeface="ヒラギノ角ゴ Pro W3"/>
                <a:cs typeface="Arial" panose="020B0604020202020204" pitchFamily="34" charset="0"/>
              </a:rPr>
              <a:t/>
            </a:r>
            <a:br>
              <a:rPr lang="hr-HR" altLang="x-none" sz="2800" b="1" dirty="0" smtClean="0">
                <a:solidFill>
                  <a:srgbClr val="FF0000"/>
                </a:solidFill>
                <a:latin typeface="+mn-lt"/>
                <a:ea typeface="ヒラギノ角ゴ Pro W3"/>
                <a:cs typeface="Arial" panose="020B0604020202020204" pitchFamily="34" charset="0"/>
              </a:rPr>
            </a:br>
            <a:r>
              <a:rPr lang="hr-HR" altLang="x-none" sz="2800" b="1" dirty="0" smtClean="0">
                <a:solidFill>
                  <a:srgbClr val="FF0000"/>
                </a:solidFill>
                <a:latin typeface="+mn-lt"/>
                <a:ea typeface="ヒラギノ角ゴ Pro W3"/>
                <a:cs typeface="Arial" panose="020B0604020202020204" pitchFamily="34" charset="0"/>
              </a:rPr>
              <a:t>Zagreb, 9. lipnja 2014.</a:t>
            </a:r>
            <a:r>
              <a:rPr lang="hr-HR" altLang="x-none" sz="2800" dirty="0" smtClean="0">
                <a:solidFill>
                  <a:srgbClr val="FF0000"/>
                </a:solidFill>
                <a:latin typeface="+mn-lt"/>
                <a:ea typeface="ヒラギノ角ゴ Pro W3"/>
                <a:cs typeface="Arial" panose="020B0604020202020204" pitchFamily="34" charset="0"/>
              </a:rPr>
              <a:t/>
            </a:r>
            <a:br>
              <a:rPr lang="hr-HR" altLang="x-none" sz="2800" dirty="0" smtClean="0">
                <a:solidFill>
                  <a:srgbClr val="FF0000"/>
                </a:solidFill>
                <a:latin typeface="+mn-lt"/>
                <a:ea typeface="ヒラギノ角ゴ Pro W3"/>
                <a:cs typeface="Arial" panose="020B0604020202020204" pitchFamily="34" charset="0"/>
              </a:rPr>
            </a:br>
            <a:endParaRPr lang="hr-HR" sz="2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F7F7F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40A0DB1-863C-4B6C-8868-11A5D2655DDC}" type="slidenum">
              <a:rPr lang="en-US" altLang="x-none" sz="110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n-US" altLang="x-none" sz="11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85800" y="1290638"/>
            <a:ext cx="7558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F7F7F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b="1" dirty="0" smtClean="0">
                <a:solidFill>
                  <a:srgbClr val="FF0000"/>
                </a:solidFill>
              </a:rPr>
              <a:t>ŠTO JE HUP SKOR</a:t>
            </a:r>
            <a:endParaRPr lang="en-US" altLang="x-none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784350"/>
            <a:ext cx="4475163" cy="42934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700" dirty="0">
                <a:solidFill>
                  <a:schemeClr val="bg2">
                    <a:lumMod val="10000"/>
                  </a:schemeClr>
                </a:solidFill>
              </a:rPr>
              <a:t>HUP je tijekom 2013. usvojio i komunicirao 13 ciljeva za koje će se zalagati u sljedećem razdoblju.</a:t>
            </a:r>
          </a:p>
          <a:p>
            <a:pPr eaLnBrk="1" hangingPunct="1">
              <a:defRPr/>
            </a:pPr>
            <a:endParaRPr lang="hr-HR" sz="1700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r>
              <a:rPr lang="hr-HR" sz="1700" dirty="0">
                <a:solidFill>
                  <a:schemeClr val="bg2">
                    <a:lumMod val="10000"/>
                  </a:schemeClr>
                </a:solidFill>
              </a:rPr>
              <a:t>Za 12 od 13 ključnih ciljeva / područja HUP mjeri ostvarenje rezultata</a:t>
            </a:r>
          </a:p>
          <a:p>
            <a:pPr eaLnBrk="1" hangingPunct="1">
              <a:defRPr/>
            </a:pPr>
            <a:endParaRPr lang="hr-HR" sz="1700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r>
              <a:rPr lang="hr-HR" sz="1700" dirty="0">
                <a:solidFill>
                  <a:schemeClr val="bg2">
                    <a:lumMod val="10000"/>
                  </a:schemeClr>
                </a:solidFill>
              </a:rPr>
              <a:t>73 pokazatelja</a:t>
            </a:r>
          </a:p>
          <a:p>
            <a:pPr eaLnBrk="1" hangingPunct="1">
              <a:defRPr/>
            </a:pPr>
            <a:r>
              <a:rPr lang="hr-HR" sz="1700" dirty="0">
                <a:solidFill>
                  <a:schemeClr val="bg2">
                    <a:lumMod val="10000"/>
                  </a:schemeClr>
                </a:solidFill>
              </a:rPr>
              <a:t>	- od toga 57 usporedivih s EU-10</a:t>
            </a:r>
          </a:p>
          <a:p>
            <a:pPr eaLnBrk="1" hangingPunct="1">
              <a:defRPr/>
            </a:pPr>
            <a:r>
              <a:rPr lang="hr-HR" sz="1700" dirty="0">
                <a:solidFill>
                  <a:schemeClr val="bg2">
                    <a:lumMod val="10000"/>
                  </a:schemeClr>
                </a:solidFill>
              </a:rPr>
              <a:t>	- od 0 (min) do 100 (max)</a:t>
            </a:r>
          </a:p>
          <a:p>
            <a:pPr eaLnBrk="1" hangingPunct="1">
              <a:defRPr/>
            </a:pPr>
            <a:r>
              <a:rPr lang="hr-HR" sz="1700" dirty="0">
                <a:solidFill>
                  <a:schemeClr val="bg2">
                    <a:lumMod val="10000"/>
                  </a:schemeClr>
                </a:solidFill>
              </a:rPr>
              <a:t>	- gdje je 0 za zemlju s najlošijim 			pokazateljem među EU-10</a:t>
            </a:r>
          </a:p>
          <a:p>
            <a:pPr eaLnBrk="1" hangingPunct="1">
              <a:defRPr/>
            </a:pPr>
            <a:r>
              <a:rPr lang="hr-HR" sz="1700" dirty="0">
                <a:solidFill>
                  <a:schemeClr val="bg2">
                    <a:lumMod val="10000"/>
                  </a:schemeClr>
                </a:solidFill>
              </a:rPr>
              <a:t>	- i 100 za zemlju s najboljim 				pokazateljem među EU-10</a:t>
            </a:r>
          </a:p>
          <a:p>
            <a:pPr eaLnBrk="1" hangingPunct="1">
              <a:defRPr/>
            </a:pPr>
            <a:endParaRPr lang="hr-HR" sz="1700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defRPr/>
            </a:pPr>
            <a:endParaRPr lang="hr-H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16513" y="1320858"/>
            <a:ext cx="4027487" cy="34115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1700" b="1" dirty="0" smtClean="0">
                <a:solidFill>
                  <a:srgbClr val="FF0000"/>
                </a:solidFill>
              </a:rPr>
              <a:t>PODRUČJA / CILJEVI</a:t>
            </a:r>
            <a:endParaRPr lang="hr-HR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1   Povećanje produktivnosti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i </a:t>
            </a: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konkurentnosti</a:t>
            </a: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2   Fiskalna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konsolidacija</a:t>
            </a: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3   Reforma javne administracije</a:t>
            </a:r>
            <a:endParaRPr lang="hr-HR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4   Smanjenje opterećenja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gospodarstva</a:t>
            </a: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5   Uklanjanje investicijskih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i </a:t>
            </a: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poslovnih barijera</a:t>
            </a:r>
            <a:endParaRPr lang="hr-HR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6   Reforma pravosuđa</a:t>
            </a:r>
            <a:endParaRPr lang="hr-HR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7   Reforma tržišta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rada</a:t>
            </a:r>
          </a:p>
          <a:p>
            <a:pPr marL="0" indent="0"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     8   Reforma obrazovnog, zdravstvenog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i </a:t>
            </a: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	   mirovinskog sustava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i </a:t>
            </a: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teritorijalnog 	   ustroja</a:t>
            </a:r>
            <a:endParaRPr lang="hr-HR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9   Povećanje efikasnosti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javnih poduzeća</a:t>
            </a: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10 Povećanje ponuda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kapitala </a:t>
            </a: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11 Poboljšanje pduzetničke klime</a:t>
            </a:r>
            <a:endParaRPr lang="hr-HR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12 Poticanje </a:t>
            </a:r>
            <a:r>
              <a:rPr lang="hr-HR" sz="1600" dirty="0">
                <a:solidFill>
                  <a:schemeClr val="bg2">
                    <a:lumMod val="10000"/>
                  </a:schemeClr>
                </a:solidFill>
              </a:rPr>
              <a:t>investicija</a:t>
            </a:r>
          </a:p>
          <a:p>
            <a:pPr>
              <a:defRPr/>
            </a:pPr>
            <a:r>
              <a:rPr lang="hr-HR" sz="1600" dirty="0" smtClean="0">
                <a:solidFill>
                  <a:schemeClr val="bg2">
                    <a:lumMod val="10000"/>
                  </a:schemeClr>
                </a:solidFill>
              </a:rPr>
              <a:t>13 Socijalni dijalog (ne mjeri se)</a:t>
            </a:r>
            <a:endParaRPr lang="hr-HR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hr-HR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607411" y="5930024"/>
            <a:ext cx="725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hr-HR" altLang="x-none" dirty="0">
                <a:latin typeface="+mn-lt"/>
              </a:rPr>
              <a:t>EU10: </a:t>
            </a:r>
            <a:r>
              <a:rPr lang="hr-HR" altLang="x-none" sz="1400" dirty="0">
                <a:latin typeface="+mn-lt"/>
              </a:rPr>
              <a:t>Estonija, Litva, Latvija, Poljska, Češka, </a:t>
            </a:r>
            <a:endParaRPr lang="hr-HR" altLang="x-none" sz="1400" dirty="0" smtClean="0">
              <a:latin typeface="+mn-lt"/>
            </a:endParaRPr>
          </a:p>
          <a:p>
            <a:r>
              <a:rPr lang="hr-HR" altLang="x-none" sz="1400" dirty="0" smtClean="0">
                <a:latin typeface="+mn-lt"/>
              </a:rPr>
              <a:t>Slovačka</a:t>
            </a:r>
            <a:r>
              <a:rPr lang="hr-HR" altLang="x-none" sz="1400" dirty="0">
                <a:latin typeface="+mn-lt"/>
              </a:rPr>
              <a:t>, Mađarska, Slovenija, Rumunjska, Bugarska</a:t>
            </a:r>
          </a:p>
        </p:txBody>
      </p:sp>
    </p:spTree>
    <p:extLst>
      <p:ext uri="{BB962C8B-B14F-4D97-AF65-F5344CB8AC3E}">
        <p14:creationId xmlns:p14="http://schemas.microsoft.com/office/powerpoint/2010/main" val="9063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8343" y="1240383"/>
            <a:ext cx="3024336" cy="2052000"/>
          </a:xfrm>
          <a:prstGeom prst="ellipse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hr-HR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hr-HR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hr-HR" b="1" dirty="0">
                <a:solidFill>
                  <a:schemeClr val="bg1"/>
                </a:solidFill>
              </a:rPr>
              <a:t>73 indikatora</a:t>
            </a:r>
          </a:p>
          <a:p>
            <a:pPr algn="ctr" eaLnBrk="1" hangingPunct="1">
              <a:defRPr/>
            </a:pPr>
            <a:endParaRPr lang="hr-HR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52475" y="3455988"/>
            <a:ext cx="863600" cy="922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6" name="Oval 5"/>
          <p:cNvSpPr/>
          <p:nvPr/>
        </p:nvSpPr>
        <p:spPr>
          <a:xfrm>
            <a:off x="752475" y="4476750"/>
            <a:ext cx="863600" cy="923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752475" y="5514975"/>
            <a:ext cx="863600" cy="9223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4345" name="TextBox 20"/>
          <p:cNvSpPr txBox="1">
            <a:spLocks noChangeArrowheads="1"/>
          </p:cNvSpPr>
          <p:nvPr/>
        </p:nvSpPr>
        <p:spPr bwMode="auto">
          <a:xfrm>
            <a:off x="1801813" y="3455988"/>
            <a:ext cx="13255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F7F7F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400" dirty="0">
                <a:solidFill>
                  <a:schemeClr val="tx1"/>
                </a:solidFill>
                <a:latin typeface="Arial" panose="020B0604020202020204" pitchFamily="34" charset="0"/>
              </a:rPr>
              <a:t>U crvenom je 43 ili 59% ukupnog broja indikatora</a:t>
            </a:r>
          </a:p>
        </p:txBody>
      </p: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1801813" y="4441825"/>
            <a:ext cx="13255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F7F7F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400">
                <a:solidFill>
                  <a:schemeClr val="tx1"/>
                </a:solidFill>
                <a:latin typeface="Arial" panose="020B0604020202020204" pitchFamily="34" charset="0"/>
              </a:rPr>
              <a:t>U žutom je 17 ili 24% ukupnog broja indikatora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1801813" y="5546725"/>
            <a:ext cx="1641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F7F7F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400">
                <a:solidFill>
                  <a:schemeClr val="tx1"/>
                </a:solidFill>
                <a:latin typeface="Arial" panose="020B0604020202020204" pitchFamily="34" charset="0"/>
              </a:rPr>
              <a:t>13 ili 17% ukupnog broja indikatora je u zelenom</a:t>
            </a:r>
          </a:p>
        </p:txBody>
      </p:sp>
      <p:sp>
        <p:nvSpPr>
          <p:cNvPr id="11" name="Oval 10"/>
          <p:cNvSpPr/>
          <p:nvPr/>
        </p:nvSpPr>
        <p:spPr>
          <a:xfrm>
            <a:off x="5827713" y="3544888"/>
            <a:ext cx="863600" cy="9223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5827713" y="4565650"/>
            <a:ext cx="863600" cy="923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5827713" y="5603875"/>
            <a:ext cx="863600" cy="9223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4351" name="TextBox 20"/>
          <p:cNvSpPr txBox="1">
            <a:spLocks noChangeArrowheads="1"/>
          </p:cNvSpPr>
          <p:nvPr/>
        </p:nvSpPr>
        <p:spPr bwMode="auto">
          <a:xfrm>
            <a:off x="6877050" y="3544888"/>
            <a:ext cx="1325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F7F7F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400" dirty="0">
                <a:solidFill>
                  <a:schemeClr val="tx1"/>
                </a:solidFill>
                <a:latin typeface="Arial" panose="020B0604020202020204" pitchFamily="34" charset="0"/>
              </a:rPr>
              <a:t>U crvenom je </a:t>
            </a:r>
            <a:r>
              <a:rPr lang="hr-HR" altLang="x-none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44 ili </a:t>
            </a:r>
            <a:r>
              <a:rPr lang="hr-HR" altLang="x-none" sz="1400" dirty="0">
                <a:solidFill>
                  <a:schemeClr val="tx1"/>
                </a:solidFill>
                <a:latin typeface="Arial" panose="020B0604020202020204" pitchFamily="34" charset="0"/>
              </a:rPr>
              <a:t>60% ukupnog broja indikatora</a:t>
            </a:r>
          </a:p>
        </p:txBody>
      </p:sp>
      <p:sp>
        <p:nvSpPr>
          <p:cNvPr id="14352" name="TextBox 21"/>
          <p:cNvSpPr txBox="1">
            <a:spLocks noChangeArrowheads="1"/>
          </p:cNvSpPr>
          <p:nvPr/>
        </p:nvSpPr>
        <p:spPr bwMode="auto">
          <a:xfrm>
            <a:off x="6877050" y="4530725"/>
            <a:ext cx="1325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F7F7F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400">
                <a:solidFill>
                  <a:schemeClr val="tx1"/>
                </a:solidFill>
                <a:latin typeface="Arial" panose="020B0604020202020204" pitchFamily="34" charset="0"/>
              </a:rPr>
              <a:t>U žutom je 20 ili 27% ukupnog broja indikatora</a:t>
            </a:r>
          </a:p>
        </p:txBody>
      </p:sp>
      <p:sp>
        <p:nvSpPr>
          <p:cNvPr id="14353" name="TextBox 22"/>
          <p:cNvSpPr txBox="1">
            <a:spLocks noChangeArrowheads="1"/>
          </p:cNvSpPr>
          <p:nvPr/>
        </p:nvSpPr>
        <p:spPr bwMode="auto">
          <a:xfrm>
            <a:off x="6877050" y="5635625"/>
            <a:ext cx="16414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7F7F7F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x-none" sz="1400">
                <a:solidFill>
                  <a:schemeClr val="tx1"/>
                </a:solidFill>
                <a:latin typeface="Arial" panose="020B0604020202020204" pitchFamily="34" charset="0"/>
              </a:rPr>
              <a:t>9 ili 13% ukupnog broja indikatora je u zelenom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52550" y="2794000"/>
            <a:ext cx="11128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6538" y="2876550"/>
            <a:ext cx="1111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68" y="1469916"/>
            <a:ext cx="2359682" cy="703317"/>
          </a:xfrm>
        </p:spPr>
        <p:txBody>
          <a:bodyPr/>
          <a:lstStyle/>
          <a:p>
            <a:r>
              <a:rPr lang="hr-HR" sz="2400" b="1" dirty="0" smtClean="0">
                <a:solidFill>
                  <a:srgbClr val="FF0000"/>
                </a:solidFill>
                <a:latin typeface="+mn-lt"/>
              </a:rPr>
              <a:t>SEMAFOR</a:t>
            </a:r>
            <a:endParaRPr lang="hr-HR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6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56815"/>
            <a:ext cx="61785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299545" y="2041634"/>
            <a:ext cx="8229600" cy="4525963"/>
          </a:xfrm>
        </p:spPr>
        <p:txBody>
          <a:bodyPr/>
          <a:lstStyle/>
          <a:p>
            <a:r>
              <a:rPr lang="hr-HR" altLang="x-none" sz="1600" dirty="0" smtClean="0">
                <a:ea typeface="ヒラギノ角ゴ Pro W3"/>
                <a:cs typeface="ヒラギノ角ゴ Pro W3"/>
              </a:rPr>
              <a:t>Nema bitnih promjena:</a:t>
            </a:r>
          </a:p>
          <a:p>
            <a:pPr marL="0" indent="0">
              <a:buNone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	crvena zona je od 0-33,3,</a:t>
            </a:r>
          </a:p>
          <a:p>
            <a:pPr marL="0" indent="0">
              <a:buNone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	Hrvatska je i dalje u crvenom.</a:t>
            </a:r>
          </a:p>
          <a:p>
            <a:pPr marL="0" indent="0">
              <a:buNone/>
            </a:pPr>
            <a:endParaRPr lang="hr-HR" altLang="x-none" sz="1600" dirty="0">
              <a:ea typeface="ヒラギノ角ゴ Pro W3"/>
              <a:cs typeface="ヒラギノ角ゴ Pro W3"/>
            </a:endParaRPr>
          </a:p>
          <a:p>
            <a:r>
              <a:rPr lang="hr-HR" altLang="x-none" sz="1600" dirty="0" smtClean="0">
                <a:ea typeface="ヒラギノ角ゴ Pro W3"/>
                <a:cs typeface="ヒラギノ角ゴ Pro W3"/>
              </a:rPr>
              <a:t>Blago poboljšanje:</a:t>
            </a:r>
          </a:p>
          <a:p>
            <a:pPr marL="0" indent="0">
              <a:buNone/>
            </a:pPr>
            <a:r>
              <a:rPr lang="hr-HR" altLang="x-none" sz="1600" dirty="0">
                <a:ea typeface="ヒラギノ角ゴ Pro W3"/>
                <a:cs typeface="ヒラギノ角ゴ Pro W3"/>
              </a:rPr>
              <a:t>	</a:t>
            </a:r>
            <a:r>
              <a:rPr lang="hr-HR" altLang="x-none" sz="1600" dirty="0" smtClean="0">
                <a:ea typeface="ヒラギノ角ゴ Pro W3"/>
                <a:cs typeface="ヒラギノ角ゴ Pro W3"/>
              </a:rPr>
              <a:t>- od 12 područja: </a:t>
            </a:r>
          </a:p>
          <a:p>
            <a:pPr marL="0" indent="0">
              <a:buNone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	7 u crvenom i 5 u žutom 2012.,</a:t>
            </a:r>
          </a:p>
          <a:p>
            <a:pPr marL="0" indent="0">
              <a:buNone/>
            </a:pPr>
            <a:r>
              <a:rPr lang="hr-HR" altLang="x-none" sz="1600" dirty="0">
                <a:ea typeface="ヒラギノ角ゴ Pro W3"/>
                <a:cs typeface="ヒラギノ角ゴ Pro W3"/>
              </a:rPr>
              <a:t>	</a:t>
            </a:r>
            <a:r>
              <a:rPr lang="hr-HR" altLang="x-none" sz="1600" dirty="0" smtClean="0">
                <a:ea typeface="ヒラギノ角ゴ Pro W3"/>
                <a:cs typeface="ヒラギノ角ゴ Pro W3"/>
              </a:rPr>
              <a:t>6 u crvenom i 6 u žutom za 2013. </a:t>
            </a:r>
          </a:p>
          <a:p>
            <a:endParaRPr lang="hr-HR" altLang="x-none" sz="1600" dirty="0" smtClean="0">
              <a:ea typeface="ヒラギノ角ゴ Pro W3"/>
              <a:cs typeface="ヒラギノ角ゴ Pro W3"/>
            </a:endParaRPr>
          </a:p>
          <a:p>
            <a:endParaRPr lang="hr-HR" altLang="x-none" sz="1600" dirty="0" smtClean="0">
              <a:ea typeface="ヒラギノ角ゴ Pro W3"/>
              <a:cs typeface="ヒラギノ角ゴ Pro W3"/>
            </a:endParaRPr>
          </a:p>
          <a:p>
            <a:r>
              <a:rPr lang="hr-HR" altLang="x-none" sz="1600" dirty="0" smtClean="0">
                <a:ea typeface="ヒラギノ角ゴ Pro W3"/>
                <a:cs typeface="ヒラギノ角ゴ Pro W3"/>
              </a:rPr>
              <a:t>Dobra vijest: iz </a:t>
            </a:r>
            <a:r>
              <a:rPr lang="hr-HR" altLang="x-none" sz="1600" b="1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crvenog</a:t>
            </a:r>
            <a:r>
              <a:rPr lang="hr-HR" altLang="x-none" sz="1600" dirty="0" smtClean="0">
                <a:ea typeface="ヒラギノ角ゴ Pro W3"/>
                <a:cs typeface="ヒラギノ角ゴ Pro W3"/>
              </a:rPr>
              <a:t> u </a:t>
            </a:r>
            <a:r>
              <a:rPr lang="hr-HR" altLang="x-none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žuto</a:t>
            </a:r>
            <a:r>
              <a:rPr lang="hr-HR" altLang="x-none" sz="1600" dirty="0" smtClean="0">
                <a:ea typeface="ヒラギノ角ゴ Pro W3"/>
                <a:cs typeface="ヒラギノ角ゴ Pro W3"/>
              </a:rPr>
              <a:t>				Loša vijest: iz </a:t>
            </a:r>
            <a:r>
              <a:rPr lang="hr-HR" altLang="x-none" sz="1600" b="1" dirty="0" smtClean="0">
                <a:solidFill>
                  <a:srgbClr val="FFFF00"/>
                </a:solidFill>
                <a:ea typeface="ヒラギノ角ゴ Pro W3"/>
                <a:cs typeface="ヒラギノ角ゴ Pro W3"/>
              </a:rPr>
              <a:t>žutog</a:t>
            </a:r>
            <a:r>
              <a:rPr lang="hr-HR" altLang="x-none" sz="1600" dirty="0" smtClean="0">
                <a:ea typeface="ヒラギノ角ゴ Pro W3"/>
                <a:cs typeface="ヒラギノ角ゴ Pro W3"/>
              </a:rPr>
              <a:t> u </a:t>
            </a:r>
            <a:r>
              <a:rPr lang="hr-HR" altLang="x-none" sz="1600" b="1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crveno</a:t>
            </a:r>
          </a:p>
          <a:p>
            <a:pPr>
              <a:buFontTx/>
              <a:buChar char="-"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Javna poduzeća (povećanje efikasnosti)			- </a:t>
            </a:r>
            <a:r>
              <a:rPr lang="hr-HR" altLang="x-none" sz="1600" b="1" dirty="0" smtClean="0">
                <a:ea typeface="ヒラギノ角ゴ Pro W3"/>
                <a:cs typeface="ヒラギノ角ゴ Pro W3"/>
              </a:rPr>
              <a:t>Skor poticanja investicija</a:t>
            </a:r>
          </a:p>
          <a:p>
            <a:pPr>
              <a:buFontTx/>
              <a:buChar char="-"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Reforme (pad broja umirovljenika)				(zbog pada omjera I/BDP)</a:t>
            </a:r>
          </a:p>
          <a:p>
            <a:pPr>
              <a:buFontTx/>
              <a:buChar char="-"/>
            </a:pPr>
            <a:endParaRPr lang="hr-HR" altLang="x-none" sz="1600" dirty="0" smtClean="0">
              <a:ea typeface="ヒラギノ角ゴ Pro W3"/>
              <a:cs typeface="ヒラギノ角ゴ Pro W3"/>
            </a:endParaRPr>
          </a:p>
          <a:p>
            <a:endParaRPr lang="hr-HR" altLang="x-none" sz="1600" dirty="0" smtClean="0">
              <a:ea typeface="ヒラギノ角ゴ Pro W3"/>
              <a:cs typeface="ヒラギノ角ゴ Pro W3"/>
            </a:endParaRPr>
          </a:p>
          <a:p>
            <a:endParaRPr lang="hr-HR" altLang="x-none" sz="1600" dirty="0" smtClean="0">
              <a:ea typeface="ヒラギノ角ゴ Pro W3"/>
              <a:cs typeface="ヒラギノ角ゴ Pro W3"/>
            </a:endParaRPr>
          </a:p>
        </p:txBody>
      </p:sp>
      <p:sp>
        <p:nvSpPr>
          <p:cNvPr id="16387" name="Title 4"/>
          <p:cNvSpPr>
            <a:spLocks noGrp="1"/>
          </p:cNvSpPr>
          <p:nvPr>
            <p:ph type="title"/>
          </p:nvPr>
        </p:nvSpPr>
        <p:spPr>
          <a:xfrm>
            <a:off x="525516" y="1217886"/>
            <a:ext cx="2837793" cy="537341"/>
          </a:xfrm>
        </p:spPr>
        <p:txBody>
          <a:bodyPr/>
          <a:lstStyle/>
          <a:p>
            <a:pPr algn="l"/>
            <a:r>
              <a:rPr lang="hr-HR" altLang="x-none" sz="2400" b="1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GLAVNI REZULTATI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91" y="2128508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5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290829"/>
            <a:ext cx="3967655" cy="618741"/>
          </a:xfrm>
        </p:spPr>
        <p:txBody>
          <a:bodyPr/>
          <a:lstStyle/>
          <a:p>
            <a:pPr algn="l"/>
            <a:r>
              <a:rPr lang="hr-HR" altLang="x-none" sz="2400" b="1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TUMAČENJE PROMJENA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705303"/>
            <a:ext cx="8229600" cy="4525963"/>
          </a:xfrm>
        </p:spPr>
        <p:txBody>
          <a:bodyPr/>
          <a:lstStyle/>
          <a:p>
            <a:pPr>
              <a:defRPr/>
            </a:pPr>
            <a:endParaRPr lang="hr-HR" altLang="x-none" sz="1600" b="1" dirty="0" smtClean="0">
              <a:ea typeface="ヒラギノ角ゴ Pro W3"/>
              <a:cs typeface="ヒラギノ角ゴ Pro W3"/>
            </a:endParaRPr>
          </a:p>
          <a:p>
            <a:pPr>
              <a:defRPr/>
            </a:pPr>
            <a:r>
              <a:rPr lang="hr-HR" altLang="x-none" sz="1600" b="1" dirty="0" smtClean="0">
                <a:ea typeface="ヒラギノ角ゴ Pro W3"/>
                <a:cs typeface="ヒラギノ角ゴ Pro W3"/>
              </a:rPr>
              <a:t>Dobre promjene iz crvenog u žuto</a:t>
            </a:r>
            <a:endParaRPr lang="hr-HR" altLang="x-none" sz="1600" b="1" dirty="0">
              <a:ea typeface="ヒラギノ角ゴ Pro W3"/>
              <a:cs typeface="ヒラギノ角ゴ Pro W3"/>
            </a:endParaRPr>
          </a:p>
          <a:p>
            <a:pPr>
              <a:defRPr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Kod javnih poduzeća: </a:t>
            </a:r>
            <a:endParaRPr lang="hr-HR" altLang="x-none" sz="1600" dirty="0">
              <a:ea typeface="ヒラギノ角ゴ Pro W3"/>
              <a:cs typeface="ヒラギノ角ゴ Pro W3"/>
            </a:endParaRPr>
          </a:p>
          <a:p>
            <a:pPr lvl="1">
              <a:buFontTx/>
              <a:buChar char="-"/>
              <a:defRPr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Povećanje broja poduzeća s pozitivnim rezultatom i troškovnim uštedama</a:t>
            </a:r>
          </a:p>
          <a:p>
            <a:pPr lvl="1">
              <a:buFontTx/>
              <a:buChar char="-"/>
              <a:defRPr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Smanjenje udjela rashoda za zaposlene i ostalih rashoda u ukupnim rashodima</a:t>
            </a:r>
            <a:endParaRPr lang="hr-HR" altLang="x-none" sz="1600" dirty="0">
              <a:ea typeface="ヒラギノ角ゴ Pro W3"/>
              <a:cs typeface="ヒラギノ角ゴ Pro W3"/>
            </a:endParaRPr>
          </a:p>
          <a:p>
            <a:pPr>
              <a:defRPr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Reforme (mirovinski sustav)</a:t>
            </a:r>
          </a:p>
          <a:p>
            <a:pPr lvl="1">
              <a:buFontTx/>
              <a:buChar char="-"/>
              <a:defRPr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„Čišćenje” sustava u toku 2013. dovelo je do manjeg broja registriranih umirovljenika krajem 2013. u odnosu na 2012.</a:t>
            </a:r>
          </a:p>
          <a:p>
            <a:pPr marL="0" indent="0">
              <a:defRPr/>
            </a:pPr>
            <a:endParaRPr lang="hr-HR" altLang="x-none" sz="1600" dirty="0" smtClean="0">
              <a:ea typeface="ヒラギノ角ゴ Pro W3"/>
              <a:cs typeface="ヒラギノ角ゴ Pro W3"/>
            </a:endParaRPr>
          </a:p>
          <a:p>
            <a:pPr marL="0" indent="0">
              <a:defRPr/>
            </a:pPr>
            <a:r>
              <a:rPr lang="hr-HR" altLang="x-none" sz="1600" b="1" dirty="0" smtClean="0">
                <a:ea typeface="ヒラギノ角ゴ Pro W3"/>
                <a:cs typeface="ヒラギノ角ゴ Pro W3"/>
              </a:rPr>
              <a:t>Loše promjene iz žutog u crveno</a:t>
            </a:r>
            <a:endParaRPr lang="hr-HR" altLang="x-none" sz="1600" b="1" dirty="0">
              <a:ea typeface="ヒラギノ角ゴ Pro W3"/>
              <a:cs typeface="ヒラギノ角ゴ Pro W3"/>
            </a:endParaRPr>
          </a:p>
          <a:p>
            <a:pPr marL="0" indent="0">
              <a:defRPr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 	Investicijski skor</a:t>
            </a:r>
          </a:p>
          <a:p>
            <a:pPr marL="685800" lvl="1">
              <a:buFontTx/>
              <a:buChar char="-"/>
              <a:defRPr/>
            </a:pPr>
            <a:r>
              <a:rPr lang="hr-HR" altLang="x-none" sz="1600" dirty="0">
                <a:ea typeface="ヒラギノ角ゴ Pro W3"/>
                <a:cs typeface="ヒラギノ角ゴ Pro W3"/>
              </a:rPr>
              <a:t>P</a:t>
            </a:r>
            <a:r>
              <a:rPr lang="hr-HR" altLang="x-none" sz="1600" dirty="0" smtClean="0">
                <a:ea typeface="ヒラギノ角ゴ Pro W3"/>
                <a:cs typeface="ヒラギノ角ゴ Pro W3"/>
              </a:rPr>
              <a:t>ad udjela bruto investicija u BDP-u</a:t>
            </a:r>
          </a:p>
          <a:p>
            <a:pPr marL="685800" lvl="1">
              <a:buFontTx/>
              <a:buChar char="-"/>
              <a:defRPr/>
            </a:pPr>
            <a:r>
              <a:rPr lang="hr-HR" altLang="x-none" sz="1600" dirty="0" smtClean="0">
                <a:ea typeface="ヒラギノ角ゴ Pro W3"/>
                <a:cs typeface="ヒラギノ角ゴ Pro W3"/>
              </a:rPr>
              <a:t>Omjera bruto investicija i </a:t>
            </a:r>
            <a:r>
              <a:rPr lang="hr-HR" altLang="x-none" sz="1600" dirty="0" err="1" smtClean="0">
                <a:ea typeface="ヒラギノ角ゴ Pro W3"/>
                <a:cs typeface="ヒラギノ角ゴ Pro W3"/>
              </a:rPr>
              <a:t>BDPa</a:t>
            </a:r>
            <a:r>
              <a:rPr lang="hr-HR" altLang="x-none" sz="1600" dirty="0" smtClean="0">
                <a:ea typeface="ヒラギノ角ゴ Pro W3"/>
                <a:cs typeface="ヒラギノ角ゴ Pro W3"/>
              </a:rPr>
              <a:t> ispod 20 posto  </a:t>
            </a:r>
          </a:p>
          <a:p>
            <a:pPr marL="285750" indent="-285750">
              <a:buFontTx/>
              <a:buChar char="-"/>
              <a:defRPr/>
            </a:pPr>
            <a:endParaRPr lang="hr-HR" altLang="x-none" sz="1600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2473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4350" y="1345324"/>
            <a:ext cx="8229600" cy="489661"/>
          </a:xfrm>
        </p:spPr>
        <p:txBody>
          <a:bodyPr/>
          <a:lstStyle/>
          <a:p>
            <a:pPr algn="l"/>
            <a:r>
              <a:rPr lang="hr-HR" altLang="x-none" sz="2400" b="1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KRITIČNO PODRUČJE: INVESTICIJE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998663"/>
            <a:ext cx="8113713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HUP Dan poduzetnika 2014</Template>
  <TotalTime>109</TotalTime>
  <Words>398</Words>
  <Application>Microsoft Office PowerPoint</Application>
  <PresentationFormat>On-screen Show (4:3)</PresentationFormat>
  <Paragraphs>93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PGothic</vt:lpstr>
      <vt:lpstr>Arial</vt:lpstr>
      <vt:lpstr>Calibri</vt:lpstr>
      <vt:lpstr>Latha</vt:lpstr>
      <vt:lpstr>Times New Roman</vt:lpstr>
      <vt:lpstr>Wingdings</vt:lpstr>
      <vt:lpstr>ヒラギノ角ゴ Pro W3</vt:lpstr>
      <vt:lpstr>Office Theme</vt:lpstr>
      <vt:lpstr>Custom Design</vt:lpstr>
      <vt:lpstr>Microsoft Excel Chart</vt:lpstr>
      <vt:lpstr>PowerPoint Presentation</vt:lpstr>
      <vt:lpstr>PowerPoint Presentation</vt:lpstr>
      <vt:lpstr>PowerPoint Presentation</vt:lpstr>
      <vt:lpstr>SEMAFOR</vt:lpstr>
      <vt:lpstr>PowerPoint Presentation</vt:lpstr>
      <vt:lpstr>GLAVNI REZULTATI</vt:lpstr>
      <vt:lpstr>TUMAČENJE PROMJENA</vt:lpstr>
      <vt:lpstr>KRITIČNO PODRUČJE: INVESTICIJE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 Marcijuš</dc:creator>
  <cp:lastModifiedBy>Lea Marcijuš</cp:lastModifiedBy>
  <cp:revision>8</cp:revision>
  <dcterms:created xsi:type="dcterms:W3CDTF">2014-06-06T10:54:01Z</dcterms:created>
  <dcterms:modified xsi:type="dcterms:W3CDTF">2014-06-09T05:41:48Z</dcterms:modified>
</cp:coreProperties>
</file>