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2" r:id="rId2"/>
    <p:sldId id="596" r:id="rId3"/>
    <p:sldId id="571" r:id="rId4"/>
    <p:sldId id="544" r:id="rId5"/>
    <p:sldId id="565" r:id="rId6"/>
    <p:sldId id="566" r:id="rId7"/>
    <p:sldId id="567" r:id="rId8"/>
    <p:sldId id="568" r:id="rId9"/>
    <p:sldId id="569" r:id="rId10"/>
    <p:sldId id="572" r:id="rId11"/>
    <p:sldId id="573" r:id="rId12"/>
    <p:sldId id="574" r:id="rId13"/>
    <p:sldId id="564" r:id="rId14"/>
    <p:sldId id="582" r:id="rId15"/>
    <p:sldId id="585" r:id="rId16"/>
    <p:sldId id="587" r:id="rId17"/>
    <p:sldId id="588" r:id="rId18"/>
    <p:sldId id="589" r:id="rId19"/>
    <p:sldId id="597" r:id="rId20"/>
    <p:sldId id="592" r:id="rId21"/>
    <p:sldId id="593" r:id="rId22"/>
    <p:sldId id="594" r:id="rId23"/>
    <p:sldId id="598" r:id="rId24"/>
    <p:sldId id="595" r:id="rId25"/>
  </p:sldIdLst>
  <p:sldSz cx="13546138" cy="7620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400" b="1" kern="1200">
        <a:solidFill>
          <a:srgbClr val="000066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23" userDrawn="1">
          <p15:clr>
            <a:srgbClr val="A4A3A4"/>
          </p15:clr>
        </p15:guide>
        <p15:guide id="2" pos="426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48500"/>
    <a:srgbClr val="79D1A5"/>
    <a:srgbClr val="00218A"/>
    <a:srgbClr val="329262"/>
    <a:srgbClr val="F7F7F7"/>
    <a:srgbClr val="C5D3FF"/>
    <a:srgbClr val="F2F2F2"/>
    <a:srgbClr val="FBFBFB"/>
    <a:srgbClr val="38A66F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65" d="100"/>
          <a:sy n="65" d="100"/>
        </p:scale>
        <p:origin x="-642" y="-114"/>
      </p:cViewPr>
      <p:guideLst>
        <p:guide orient="horz" pos="2423"/>
        <p:guide pos="426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6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POSAO\Novi%20iseljenici_2018_N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AppData\Local\Microsoft\Windows\INetCache\Content.Outlook\HLZ51I98\Novi%20iseljenici_2018_preliminarni%20(002)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POSAO\ISTRA&#381;IVANJE%20TR&#381;I&#352;TA\CAWI\Copy%20of%20Novi%20iseljenici_2018_preliminarni%20(003)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POSAO\ISTRA&#381;IVANJE%20TR&#381;I&#352;TA\CAWI\Copy%20of%20Novi%20iseljenici_2018_preliminarni%20(003)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OSAO\ISTRA&#381;IVANJE%20TR&#381;I&#352;TA\CAWI\Copy%20of%20Novi%20iseljenici_2018_preliminarni%20(003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OSAO\ISTRA&#381;IVANJE%20TR&#381;I&#352;TA\CAWI\Copy%20of%20Novi%20iseljenici_2018_preliminarni%20(003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POSAO\ISTRA&#381;IVANJE%20TR&#381;I&#352;TA\CAWI\Copy%20of%20Novi%20iseljenici_2018_preliminarni%20(003)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AO\ISTRA&#381;IVANJE%20TR&#381;I&#352;TA\CAWI\Copy%20of%20Novi%20iseljenici_2018_preliminarni%20(003).xlsx" TargetMode="External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file:///D:\POSAO\ISTRA&#381;IVANJE%20TR&#381;I&#352;TA\CAWI\Copy%20of%20Novi%20iseljenici_2018_preliminarni%20(003)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AO\Novi%20iseljenici_2018_NA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OSAO\Novi%20iseljenici_2018_NA.xlsx" TargetMode="Externa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POSAO\Novi%20iseljenici_2018_N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AO\Novi%20iseljenici_2018_NA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style val="5"/>
  <c:chart>
    <c:plotArea>
      <c:layout>
        <c:manualLayout>
          <c:layoutTarget val="inner"/>
          <c:xMode val="edge"/>
          <c:yMode val="edge"/>
          <c:x val="5.0096617722450949E-2"/>
          <c:y val="0.11400247831474596"/>
          <c:w val="0.91360466819475661"/>
          <c:h val="0.70382725107910105"/>
        </c:manualLayout>
      </c:layout>
      <c:barChart>
        <c:barDir val="col"/>
        <c:grouping val="clustered"/>
        <c:varyColors val="1"/>
        <c:ser>
          <c:idx val="0"/>
          <c:order val="0"/>
          <c:dPt>
            <c:idx val="0"/>
            <c:spPr>
              <a:gradFill>
                <a:gsLst>
                  <a:gs pos="0">
                    <a:schemeClr val="accent3">
                      <a:tint val="58000"/>
                    </a:schemeClr>
                  </a:gs>
                  <a:gs pos="100000">
                    <a:schemeClr val="accent3">
                      <a:tint val="58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64-4A12-AF72-0AF27D660825}"/>
              </c:ext>
            </c:extLst>
          </c:dPt>
          <c:dPt>
            <c:idx val="1"/>
            <c:spPr>
              <a:gradFill>
                <a:gsLst>
                  <a:gs pos="0">
                    <a:schemeClr val="accent3">
                      <a:tint val="86000"/>
                    </a:schemeClr>
                  </a:gs>
                  <a:gs pos="100000">
                    <a:schemeClr val="accent3">
                      <a:tint val="86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64-4A12-AF72-0AF27D660825}"/>
              </c:ext>
            </c:extLst>
          </c:dPt>
          <c:dPt>
            <c:idx val="2"/>
            <c:spPr>
              <a:gradFill>
                <a:gsLst>
                  <a:gs pos="0">
                    <a:schemeClr val="accent3">
                      <a:shade val="86000"/>
                    </a:schemeClr>
                  </a:gs>
                  <a:gs pos="100000">
                    <a:schemeClr val="accent3">
                      <a:shade val="86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64-4A12-AF72-0AF27D660825}"/>
              </c:ext>
            </c:extLst>
          </c:dPt>
          <c:dPt>
            <c:idx val="3"/>
            <c:spPr>
              <a:gradFill>
                <a:gsLst>
                  <a:gs pos="0">
                    <a:schemeClr val="accent3">
                      <a:shade val="58000"/>
                    </a:schemeClr>
                  </a:gs>
                  <a:gs pos="100000">
                    <a:schemeClr val="accent3">
                      <a:shade val="58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64-4A12-AF72-0AF27D6608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(2)'!$B$100:$B$103</c:f>
              <c:strCache>
                <c:ptCount val="4"/>
                <c:pt idx="0">
                  <c:v>18-30</c:v>
                </c:pt>
                <c:pt idx="1">
                  <c:v>31-40</c:v>
                </c:pt>
                <c:pt idx="2">
                  <c:v>41-50</c:v>
                </c:pt>
                <c:pt idx="3">
                  <c:v>51+</c:v>
                </c:pt>
              </c:strCache>
            </c:strRef>
          </c:cat>
          <c:val>
            <c:numRef>
              <c:f>'Preliminarni izvještaj (2)'!$E$100:$E$103</c:f>
              <c:numCache>
                <c:formatCode>0.0%</c:formatCode>
                <c:ptCount val="4"/>
                <c:pt idx="0">
                  <c:v>0.39031770045385866</c:v>
                </c:pt>
                <c:pt idx="1">
                  <c:v>0.42965204236006088</c:v>
                </c:pt>
                <c:pt idx="2">
                  <c:v>0.15128593040847244</c:v>
                </c:pt>
                <c:pt idx="3">
                  <c:v>2.8744326777609724E-2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2-4A27-874B-463BF03DD335}"/>
            </c:ext>
          </c:extLst>
        </c:ser>
        <c:dLbls>
          <c:showVal val="1"/>
        </c:dLbls>
        <c:gapWidth val="41"/>
        <c:axId val="65574400"/>
        <c:axId val="65575936"/>
      </c:barChart>
      <c:catAx>
        <c:axId val="65574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65575936"/>
        <c:crosses val="autoZero"/>
        <c:auto val="1"/>
        <c:lblAlgn val="ctr"/>
        <c:lblOffset val="100"/>
      </c:catAx>
      <c:valAx>
        <c:axId val="65575936"/>
        <c:scaling>
          <c:orientation val="minMax"/>
          <c:max val="0.5"/>
        </c:scaling>
        <c:delete val="1"/>
        <c:axPos val="l"/>
        <c:numFmt formatCode="0.0%" sourceLinked="1"/>
        <c:majorTickMark val="none"/>
        <c:tickLblPos val="none"/>
        <c:crossAx val="655744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26"/>
  <c:chart>
    <c:plotArea>
      <c:layout>
        <c:manualLayout>
          <c:layoutTarget val="inner"/>
          <c:xMode val="edge"/>
          <c:yMode val="edge"/>
          <c:x val="0.37166581168046925"/>
          <c:y val="8.0006056929123576E-2"/>
          <c:w val="0.61606049502343763"/>
          <c:h val="0.84567693492274909"/>
        </c:manualLayout>
      </c:layout>
      <c:barChart>
        <c:barDir val="bar"/>
        <c:grouping val="percentStacked"/>
        <c:ser>
          <c:idx val="0"/>
          <c:order val="0"/>
          <c:tx>
            <c:strRef>
              <c:f>'[Novi iseljenici_2018_preliminarni (002).xls]Preliminarni izvještaj'!$F$468</c:f>
              <c:strCache>
                <c:ptCount val="1"/>
                <c:pt idx="0">
                  <c:v>Nezadovoljni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Lbls>
            <c:dLbl>
              <c:idx val="0"/>
              <c:layout>
                <c:manualLayout>
                  <c:x val="1.1030679076180641E-2"/>
                  <c:y val="2.120259092322095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AD-4A31-88F3-AEADBC0E40EC}"/>
                </c:ext>
              </c:extLst>
            </c:dLbl>
            <c:dLbl>
              <c:idx val="1"/>
              <c:layout>
                <c:manualLayout>
                  <c:x val="1.1030679076180595E-2"/>
                  <c:y val="6.6779813931404573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AD-4A31-88F3-AEADBC0E40EC}"/>
                </c:ext>
              </c:extLst>
            </c:dLbl>
            <c:dLbl>
              <c:idx val="2"/>
              <c:layout>
                <c:manualLayout>
                  <c:x val="1.7924853498793483E-2"/>
                  <c:y val="3.3389906965702297E-7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AD-4A31-88F3-AEADBC0E40EC}"/>
                </c:ext>
              </c:extLst>
            </c:dLbl>
            <c:dLbl>
              <c:idx val="3"/>
              <c:layout>
                <c:manualLayout>
                  <c:x val="6.8941744226128487E-3"/>
                  <c:y val="-2.120259092322095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AD-4A31-88F3-AEADBC0E4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'[Novi iseljenici_2018_preliminarni (002).xls]Preliminarni izvještaj'!$B$469:$B$477</c:f>
              <c:strCache>
                <c:ptCount val="9"/>
                <c:pt idx="0">
                  <c:v>Mogućnosti zaposlenja/promjene posla</c:v>
                </c:pt>
                <c:pt idx="1">
                  <c:v>Obrazovni sustav</c:v>
                </c:pt>
                <c:pt idx="2">
                  <c:v>Poduzetničke mogućnosti/poslovna klima</c:v>
                </c:pt>
                <c:pt idx="3">
                  <c:v>Odnos domaćina prema useljenicima</c:v>
                </c:pt>
                <c:pt idx="4">
                  <c:v>Javna administracija</c:v>
                </c:pt>
                <c:pt idx="5">
                  <c:v>Zdravstveni sustav</c:v>
                </c:pt>
                <c:pt idx="6">
                  <c:v>Vlastiti društveni život</c:v>
                </c:pt>
                <c:pt idx="7">
                  <c:v>Smještaj</c:v>
                </c:pt>
                <c:pt idx="8">
                  <c:v>Prosječna vrijednost</c:v>
                </c:pt>
              </c:strCache>
            </c:strRef>
          </c:cat>
          <c:val>
            <c:numRef>
              <c:f>'[Novi iseljenici_2018_preliminarni (002).xls]Preliminarni izvještaj'!$F$469:$F$477</c:f>
              <c:numCache>
                <c:formatCode>0.0%</c:formatCode>
                <c:ptCount val="9"/>
                <c:pt idx="0">
                  <c:v>4.5317220543806838E-2</c:v>
                </c:pt>
                <c:pt idx="1">
                  <c:v>5.1359516616314202E-2</c:v>
                </c:pt>
                <c:pt idx="2">
                  <c:v>2.4169184290030149E-2</c:v>
                </c:pt>
                <c:pt idx="3">
                  <c:v>5.7401812688821753E-2</c:v>
                </c:pt>
                <c:pt idx="4">
                  <c:v>8.1570996978852214E-2</c:v>
                </c:pt>
                <c:pt idx="5">
                  <c:v>0.12084592145015123</c:v>
                </c:pt>
                <c:pt idx="6">
                  <c:v>0.1570996978851969</c:v>
                </c:pt>
                <c:pt idx="7">
                  <c:v>0.14501510574018153</c:v>
                </c:pt>
                <c:pt idx="8">
                  <c:v>8.5347432024169223E-2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AD-4A31-88F3-AEADBC0E40EC}"/>
            </c:ext>
          </c:extLst>
        </c:ser>
        <c:ser>
          <c:idx val="1"/>
          <c:order val="1"/>
          <c:tx>
            <c:strRef>
              <c:f>'[Novi iseljenici_2018_preliminarni (002).xls]Preliminarni izvještaj'!$G$468</c:f>
              <c:strCache>
                <c:ptCount val="1"/>
                <c:pt idx="0">
                  <c:v>Niti zadovoljni niti nezadovoljni</c:v>
                </c:pt>
              </c:strCache>
            </c:strRef>
          </c:tx>
          <c:spPr>
            <a:solidFill>
              <a:srgbClr val="B485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Lbls>
            <c:delete val="1"/>
          </c:dLbls>
          <c:cat>
            <c:strRef>
              <c:f>'[Novi iseljenici_2018_preliminarni (002).xls]Preliminarni izvještaj'!$B$469:$B$477</c:f>
              <c:strCache>
                <c:ptCount val="9"/>
                <c:pt idx="0">
                  <c:v>Mogućnosti zaposlenja/promjene posla</c:v>
                </c:pt>
                <c:pt idx="1">
                  <c:v>Obrazovni sustav</c:v>
                </c:pt>
                <c:pt idx="2">
                  <c:v>Poduzetničke mogućnosti/poslovna klima</c:v>
                </c:pt>
                <c:pt idx="3">
                  <c:v>Odnos domaćina prema useljenicima</c:v>
                </c:pt>
                <c:pt idx="4">
                  <c:v>Javna administracija</c:v>
                </c:pt>
                <c:pt idx="5">
                  <c:v>Zdravstveni sustav</c:v>
                </c:pt>
                <c:pt idx="6">
                  <c:v>Vlastiti društveni život</c:v>
                </c:pt>
                <c:pt idx="7">
                  <c:v>Smještaj</c:v>
                </c:pt>
                <c:pt idx="8">
                  <c:v>Prosječna vrijednost</c:v>
                </c:pt>
              </c:strCache>
            </c:strRef>
          </c:cat>
          <c:val>
            <c:numRef>
              <c:f>'[Novi iseljenici_2018_preliminarni (002).xls]Preliminarni izvještaj'!$G$469:$G$477</c:f>
              <c:numCache>
                <c:formatCode>0.0%</c:formatCode>
                <c:ptCount val="9"/>
                <c:pt idx="0">
                  <c:v>3.9274924471299162E-2</c:v>
                </c:pt>
                <c:pt idx="1">
                  <c:v>5.1359516616314202E-2</c:v>
                </c:pt>
                <c:pt idx="2">
                  <c:v>9.3655589123867386E-2</c:v>
                </c:pt>
                <c:pt idx="3">
                  <c:v>0.10574018126888239</c:v>
                </c:pt>
                <c:pt idx="4">
                  <c:v>8.4592145015105744E-2</c:v>
                </c:pt>
                <c:pt idx="5">
                  <c:v>0.13595166163141995</c:v>
                </c:pt>
                <c:pt idx="6">
                  <c:v>0.12990936555891244</c:v>
                </c:pt>
                <c:pt idx="7">
                  <c:v>0.18126888217522719</c:v>
                </c:pt>
                <c:pt idx="8">
                  <c:v>0.1027190332326284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AD-4A31-88F3-AEADBC0E40EC}"/>
            </c:ext>
          </c:extLst>
        </c:ser>
        <c:ser>
          <c:idx val="2"/>
          <c:order val="2"/>
          <c:tx>
            <c:strRef>
              <c:f>'[Novi iseljenici_2018_preliminarni (002).xls]Preliminarni izvještaj'!$H$468</c:f>
              <c:strCache>
                <c:ptCount val="1"/>
                <c:pt idx="0">
                  <c:v>Zadovoljni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'[Novi iseljenici_2018_preliminarni (002).xls]Preliminarni izvještaj'!$B$469:$B$477</c:f>
              <c:strCache>
                <c:ptCount val="9"/>
                <c:pt idx="0">
                  <c:v>Mogućnosti zaposlenja/promjene posla</c:v>
                </c:pt>
                <c:pt idx="1">
                  <c:v>Obrazovni sustav</c:v>
                </c:pt>
                <c:pt idx="2">
                  <c:v>Poduzetničke mogućnosti/poslovna klima</c:v>
                </c:pt>
                <c:pt idx="3">
                  <c:v>Odnos domaćina prema useljenicima</c:v>
                </c:pt>
                <c:pt idx="4">
                  <c:v>Javna administracija</c:v>
                </c:pt>
                <c:pt idx="5">
                  <c:v>Zdravstveni sustav</c:v>
                </c:pt>
                <c:pt idx="6">
                  <c:v>Vlastiti društveni život</c:v>
                </c:pt>
                <c:pt idx="7">
                  <c:v>Smještaj</c:v>
                </c:pt>
                <c:pt idx="8">
                  <c:v>Prosječna vrijednost</c:v>
                </c:pt>
              </c:strCache>
            </c:strRef>
          </c:cat>
          <c:val>
            <c:numRef>
              <c:f>'[Novi iseljenici_2018_preliminarni (002).xls]Preliminarni izvještaj'!$H$469:$H$477</c:f>
              <c:numCache>
                <c:formatCode>0.0%</c:formatCode>
                <c:ptCount val="9"/>
                <c:pt idx="0">
                  <c:v>0.89425981873111782</c:v>
                </c:pt>
                <c:pt idx="1">
                  <c:v>0.77039274924471302</c:v>
                </c:pt>
                <c:pt idx="2">
                  <c:v>0.68580060422960765</c:v>
                </c:pt>
                <c:pt idx="3">
                  <c:v>0.83685800604229665</c:v>
                </c:pt>
                <c:pt idx="4">
                  <c:v>0.81268882175226487</c:v>
                </c:pt>
                <c:pt idx="5">
                  <c:v>0.71299093655589363</c:v>
                </c:pt>
                <c:pt idx="6">
                  <c:v>0.71299093655589363</c:v>
                </c:pt>
                <c:pt idx="7">
                  <c:v>0.67069486404834033</c:v>
                </c:pt>
                <c:pt idx="8">
                  <c:v>0.76208459214501612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AD-4A31-88F3-AEADBC0E40EC}"/>
            </c:ext>
          </c:extLst>
        </c:ser>
        <c:ser>
          <c:idx val="3"/>
          <c:order val="3"/>
          <c:tx>
            <c:strRef>
              <c:f>'[Novi iseljenici_2018_preliminarni (002).xls]Preliminarni izvještaj'!$I$468</c:f>
              <c:strCache>
                <c:ptCount val="1"/>
                <c:pt idx="0">
                  <c:v>Ne zna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Lbls>
            <c:delete val="1"/>
          </c:dLbls>
          <c:cat>
            <c:strRef>
              <c:f>'[Novi iseljenici_2018_preliminarni (002).xls]Preliminarni izvještaj'!$B$469:$B$477</c:f>
              <c:strCache>
                <c:ptCount val="9"/>
                <c:pt idx="0">
                  <c:v>Mogućnosti zaposlenja/promjene posla</c:v>
                </c:pt>
                <c:pt idx="1">
                  <c:v>Obrazovni sustav</c:v>
                </c:pt>
                <c:pt idx="2">
                  <c:v>Poduzetničke mogućnosti/poslovna klima</c:v>
                </c:pt>
                <c:pt idx="3">
                  <c:v>Odnos domaćina prema useljenicima</c:v>
                </c:pt>
                <c:pt idx="4">
                  <c:v>Javna administracija</c:v>
                </c:pt>
                <c:pt idx="5">
                  <c:v>Zdravstveni sustav</c:v>
                </c:pt>
                <c:pt idx="6">
                  <c:v>Vlastiti društveni život</c:v>
                </c:pt>
                <c:pt idx="7">
                  <c:v>Smještaj</c:v>
                </c:pt>
                <c:pt idx="8">
                  <c:v>Prosječna vrijednost</c:v>
                </c:pt>
              </c:strCache>
            </c:strRef>
          </c:cat>
          <c:val>
            <c:numRef>
              <c:f>'[Novi iseljenici_2018_preliminarni (002).xls]Preliminarni izvještaj'!$I$469:$I$477</c:f>
              <c:numCache>
                <c:formatCode>0.0%</c:formatCode>
                <c:ptCount val="9"/>
                <c:pt idx="0">
                  <c:v>2.1148036253776436E-2</c:v>
                </c:pt>
                <c:pt idx="1">
                  <c:v>0.12688821752265861</c:v>
                </c:pt>
                <c:pt idx="2">
                  <c:v>0.19637462235649547</c:v>
                </c:pt>
                <c:pt idx="3">
                  <c:v>0</c:v>
                </c:pt>
                <c:pt idx="4">
                  <c:v>2.1148036253776436E-2</c:v>
                </c:pt>
                <c:pt idx="5">
                  <c:v>3.0211480362537766E-2</c:v>
                </c:pt>
                <c:pt idx="6">
                  <c:v>0</c:v>
                </c:pt>
                <c:pt idx="7">
                  <c:v>3.0211480362537782E-3</c:v>
                </c:pt>
                <c:pt idx="8">
                  <c:v>4.9848942598187305E-2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AD-4A31-88F3-AEADBC0E40EC}"/>
            </c:ext>
          </c:extLst>
        </c:ser>
        <c:dLbls>
          <c:showVal val="1"/>
        </c:dLbls>
        <c:gapWidth val="80"/>
        <c:overlap val="100"/>
        <c:axId val="77284864"/>
        <c:axId val="77286400"/>
      </c:barChart>
      <c:catAx>
        <c:axId val="7728486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sr-Latn-CS"/>
          </a:p>
        </c:txPr>
        <c:crossAx val="77286400"/>
        <c:crosses val="autoZero"/>
        <c:auto val="1"/>
        <c:lblAlgn val="ctr"/>
        <c:lblOffset val="100"/>
      </c:catAx>
      <c:valAx>
        <c:axId val="77286400"/>
        <c:scaling>
          <c:orientation val="minMax"/>
        </c:scaling>
        <c:delete val="1"/>
        <c:axPos val="t"/>
        <c:numFmt formatCode="0%" sourceLinked="1"/>
        <c:tickLblPos val="none"/>
        <c:crossAx val="7728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076647476976497"/>
          <c:y val="1.6578756606610495E-2"/>
          <c:w val="0.64923352523023559"/>
          <c:h val="6.9589566085730192E-2"/>
        </c:manualLayout>
      </c:layout>
      <c:txPr>
        <a:bodyPr/>
        <a:lstStyle/>
        <a:p>
          <a:pPr>
            <a:defRPr sz="1200"/>
          </a:pPr>
          <a:endParaRPr lang="sr-Latn-CS"/>
        </a:p>
      </c:txPr>
    </c:legend>
    <c:plotVisOnly val="1"/>
    <c:dispBlanksAs val="gap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493249433376866"/>
          <c:y val="5.5492590655592519E-2"/>
          <c:w val="0.38966899039112585"/>
          <c:h val="0.91854856452253053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izvještaj'!$B$570:$B$576</c:f>
              <c:strCache>
                <c:ptCount val="7"/>
                <c:pt idx="0">
                  <c:v>Zaposlen i ne tražim novi/bolji posao</c:v>
                </c:pt>
                <c:pt idx="1">
                  <c:v>Zaposlen no tražim novi/bolji posao</c:v>
                </c:pt>
                <c:pt idx="2">
                  <c:v>Ne radim no aktivno tražim posao</c:v>
                </c:pt>
                <c:pt idx="3">
                  <c:v>Obrazujem se</c:v>
                </c:pt>
                <c:pt idx="4">
                  <c:v>Na porodiljnom</c:v>
                </c:pt>
                <c:pt idx="5">
                  <c:v>Ostalo</c:v>
                </c:pt>
                <c:pt idx="6">
                  <c:v>Ne želi se izjasniti</c:v>
                </c:pt>
              </c:strCache>
            </c:strRef>
          </c:cat>
          <c:val>
            <c:numRef>
              <c:f>'Preliminarni izvještaj'!$E$570:$E$576</c:f>
              <c:numCache>
                <c:formatCode>0.0%</c:formatCode>
                <c:ptCount val="7"/>
                <c:pt idx="0">
                  <c:v>0.5770392749244726</c:v>
                </c:pt>
                <c:pt idx="1">
                  <c:v>0.28398791540785601</c:v>
                </c:pt>
                <c:pt idx="2">
                  <c:v>6.3444108761329193E-2</c:v>
                </c:pt>
                <c:pt idx="3">
                  <c:v>3.3232628398791542E-2</c:v>
                </c:pt>
                <c:pt idx="4">
                  <c:v>2.4169184290030149E-2</c:v>
                </c:pt>
                <c:pt idx="5">
                  <c:v>1.2084592145015121E-2</c:v>
                </c:pt>
                <c:pt idx="6">
                  <c:v>6.0422960725075607E-3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66170880"/>
        <c:axId val="66172416"/>
      </c:barChart>
      <c:catAx>
        <c:axId val="6617088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66172416"/>
        <c:crosses val="autoZero"/>
        <c:auto val="1"/>
        <c:lblAlgn val="ctr"/>
        <c:lblOffset val="100"/>
      </c:catAx>
      <c:valAx>
        <c:axId val="66172416"/>
        <c:scaling>
          <c:orientation val="minMax"/>
        </c:scaling>
        <c:delete val="1"/>
        <c:axPos val="t"/>
        <c:numFmt formatCode="0.0%" sourceLinked="1"/>
        <c:tickLblPos val="none"/>
        <c:crossAx val="66170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style val="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394006763774303"/>
          <c:y val="5.5492650435638786E-2"/>
          <c:w val="0.45283901394602727"/>
          <c:h val="0.91854856452253053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izvještaj'!$B$604:$B$608</c:f>
              <c:strCache>
                <c:ptCount val="5"/>
                <c:pt idx="0">
                  <c:v>Radi u struci</c:v>
                </c:pt>
                <c:pt idx="1">
                  <c:v>Ne radi u struci, radi posao ispod razine obrazovanja</c:v>
                </c:pt>
                <c:pt idx="2">
                  <c:v>Ne radi u struci, radi posao u istoj razini obrazovanja</c:v>
                </c:pt>
                <c:pt idx="3">
                  <c:v>Ne radi u struci, radi posao iznad razine obrazovanja</c:v>
                </c:pt>
                <c:pt idx="4">
                  <c:v>Ne želi se izjasniti</c:v>
                </c:pt>
              </c:strCache>
            </c:strRef>
          </c:cat>
          <c:val>
            <c:numRef>
              <c:f>'Preliminarni izvještaj'!$F$604:$F$608</c:f>
              <c:numCache>
                <c:formatCode>0.0%</c:formatCode>
                <c:ptCount val="5"/>
                <c:pt idx="0">
                  <c:v>0.57089552238806096</c:v>
                </c:pt>
                <c:pt idx="1">
                  <c:v>0.20895522388059729</c:v>
                </c:pt>
                <c:pt idx="2">
                  <c:v>0.14925373134328371</c:v>
                </c:pt>
                <c:pt idx="3">
                  <c:v>5.9701492537313557E-2</c:v>
                </c:pt>
                <c:pt idx="4">
                  <c:v>1.1194029850746271E-2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77555968"/>
        <c:axId val="77582336"/>
      </c:barChart>
      <c:catAx>
        <c:axId val="7755596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CS"/>
          </a:p>
        </c:txPr>
        <c:crossAx val="77582336"/>
        <c:crosses val="autoZero"/>
        <c:auto val="1"/>
        <c:lblAlgn val="ctr"/>
        <c:lblOffset val="100"/>
      </c:catAx>
      <c:valAx>
        <c:axId val="77582336"/>
        <c:scaling>
          <c:orientation val="minMax"/>
        </c:scaling>
        <c:delete val="1"/>
        <c:axPos val="t"/>
        <c:numFmt formatCode="0.0%" sourceLinked="1"/>
        <c:tickLblPos val="none"/>
        <c:crossAx val="775559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28"/>
  <c:chart>
    <c:plotArea>
      <c:layout>
        <c:manualLayout>
          <c:layoutTarget val="inner"/>
          <c:xMode val="edge"/>
          <c:yMode val="edge"/>
          <c:x val="0.48403569809719826"/>
          <c:y val="6.5366349754225922E-2"/>
          <c:w val="0.49079449700609346"/>
          <c:h val="0.90593175853018493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Pt>
            <c:idx val="5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D4-406B-B534-D00F4E6A4E3E}"/>
              </c:ext>
            </c:extLst>
          </c:dPt>
          <c:dPt>
            <c:idx val="8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D4-406B-B534-D00F4E6A4E3E}"/>
              </c:ext>
            </c:extLst>
          </c:dPt>
          <c:dPt>
            <c:idx val="10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D4-406B-B534-D00F4E6A4E3E}"/>
              </c:ext>
            </c:extLst>
          </c:dPt>
          <c:dPt>
            <c:idx val="12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D4-406B-B534-D00F4E6A4E3E}"/>
              </c:ext>
            </c:extLst>
          </c:dPt>
          <c:dPt>
            <c:idx val="13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D4-406B-B534-D00F4E6A4E3E}"/>
              </c:ext>
            </c:extLst>
          </c:dPt>
          <c:dPt>
            <c:idx val="14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D4-406B-B534-D00F4E6A4E3E}"/>
              </c:ext>
            </c:extLst>
          </c:dPt>
          <c:dPt>
            <c:idx val="15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7D4-406B-B534-D00F4E6A4E3E}"/>
              </c:ext>
            </c:extLst>
          </c:dPt>
          <c:dPt>
            <c:idx val="16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7D4-406B-B534-D00F4E6A4E3E}"/>
              </c:ext>
            </c:extLst>
          </c:dPt>
          <c:dPt>
            <c:idx val="17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7D4-406B-B534-D00F4E6A4E3E}"/>
              </c:ext>
            </c:extLst>
          </c:dPt>
          <c:dPt>
            <c:idx val="18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7D4-406B-B534-D00F4E6A4E3E}"/>
              </c:ext>
            </c:extLst>
          </c:dPt>
          <c:dPt>
            <c:idx val="19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7D4-406B-B534-D00F4E6A4E3E}"/>
              </c:ext>
            </c:extLst>
          </c:dPt>
          <c:dPt>
            <c:idx val="20"/>
            <c:spPr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7D4-406B-B534-D00F4E6A4E3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izvještaj'!$B$703:$B$723</c:f>
              <c:strCache>
                <c:ptCount val="21"/>
                <c:pt idx="0">
                  <c:v>Neorganizirana i loše vođena država, nesposobni političari i stranke bez vizije</c:v>
                </c:pt>
                <c:pt idx="1">
                  <c:v>Beznađe, besperspektivnost zemlje, propadamo kao država, društvo i narod</c:v>
                </c:pt>
                <c:pt idx="2">
                  <c:v>Zapošljavanje podobnih, stranačkih ljudi, nepotizam i "rođaci"</c:v>
                </c:pt>
                <c:pt idx="3">
                  <c:v>Korupcija i kriminal u državi (u svim segmentima društva)</c:v>
                </c:pt>
                <c:pt idx="4">
                  <c:v>Prepucavanja oko prošlosti („ustaše i partizani“,'45. i '91.)</c:v>
                </c:pt>
                <c:pt idx="5">
                  <c:v>Nema perspektive za moju obitelj i našu djecu</c:v>
                </c:pt>
                <c:pt idx="6">
                  <c:v>Rastući primitivizam, vjerska netolerancija i nacionalizam </c:v>
                </c:pt>
                <c:pt idx="7">
                  <c:v>Izostanak potrebnih promjena u državi (strukturne reforme se ne provode)</c:v>
                </c:pt>
                <c:pt idx="8">
                  <c:v>Nisam dobio/la priliku pokazati što znam, ne cijeni se rad i sposobnost</c:v>
                </c:pt>
                <c:pt idx="9">
                  <c:v>Pravna nesigurnost, sporo, neučinkovito i korumpirano pravosuđe</c:v>
                </c:pt>
                <c:pt idx="10">
                  <c:v>Mala plaća, neredovita isplata plaća, neplaćanje prekovremenih</c:v>
                </c:pt>
                <c:pt idx="11">
                  <c:v>Utjecaj branitelja na državu i društvo, zahtjevi branitelja i udruga, lažni branitelji</c:v>
                </c:pt>
                <c:pt idx="12">
                  <c:v>Loši radni uvjeti (radno vrijeme, tehnički uvjeti, zastarjela i opasna tehnologija)</c:v>
                </c:pt>
                <c:pt idx="13">
                  <c:v>Dobra poslovna/životna prilika/ponuda („ponuda/prilika koja se ne propušta“)</c:v>
                </c:pt>
                <c:pt idx="14">
                  <c:v>Nemogućnost trajnijeg zaposlenja (ugovor na određeno, povremeni poslovi)</c:v>
                </c:pt>
                <c:pt idx="15">
                  <c:v>Nezaposlenost (dugotrajna) - nemogućnost pronalaženja posla</c:v>
                </c:pt>
                <c:pt idx="16">
                  <c:v>Loš, nekorektan poslodavac</c:v>
                </c:pt>
                <c:pt idx="17">
                  <c:v>Dugovi/krediti/blokada računa</c:v>
                </c:pt>
                <c:pt idx="18">
                  <c:v>Previsoki trošak poslovanja u zemlji (porezi, razna davanja)</c:v>
                </c:pt>
                <c:pt idx="19">
                  <c:v>Nemogućnost pokretanja vlastitog biznisa (obrta, tvrtke)</c:v>
                </c:pt>
                <c:pt idx="20">
                  <c:v>Ostalo</c:v>
                </c:pt>
              </c:strCache>
            </c:strRef>
          </c:cat>
          <c:val>
            <c:numRef>
              <c:f>'Preliminarni izvještaj'!$H$703:$H$723</c:f>
              <c:numCache>
                <c:formatCode>0.0%</c:formatCode>
                <c:ptCount val="21"/>
                <c:pt idx="0">
                  <c:v>8.0232558139534893E-2</c:v>
                </c:pt>
                <c:pt idx="1">
                  <c:v>7.6356589147286949E-2</c:v>
                </c:pt>
                <c:pt idx="2">
                  <c:v>7.4031007751937994E-2</c:v>
                </c:pt>
                <c:pt idx="3">
                  <c:v>7.2868217054263773E-2</c:v>
                </c:pt>
                <c:pt idx="4">
                  <c:v>6.4341085271317836E-2</c:v>
                </c:pt>
                <c:pt idx="5">
                  <c:v>6.2790697674418833E-2</c:v>
                </c:pt>
                <c:pt idx="6">
                  <c:v>6.2015503875968991E-2</c:v>
                </c:pt>
                <c:pt idx="7">
                  <c:v>6.1240310077519365E-2</c:v>
                </c:pt>
                <c:pt idx="8">
                  <c:v>5.8527131782945739E-2</c:v>
                </c:pt>
                <c:pt idx="9">
                  <c:v>5.3875968992248072E-2</c:v>
                </c:pt>
                <c:pt idx="10">
                  <c:v>5.193798449612403E-2</c:v>
                </c:pt>
                <c:pt idx="11">
                  <c:v>4.8449612403100778E-2</c:v>
                </c:pt>
                <c:pt idx="12">
                  <c:v>3.6821705426356689E-2</c:v>
                </c:pt>
                <c:pt idx="13">
                  <c:v>3.4496124031007748E-2</c:v>
                </c:pt>
                <c:pt idx="14">
                  <c:v>3.333333333333334E-2</c:v>
                </c:pt>
                <c:pt idx="15">
                  <c:v>3.2945736434108551E-2</c:v>
                </c:pt>
                <c:pt idx="16">
                  <c:v>2.9844961240310081E-2</c:v>
                </c:pt>
                <c:pt idx="17">
                  <c:v>2.8682170542635659E-2</c:v>
                </c:pt>
                <c:pt idx="18">
                  <c:v>2.3643410852713237E-2</c:v>
                </c:pt>
                <c:pt idx="19">
                  <c:v>9.3023255813953504E-3</c:v>
                </c:pt>
                <c:pt idx="20">
                  <c:v>4.2635658914728794E-3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7D4-406B-B534-D00F4E6A4E3E}"/>
            </c:ext>
          </c:extLst>
        </c:ser>
        <c:axId val="78186368"/>
        <c:axId val="78187904"/>
      </c:barChart>
      <c:catAx>
        <c:axId val="78186368"/>
        <c:scaling>
          <c:orientation val="maxMin"/>
        </c:scaling>
        <c:axPos val="l"/>
        <c:numFmt formatCode="General" sourceLinked="1"/>
        <c:tickLblPos val="nextTo"/>
        <c:crossAx val="78187904"/>
        <c:crosses val="autoZero"/>
        <c:auto val="1"/>
        <c:lblAlgn val="ctr"/>
        <c:lblOffset val="100"/>
      </c:catAx>
      <c:valAx>
        <c:axId val="78187904"/>
        <c:scaling>
          <c:orientation val="minMax"/>
          <c:max val="0.5"/>
        </c:scaling>
        <c:delete val="1"/>
        <c:axPos val="t"/>
        <c:numFmt formatCode="0.0%" sourceLinked="1"/>
        <c:tickLblPos val="none"/>
        <c:crossAx val="78186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3A-4EC5-9EC6-26ED8F45A83E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3A-4EC5-9EC6-26ED8F45A83E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3A-4EC5-9EC6-26ED8F45A83E}"/>
              </c:ext>
            </c:extLst>
          </c:dPt>
          <c:dLbls>
            <c:dLbl>
              <c:idx val="0"/>
              <c:layout>
                <c:manualLayout>
                  <c:x val="6.9244048240861916E-2"/>
                  <c:y val="-2.102974043308969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62461757041176"/>
                      <c:h val="0.16865808925989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63A-4EC5-9EC6-26ED8F45A83E}"/>
                </c:ext>
              </c:extLst>
            </c:dLbl>
            <c:dLbl>
              <c:idx val="1"/>
              <c:layout>
                <c:manualLayout>
                  <c:x val="0.12016968281715047"/>
                  <c:y val="4.0237455371173294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A-4EC5-9EC6-26ED8F45A83E}"/>
                </c:ext>
              </c:extLst>
            </c:dLbl>
            <c:dLbl>
              <c:idx val="2"/>
              <c:layout>
                <c:manualLayout>
                  <c:x val="-7.4014770983812053E-2"/>
                  <c:y val="-9.757371039909029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A-4EC5-9EC6-26ED8F45A83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'Preliminarni izvještaj'!$B$677:$B$679</c:f>
              <c:strCache>
                <c:ptCount val="3"/>
                <c:pt idx="0">
                  <c:v>Osobni razlozi i perspektiva</c:v>
                </c:pt>
                <c:pt idx="1">
                  <c:v>Radno-socijalni</c:v>
                </c:pt>
                <c:pt idx="2">
                  <c:v>Opći društveni kontekst</c:v>
                </c:pt>
              </c:strCache>
            </c:strRef>
          </c:cat>
          <c:val>
            <c:numRef>
              <c:f>'Preliminarni izvještaj'!$E$677:$E$679</c:f>
              <c:numCache>
                <c:formatCode>0.0%</c:formatCode>
                <c:ptCount val="3"/>
                <c:pt idx="0">
                  <c:v>0.21837290774620474</c:v>
                </c:pt>
                <c:pt idx="1">
                  <c:v>0.18567536006228133</c:v>
                </c:pt>
                <c:pt idx="2">
                  <c:v>0.59595173219151465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3A-4EC5-9EC6-26ED8F45A83E}"/>
            </c:ext>
          </c:extLst>
        </c:ser>
        <c:dLbls>
          <c:showVal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5"/>
  <c:chart>
    <c:plotArea>
      <c:layout>
        <c:manualLayout>
          <c:layoutTarget val="inner"/>
          <c:xMode val="edge"/>
          <c:yMode val="edge"/>
          <c:x val="1.6878597677973273E-2"/>
          <c:y val="5.5492557213652031E-2"/>
          <c:w val="0.97011452772133078"/>
          <c:h val="0.64682260373724276"/>
        </c:manualLayout>
      </c:layout>
      <c:barChart>
        <c:barDir val="col"/>
        <c:grouping val="clustered"/>
        <c:varyColors val="1"/>
        <c:ser>
          <c:idx val="0"/>
          <c:order val="0"/>
          <c:dPt>
            <c:idx val="0"/>
            <c:spPr>
              <a:gradFill>
                <a:gsLst>
                  <a:gs pos="0">
                    <a:schemeClr val="accent3">
                      <a:shade val="47000"/>
                    </a:schemeClr>
                  </a:gs>
                  <a:gs pos="100000">
                    <a:schemeClr val="accent3">
                      <a:shade val="4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5B-40A9-8880-3E31A35B0135}"/>
              </c:ext>
            </c:extLst>
          </c:dPt>
          <c:dPt>
            <c:idx val="1"/>
            <c:spPr>
              <a:gradFill>
                <a:gsLst>
                  <a:gs pos="0">
                    <a:schemeClr val="accent3">
                      <a:shade val="65000"/>
                    </a:schemeClr>
                  </a:gs>
                  <a:gs pos="100000">
                    <a:schemeClr val="accent3">
                      <a:shade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5B-40A9-8880-3E31A35B0135}"/>
              </c:ext>
            </c:extLst>
          </c:dPt>
          <c:dPt>
            <c:idx val="2"/>
            <c:spPr>
              <a:gradFill>
                <a:gsLst>
                  <a:gs pos="0">
                    <a:schemeClr val="accent3">
                      <a:shade val="82000"/>
                    </a:schemeClr>
                  </a:gs>
                  <a:gs pos="100000">
                    <a:schemeClr val="accent3">
                      <a:shade val="82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5B-40A9-8880-3E31A35B0135}"/>
              </c:ext>
            </c:extLst>
          </c:dPt>
          <c:dPt>
            <c:idx val="3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5B-40A9-8880-3E31A35B0135}"/>
              </c:ext>
            </c:extLst>
          </c:dPt>
          <c:dPt>
            <c:idx val="4"/>
            <c:spPr>
              <a:gradFill>
                <a:gsLst>
                  <a:gs pos="0">
                    <a:schemeClr val="accent3">
                      <a:tint val="83000"/>
                    </a:schemeClr>
                  </a:gs>
                  <a:gs pos="100000">
                    <a:schemeClr val="accent3">
                      <a:tint val="83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5B-40A9-8880-3E31A35B0135}"/>
              </c:ext>
            </c:extLst>
          </c:dPt>
          <c:dPt>
            <c:idx val="5"/>
            <c:spPr>
              <a:gradFill>
                <a:gsLst>
                  <a:gs pos="0">
                    <a:schemeClr val="accent3">
                      <a:tint val="65000"/>
                    </a:schemeClr>
                  </a:gs>
                  <a:gs pos="100000">
                    <a:schemeClr val="accent3">
                      <a:tint val="65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55B-40A9-8880-3E31A35B0135}"/>
              </c:ext>
            </c:extLst>
          </c:dPt>
          <c:dPt>
            <c:idx val="6"/>
            <c:spPr>
              <a:gradFill>
                <a:gsLst>
                  <a:gs pos="0">
                    <a:schemeClr val="accent3">
                      <a:tint val="48000"/>
                    </a:schemeClr>
                  </a:gs>
                  <a:gs pos="100000">
                    <a:schemeClr val="accent3">
                      <a:tint val="48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55B-40A9-8880-3E31A35B0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izvještaj'!$B$834:$B$840</c:f>
              <c:strCache>
                <c:ptCount val="7"/>
                <c:pt idx="0">
                  <c:v>Da, u kratkom roku (unutar 1-3 godine)</c:v>
                </c:pt>
                <c:pt idx="1">
                  <c:v>Da, u srednjem roku (4-9 godina)</c:v>
                </c:pt>
                <c:pt idx="2">
                  <c:v>Da, u dugom roku (10-15 godina)</c:v>
                </c:pt>
                <c:pt idx="3">
                  <c:v>Da, ali ne znam kada</c:v>
                </c:pt>
                <c:pt idx="4">
                  <c:v>Da, ali tek u mirovinu</c:v>
                </c:pt>
                <c:pt idx="5">
                  <c:v>Ne, ne mislim se vratiti živjeti u Hrvatsku</c:v>
                </c:pt>
                <c:pt idx="6">
                  <c:v>Ne želi se izjasniti</c:v>
                </c:pt>
              </c:strCache>
            </c:strRef>
          </c:cat>
          <c:val>
            <c:numRef>
              <c:f>'Preliminarni izvještaj'!$F$834:$F$840</c:f>
              <c:numCache>
                <c:formatCode>0.0%</c:formatCode>
                <c:ptCount val="7"/>
                <c:pt idx="0">
                  <c:v>4.2296072507552872E-2</c:v>
                </c:pt>
                <c:pt idx="1">
                  <c:v>5.4380664652568092E-2</c:v>
                </c:pt>
                <c:pt idx="2">
                  <c:v>1.8126888217522709E-2</c:v>
                </c:pt>
                <c:pt idx="3">
                  <c:v>0.14501510574018153</c:v>
                </c:pt>
                <c:pt idx="4">
                  <c:v>0.20845921450151084</c:v>
                </c:pt>
                <c:pt idx="5">
                  <c:v>0.41993957703927554</c:v>
                </c:pt>
                <c:pt idx="6">
                  <c:v>0.11178247734138987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55B-40A9-8880-3E31A35B0135}"/>
            </c:ext>
          </c:extLst>
        </c:ser>
        <c:dLbls>
          <c:showVal val="1"/>
        </c:dLbls>
        <c:gapWidth val="41"/>
        <c:axId val="77388032"/>
        <c:axId val="77393920"/>
      </c:barChart>
      <c:catAx>
        <c:axId val="77388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77393920"/>
        <c:crosses val="autoZero"/>
        <c:auto val="1"/>
        <c:lblAlgn val="ctr"/>
        <c:lblOffset val="100"/>
      </c:catAx>
      <c:valAx>
        <c:axId val="77393920"/>
        <c:scaling>
          <c:orientation val="minMax"/>
          <c:max val="0.5"/>
        </c:scaling>
        <c:delete val="1"/>
        <c:axPos val="l"/>
        <c:numFmt formatCode="0.0%" sourceLinked="1"/>
        <c:majorTickMark val="none"/>
        <c:tickLblPos val="none"/>
        <c:crossAx val="773880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8787294507536744"/>
          <c:y val="5.5492650435638786E-2"/>
          <c:w val="0.5078387757133942"/>
          <c:h val="0.91854856452253053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izvještaj'!$B$868:$B$873</c:f>
              <c:strCache>
                <c:ptCount val="6"/>
                <c:pt idx="0">
                  <c:v>Dvojni život Hrvatska – imigracijska država (rad u inozemstvu, odmori u HR)</c:v>
                </c:pt>
                <c:pt idx="1">
                  <c:v>Trajni ostanak u imigracijskoj državi</c:v>
                </c:pt>
                <c:pt idx="2">
                  <c:v>Povratak u domovinu ukoliko uslijede promjene u ekonomskom sustavu</c:v>
                </c:pt>
                <c:pt idx="3">
                  <c:v>Nema zadovoljavajućeg rješenja</c:v>
                </c:pt>
                <c:pt idx="4">
                  <c:v>Povratak u domovinu ukoliko uslijede promjene u politici i društvu </c:v>
                </c:pt>
                <c:pt idx="5">
                  <c:v>Ne znam / Ne mogu se odlučiti</c:v>
                </c:pt>
              </c:strCache>
            </c:strRef>
          </c:cat>
          <c:val>
            <c:numRef>
              <c:f>'Preliminarni izvještaj'!$I$868:$I$873</c:f>
              <c:numCache>
                <c:formatCode>0.0%</c:formatCode>
                <c:ptCount val="6"/>
                <c:pt idx="0">
                  <c:v>0.39577039274924569</c:v>
                </c:pt>
                <c:pt idx="1">
                  <c:v>0.25679758308157075</c:v>
                </c:pt>
                <c:pt idx="2">
                  <c:v>0.12386706948640494</c:v>
                </c:pt>
                <c:pt idx="3">
                  <c:v>8.7613293051359509E-2</c:v>
                </c:pt>
                <c:pt idx="4">
                  <c:v>8.4592145015105744E-2</c:v>
                </c:pt>
                <c:pt idx="5">
                  <c:v>5.1359516616314202E-2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78401920"/>
        <c:axId val="78403456"/>
      </c:barChart>
      <c:catAx>
        <c:axId val="7840192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78403456"/>
        <c:crosses val="autoZero"/>
        <c:auto val="1"/>
        <c:lblAlgn val="ctr"/>
        <c:lblOffset val="100"/>
      </c:catAx>
      <c:valAx>
        <c:axId val="78403456"/>
        <c:scaling>
          <c:orientation val="minMax"/>
        </c:scaling>
        <c:delete val="1"/>
        <c:axPos val="t"/>
        <c:numFmt formatCode="0.0%" sourceLinked="1"/>
        <c:tickLblPos val="none"/>
        <c:crossAx val="78401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style val="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0441206931141516E-2"/>
          <c:y val="5.0819803620948033E-2"/>
          <c:w val="0.89514014374142459"/>
          <c:h val="0.71018103833918456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6E0516">
                      <a:lumMod val="67000"/>
                    </a:srgbClr>
                  </a:gs>
                  <a:gs pos="48000">
                    <a:srgbClr val="6E0516">
                      <a:lumMod val="97000"/>
                      <a:lumOff val="3000"/>
                    </a:srgbClr>
                  </a:gs>
                  <a:gs pos="100000">
                    <a:srgbClr val="6E0516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41-4A4E-A9A3-65FB6550174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41-4A4E-A9A3-65FB6550174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41-4A4E-A9A3-65FB6550174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81EDF7">
                      <a:lumMod val="67000"/>
                    </a:srgbClr>
                  </a:gs>
                  <a:gs pos="48000">
                    <a:srgbClr val="81EDF7">
                      <a:lumMod val="97000"/>
                      <a:lumOff val="3000"/>
                    </a:srgbClr>
                  </a:gs>
                  <a:gs pos="100000">
                    <a:srgbClr val="81EDF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41-4A4E-A9A3-65FB6550174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02748F">
                      <a:lumMod val="67000"/>
                    </a:srgbClr>
                  </a:gs>
                  <a:gs pos="48000">
                    <a:srgbClr val="02748F">
                      <a:lumMod val="97000"/>
                      <a:lumOff val="3000"/>
                    </a:srgbClr>
                  </a:gs>
                  <a:gs pos="100000">
                    <a:srgbClr val="02748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41-4A4E-A9A3-65FB6550174B}"/>
              </c:ext>
            </c:extLst>
          </c:dPt>
          <c:dPt>
            <c:idx val="5"/>
            <c:spPr>
              <a:gradFill flip="none" rotWithShape="1">
                <a:gsLst>
                  <a:gs pos="0">
                    <a:srgbClr val="AEABAB">
                      <a:lumMod val="67000"/>
                    </a:srgbClr>
                  </a:gs>
                  <a:gs pos="48000">
                    <a:srgbClr val="AEABAB">
                      <a:lumMod val="97000"/>
                      <a:lumOff val="3000"/>
                    </a:srgbClr>
                  </a:gs>
                  <a:gs pos="100000">
                    <a:srgbClr val="AEABA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41-4A4E-A9A3-65FB655017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izvještaj'!$B$902:$B$907</c:f>
              <c:strCache>
                <c:ptCount val="6"/>
                <c:pt idx="0">
                  <c:v>S vremenom će biti značajno lošije nego sada</c:v>
                </c:pt>
                <c:pt idx="1">
                  <c:v>S vremenom će biti nešto lošije nego sada</c:v>
                </c:pt>
                <c:pt idx="2">
                  <c:v>Ostat će više manje kao i do sada</c:v>
                </c:pt>
                <c:pt idx="3">
                  <c:v>S vremenom će se situacija nešto popraviti</c:v>
                </c:pt>
                <c:pt idx="4">
                  <c:v>S vremenom će se situacija značajno popraviti</c:v>
                </c:pt>
                <c:pt idx="5">
                  <c:v>Ne znam / ne mogu procijeniti</c:v>
                </c:pt>
              </c:strCache>
            </c:strRef>
          </c:cat>
          <c:val>
            <c:numRef>
              <c:f>'Preliminarni izvještaj'!$F$902:$F$907</c:f>
              <c:numCache>
                <c:formatCode>0.0%</c:formatCode>
                <c:ptCount val="6"/>
                <c:pt idx="0">
                  <c:v>0.35347432024169234</c:v>
                </c:pt>
                <c:pt idx="1">
                  <c:v>0.15407854984894259</c:v>
                </c:pt>
                <c:pt idx="2">
                  <c:v>0.27190332326284067</c:v>
                </c:pt>
                <c:pt idx="3">
                  <c:v>0.10574018126888239</c:v>
                </c:pt>
                <c:pt idx="4">
                  <c:v>9.0634441087613631E-3</c:v>
                </c:pt>
                <c:pt idx="5">
                  <c:v>0.10574018126888239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B41-4A4E-A9A3-65FB6550174B}"/>
            </c:ext>
          </c:extLst>
        </c:ser>
        <c:gapWidth val="100"/>
        <c:axId val="78470144"/>
        <c:axId val="78480128"/>
      </c:barChart>
      <c:catAx>
        <c:axId val="78470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78480128"/>
        <c:crosses val="autoZero"/>
        <c:auto val="1"/>
        <c:lblAlgn val="ctr"/>
        <c:lblOffset val="100"/>
      </c:catAx>
      <c:valAx>
        <c:axId val="78480128"/>
        <c:scaling>
          <c:orientation val="minMax"/>
          <c:max val="0.5"/>
        </c:scaling>
        <c:delete val="1"/>
        <c:axPos val="l"/>
        <c:numFmt formatCode="0.0%" sourceLinked="1"/>
        <c:majorTickMark val="none"/>
        <c:tickLblPos val="none"/>
        <c:crossAx val="784701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style val="5"/>
  <c:chart>
    <c:plotArea>
      <c:layout>
        <c:manualLayout>
          <c:layoutTarget val="inner"/>
          <c:xMode val="edge"/>
          <c:yMode val="edge"/>
          <c:x val="0.4394006763774303"/>
          <c:y val="5.5492650435638786E-2"/>
          <c:w val="0.45283901394602727"/>
          <c:h val="0.91854856452253053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(2)'!$B$132:$B$137</c:f>
              <c:strCache>
                <c:ptCount val="6"/>
                <c:pt idx="0">
                  <c:v>Oženjen/udana</c:v>
                </c:pt>
                <c:pt idx="1">
                  <c:v>Samac, neudana</c:v>
                </c:pt>
                <c:pt idx="2">
                  <c:v>Izvanbračna zajednica</c:v>
                </c:pt>
                <c:pt idx="3">
                  <c:v>Razveden/razvedena</c:v>
                </c:pt>
                <c:pt idx="4">
                  <c:v>Udovac/udovica</c:v>
                </c:pt>
                <c:pt idx="5">
                  <c:v>Ne želi se izjasniti</c:v>
                </c:pt>
              </c:strCache>
            </c:strRef>
          </c:cat>
          <c:val>
            <c:numRef>
              <c:f>'Preliminarni izvještaj (2)'!$E$132:$E$137</c:f>
              <c:numCache>
                <c:formatCode>0.0%</c:formatCode>
                <c:ptCount val="6"/>
                <c:pt idx="0">
                  <c:v>0.47806354009077157</c:v>
                </c:pt>
                <c:pt idx="1">
                  <c:v>0.27534039334341975</c:v>
                </c:pt>
                <c:pt idx="2">
                  <c:v>0.17851739788199764</c:v>
                </c:pt>
                <c:pt idx="3">
                  <c:v>5.7488653555219434E-2</c:v>
                </c:pt>
                <c:pt idx="4">
                  <c:v>3.0257186081694455E-3</c:v>
                </c:pt>
                <c:pt idx="5">
                  <c:v>7.5642965204236121E-3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100731136"/>
        <c:axId val="100737024"/>
      </c:barChart>
      <c:catAx>
        <c:axId val="10073113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100737024"/>
        <c:crosses val="autoZero"/>
        <c:auto val="1"/>
        <c:lblAlgn val="ctr"/>
        <c:lblOffset val="100"/>
      </c:catAx>
      <c:valAx>
        <c:axId val="100737024"/>
        <c:scaling>
          <c:orientation val="minMax"/>
          <c:max val="0.5"/>
        </c:scaling>
        <c:delete val="1"/>
        <c:axPos val="t"/>
        <c:numFmt formatCode="0.0%" sourceLinked="1"/>
        <c:majorTickMark val="none"/>
        <c:tickLblPos val="none"/>
        <c:crossAx val="100731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0096617722450922E-2"/>
          <c:y val="0.11400247831474586"/>
          <c:w val="0.91360466819475661"/>
          <c:h val="0.63817211652617756"/>
        </c:manualLayout>
      </c:layout>
      <c:barChart>
        <c:barDir val="col"/>
        <c:grouping val="clustered"/>
        <c:varyColors val="1"/>
        <c:ser>
          <c:idx val="0"/>
          <c:order val="0"/>
          <c:dPt>
            <c:idx val="0"/>
            <c:spPr>
              <a:gradFill>
                <a:gsLst>
                  <a:gs pos="0">
                    <a:schemeClr val="accent3">
                      <a:tint val="58000"/>
                    </a:schemeClr>
                  </a:gs>
                  <a:gs pos="100000">
                    <a:schemeClr val="accent3">
                      <a:tint val="58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01-4984-A9B5-532312C2061E}"/>
              </c:ext>
            </c:extLst>
          </c:dPt>
          <c:dPt>
            <c:idx val="1"/>
            <c:spPr>
              <a:gradFill>
                <a:gsLst>
                  <a:gs pos="0">
                    <a:schemeClr val="accent3">
                      <a:tint val="86000"/>
                    </a:schemeClr>
                  </a:gs>
                  <a:gs pos="100000">
                    <a:schemeClr val="accent3">
                      <a:tint val="86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301-4984-A9B5-532312C2061E}"/>
              </c:ext>
            </c:extLst>
          </c:dPt>
          <c:dPt>
            <c:idx val="2"/>
            <c:spPr>
              <a:gradFill>
                <a:gsLst>
                  <a:gs pos="0">
                    <a:schemeClr val="accent3">
                      <a:shade val="86000"/>
                    </a:schemeClr>
                  </a:gs>
                  <a:gs pos="100000">
                    <a:schemeClr val="accent3">
                      <a:shade val="86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301-4984-A9B5-532312C2061E}"/>
              </c:ext>
            </c:extLst>
          </c:dPt>
          <c:dPt>
            <c:idx val="3"/>
            <c:spPr>
              <a:gradFill>
                <a:gsLst>
                  <a:gs pos="0">
                    <a:schemeClr val="accent3">
                      <a:shade val="58000"/>
                    </a:schemeClr>
                  </a:gs>
                  <a:gs pos="100000">
                    <a:schemeClr val="accent3">
                      <a:shade val="58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301-4984-A9B5-532312C2061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AEABAB">
                      <a:lumMod val="67000"/>
                    </a:srgbClr>
                  </a:gs>
                  <a:gs pos="48000">
                    <a:srgbClr val="AEABAB">
                      <a:lumMod val="97000"/>
                      <a:lumOff val="3000"/>
                    </a:srgbClr>
                  </a:gs>
                  <a:gs pos="100000">
                    <a:srgbClr val="AEABA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01-4984-A9B5-532312C20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(2)'!$B$150:$B$154</c:f>
              <c:strCache>
                <c:ptCount val="5"/>
                <c:pt idx="0">
                  <c:v>Osnovna škola  </c:v>
                </c:pt>
                <c:pt idx="1">
                  <c:v>Srednja škola  </c:v>
                </c:pt>
                <c:pt idx="2">
                  <c:v>Viša škola ili Visoka škola (fakultet) </c:v>
                </c:pt>
                <c:pt idx="3">
                  <c:v>Magisterij ili doktorat</c:v>
                </c:pt>
                <c:pt idx="4">
                  <c:v>Ne želi se izjasniti</c:v>
                </c:pt>
              </c:strCache>
            </c:strRef>
          </c:cat>
          <c:val>
            <c:numRef>
              <c:f>'Preliminarni izvještaj (2)'!$E$150:$E$154</c:f>
              <c:numCache>
                <c:formatCode>0.0%</c:formatCode>
                <c:ptCount val="5"/>
                <c:pt idx="0">
                  <c:v>9.0771558245083418E-3</c:v>
                </c:pt>
                <c:pt idx="1">
                  <c:v>0.44175491679273826</c:v>
                </c:pt>
                <c:pt idx="2">
                  <c:v>0.33282904689863896</c:v>
                </c:pt>
                <c:pt idx="3">
                  <c:v>0.20877458396369139</c:v>
                </c:pt>
                <c:pt idx="4">
                  <c:v>7.5642965204236121E-3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2-4A27-874B-463BF03DD335}"/>
            </c:ext>
          </c:extLst>
        </c:ser>
        <c:dLbls>
          <c:showVal val="1"/>
        </c:dLbls>
        <c:gapWidth val="41"/>
        <c:axId val="101124736"/>
        <c:axId val="101138816"/>
      </c:barChart>
      <c:catAx>
        <c:axId val="101124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101138816"/>
        <c:crosses val="autoZero"/>
        <c:auto val="1"/>
        <c:lblAlgn val="ctr"/>
        <c:lblOffset val="100"/>
      </c:catAx>
      <c:valAx>
        <c:axId val="101138816"/>
        <c:scaling>
          <c:orientation val="minMax"/>
          <c:max val="0.5"/>
        </c:scaling>
        <c:delete val="1"/>
        <c:axPos val="l"/>
        <c:numFmt formatCode="0.0%" sourceLinked="1"/>
        <c:majorTickMark val="none"/>
        <c:tickLblPos val="none"/>
        <c:crossAx val="101124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9212245718769689"/>
          <c:y val="5.5492588627839776E-2"/>
          <c:w val="0.29892140201177431"/>
          <c:h val="0.91854856452253053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dPt>
            <c:idx val="0"/>
            <c:spPr>
              <a:gradFill flip="none" rotWithShape="1">
                <a:gsLst>
                  <a:gs pos="0">
                    <a:srgbClr val="02748F">
                      <a:lumMod val="67000"/>
                    </a:srgbClr>
                  </a:gs>
                  <a:gs pos="48000">
                    <a:srgbClr val="02748F">
                      <a:lumMod val="97000"/>
                      <a:lumOff val="3000"/>
                    </a:srgbClr>
                  </a:gs>
                  <a:gs pos="100000">
                    <a:srgbClr val="02748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CDF-42AA-B754-5F39FE01D39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02748F">
                      <a:lumMod val="67000"/>
                    </a:srgbClr>
                  </a:gs>
                  <a:gs pos="48000">
                    <a:srgbClr val="02748F">
                      <a:lumMod val="97000"/>
                      <a:lumOff val="3000"/>
                    </a:srgbClr>
                  </a:gs>
                  <a:gs pos="100000">
                    <a:srgbClr val="02748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CDF-42AA-B754-5F39FE01D39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81EDF7">
                      <a:lumMod val="67000"/>
                    </a:srgbClr>
                  </a:gs>
                  <a:gs pos="48000">
                    <a:srgbClr val="81EDF7">
                      <a:lumMod val="97000"/>
                      <a:lumOff val="3000"/>
                    </a:srgbClr>
                  </a:gs>
                  <a:gs pos="100000">
                    <a:srgbClr val="81EDF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CDF-42AA-B754-5F39FE01D39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6E0516">
                      <a:lumMod val="67000"/>
                    </a:srgbClr>
                  </a:gs>
                  <a:gs pos="48000">
                    <a:srgbClr val="6E0516">
                      <a:lumMod val="97000"/>
                      <a:lumOff val="3000"/>
                    </a:srgbClr>
                  </a:gs>
                  <a:gs pos="100000">
                    <a:srgbClr val="6E0516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CDF-42AA-B754-5F39FE01D39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6E0516">
                      <a:lumMod val="67000"/>
                    </a:srgbClr>
                  </a:gs>
                  <a:gs pos="48000">
                    <a:srgbClr val="6E0516">
                      <a:lumMod val="97000"/>
                      <a:lumOff val="3000"/>
                    </a:srgbClr>
                  </a:gs>
                  <a:gs pos="100000">
                    <a:srgbClr val="6E0516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CDF-42AA-B754-5F39FE01D394}"/>
              </c:ext>
            </c:extLst>
          </c:dPt>
          <c:dPt>
            <c:idx val="5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CDF-42AA-B754-5F39FE01D394}"/>
              </c:ext>
            </c:extLst>
          </c:dPt>
          <c:dPt>
            <c:idx val="6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CDF-42AA-B754-5F39FE01D394}"/>
              </c:ext>
            </c:extLst>
          </c:dPt>
          <c:dPt>
            <c:idx val="7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CDF-42AA-B754-5F39FE01D394}"/>
              </c:ext>
            </c:extLst>
          </c:dPt>
          <c:dPt>
            <c:idx val="8"/>
            <c:spPr>
              <a:gradFill flip="none" rotWithShape="1">
                <a:gsLst>
                  <a:gs pos="0">
                    <a:srgbClr val="AFABAB">
                      <a:lumMod val="67000"/>
                    </a:srgbClr>
                  </a:gs>
                  <a:gs pos="48000">
                    <a:srgbClr val="AFABAB">
                      <a:lumMod val="97000"/>
                      <a:lumOff val="3000"/>
                    </a:srgbClr>
                  </a:gs>
                  <a:gs pos="100000">
                    <a:srgbClr val="AFABA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CDF-42AA-B754-5F39FE01D3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(2)'!$B$166:$B$174</c:f>
              <c:strCache>
                <c:ptCount val="9"/>
                <c:pt idx="0">
                  <c:v>Zaposlen/a na neodređeno (ugovor za stalno)</c:v>
                </c:pt>
                <c:pt idx="1">
                  <c:v>Zaposlen/a na određeno, povremeni poslovni</c:v>
                </c:pt>
                <c:pt idx="2">
                  <c:v>Samozaposlen/a</c:v>
                </c:pt>
                <c:pt idx="3">
                  <c:v>Nezaposlen/a koji je aktivno tražio posao</c:v>
                </c:pt>
                <c:pt idx="4">
                  <c:v>Nezaposlen/a koji je prestao tražiti posao (obeshrabreni)</c:v>
                </c:pt>
                <c:pt idx="5">
                  <c:v>Kućanica, briga oko kućanstva/djece</c:v>
                </c:pt>
                <c:pt idx="6">
                  <c:v>Učenik/ca</c:v>
                </c:pt>
                <c:pt idx="7">
                  <c:v>Student/ica</c:v>
                </c:pt>
                <c:pt idx="8">
                  <c:v>Ne želim se izjasniti</c:v>
                </c:pt>
              </c:strCache>
            </c:strRef>
          </c:cat>
          <c:val>
            <c:numRef>
              <c:f>'Preliminarni izvještaj (2)'!$F$166:$F$174</c:f>
              <c:numCache>
                <c:formatCode>0.0%</c:formatCode>
                <c:ptCount val="9"/>
                <c:pt idx="0">
                  <c:v>0.42662632375189163</c:v>
                </c:pt>
                <c:pt idx="1">
                  <c:v>0.23449319213313202</c:v>
                </c:pt>
                <c:pt idx="2">
                  <c:v>7.4130105900151302E-2</c:v>
                </c:pt>
                <c:pt idx="3">
                  <c:v>0.13010590015128592</c:v>
                </c:pt>
                <c:pt idx="4">
                  <c:v>4.2360060514372182E-2</c:v>
                </c:pt>
                <c:pt idx="5">
                  <c:v>1.8154311649016673E-2</c:v>
                </c:pt>
                <c:pt idx="6">
                  <c:v>2.7231467473525086E-2</c:v>
                </c:pt>
                <c:pt idx="7">
                  <c:v>3.9334341906202754E-2</c:v>
                </c:pt>
                <c:pt idx="8">
                  <c:v>7.5642965204236121E-3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65533440"/>
        <c:axId val="65534976"/>
      </c:barChart>
      <c:catAx>
        <c:axId val="6553344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65534976"/>
        <c:crosses val="autoZero"/>
        <c:auto val="1"/>
        <c:lblAlgn val="ctr"/>
        <c:lblOffset val="100"/>
      </c:catAx>
      <c:valAx>
        <c:axId val="65534976"/>
        <c:scaling>
          <c:orientation val="minMax"/>
          <c:max val="0.5"/>
        </c:scaling>
        <c:delete val="1"/>
        <c:axPos val="t"/>
        <c:numFmt formatCode="0.0%" sourceLinked="1"/>
        <c:majorTickMark val="none"/>
        <c:tickLblPos val="none"/>
        <c:crossAx val="655334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5"/>
  <c:chart>
    <c:plotArea>
      <c:layout>
        <c:manualLayout>
          <c:layoutTarget val="inner"/>
          <c:xMode val="edge"/>
          <c:yMode val="edge"/>
          <c:x val="4.7522148614306377E-2"/>
          <c:y val="5.5492557213652031E-2"/>
          <c:w val="0.80623827357119771"/>
          <c:h val="0.57278191913399912"/>
        </c:manualLayout>
      </c:layout>
      <c:barChart>
        <c:barDir val="col"/>
        <c:grouping val="clustered"/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3">
                  <a:tint val="48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6D-43FC-B92D-6CE2CCEDF896}"/>
              </c:ext>
            </c:extLst>
          </c:dPt>
          <c:dPt>
            <c:idx val="1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6D-43FC-B92D-6CE2CCEDF896}"/>
              </c:ext>
            </c:extLst>
          </c:dPt>
          <c:dPt>
            <c:idx val="2"/>
            <c:spPr>
              <a:solidFill>
                <a:schemeClr val="accent3">
                  <a:tint val="83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6D-43FC-B92D-6CE2CCEDF896}"/>
              </c:ext>
            </c:extLst>
          </c:dPt>
          <c:dPt>
            <c:idx val="3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6D-43FC-B92D-6CE2CCEDF896}"/>
              </c:ext>
            </c:extLst>
          </c:dPt>
          <c:dPt>
            <c:idx val="4"/>
            <c:spPr>
              <a:solidFill>
                <a:schemeClr val="accent3">
                  <a:shade val="8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6D-43FC-B92D-6CE2CCEDF896}"/>
              </c:ext>
            </c:extLst>
          </c:dPt>
          <c:dPt>
            <c:idx val="5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6D-43FC-B92D-6CE2CCEDF896}"/>
              </c:ext>
            </c:extLst>
          </c:dPt>
          <c:dPt>
            <c:idx val="6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1BC-47AC-91DA-6E4D5CAA59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(2)'!$B$197:$B$203</c:f>
              <c:strCache>
                <c:ptCount val="7"/>
                <c:pt idx="0">
                  <c:v>Do 2.000 kn</c:v>
                </c:pt>
                <c:pt idx="1">
                  <c:v>2.001-4.000 kn</c:v>
                </c:pt>
                <c:pt idx="2">
                  <c:v>4.001-6.000 kn</c:v>
                </c:pt>
                <c:pt idx="3">
                  <c:v>6.001-8.000 kn</c:v>
                </c:pt>
                <c:pt idx="4">
                  <c:v>8.001-10.000 kn</c:v>
                </c:pt>
                <c:pt idx="5">
                  <c:v>Više od 10.000 kn</c:v>
                </c:pt>
                <c:pt idx="6">
                  <c:v>Ne želi se izjasniti</c:v>
                </c:pt>
              </c:strCache>
            </c:strRef>
          </c:cat>
          <c:val>
            <c:numRef>
              <c:f>'Preliminarni izvještaj (2)'!$E$197:$E$203</c:f>
              <c:numCache>
                <c:formatCode>0.0%</c:formatCode>
                <c:ptCount val="7"/>
                <c:pt idx="0">
                  <c:v>5.3078556263269516E-2</c:v>
                </c:pt>
                <c:pt idx="1">
                  <c:v>0.35244161358811033</c:v>
                </c:pt>
                <c:pt idx="2">
                  <c:v>0.23354564755838644</c:v>
                </c:pt>
                <c:pt idx="3">
                  <c:v>0.1528662420382168</c:v>
                </c:pt>
                <c:pt idx="4">
                  <c:v>7.2186836518046846E-2</c:v>
                </c:pt>
                <c:pt idx="5">
                  <c:v>0.10615711252653945</c:v>
                </c:pt>
                <c:pt idx="6">
                  <c:v>2.9723991507430998E-2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69591040"/>
        <c:axId val="69592576"/>
      </c:barChart>
      <c:catAx>
        <c:axId val="69591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69592576"/>
        <c:crosses val="autoZero"/>
        <c:auto val="1"/>
        <c:lblAlgn val="ctr"/>
        <c:lblOffset val="100"/>
      </c:catAx>
      <c:valAx>
        <c:axId val="69592576"/>
        <c:scaling>
          <c:orientation val="minMax"/>
          <c:max val="0.5"/>
        </c:scaling>
        <c:delete val="1"/>
        <c:axPos val="l"/>
        <c:numFmt formatCode="0.0%" sourceLinked="1"/>
        <c:majorTickMark val="none"/>
        <c:tickLblPos val="none"/>
        <c:crossAx val="695910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3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021390398489323E-2"/>
          <c:y val="6.9339159605699613E-2"/>
          <c:w val="0.85957887794146215"/>
          <c:h val="0.91502710402405729"/>
        </c:manualLayout>
      </c:layout>
      <c:barChart>
        <c:barDir val="bar"/>
        <c:grouping val="clustered"/>
        <c:ser>
          <c:idx val="0"/>
          <c:order val="0"/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spPr>
              <a:gradFill flip="none" rotWithShape="1">
                <a:gsLst>
                  <a:gs pos="0">
                    <a:srgbClr val="6E0516">
                      <a:lumMod val="67000"/>
                    </a:srgbClr>
                  </a:gs>
                  <a:gs pos="48000">
                    <a:srgbClr val="6E0516">
                      <a:lumMod val="97000"/>
                      <a:lumOff val="3000"/>
                    </a:srgbClr>
                  </a:gs>
                  <a:gs pos="100000">
                    <a:srgbClr val="6E0516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7D-4432-ADCC-10060CF3EED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E0516">
                      <a:lumMod val="67000"/>
                    </a:srgbClr>
                  </a:gs>
                  <a:gs pos="48000">
                    <a:srgbClr val="6E0516">
                      <a:lumMod val="97000"/>
                      <a:lumOff val="3000"/>
                    </a:srgbClr>
                  </a:gs>
                  <a:gs pos="100000">
                    <a:srgbClr val="6E0516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7D-4432-ADCC-10060CF3EED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6E0516">
                      <a:lumMod val="67000"/>
                    </a:srgbClr>
                  </a:gs>
                  <a:gs pos="48000">
                    <a:srgbClr val="6E0516">
                      <a:lumMod val="97000"/>
                      <a:lumOff val="3000"/>
                    </a:srgbClr>
                  </a:gs>
                  <a:gs pos="100000">
                    <a:srgbClr val="6E0516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7D-4432-ADCC-10060CF3EED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7D-4432-ADCC-10060CF3EED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7D-4432-ADCC-10060CF3EEDA}"/>
              </c:ext>
            </c:extLst>
          </c:dPt>
          <c:dPt>
            <c:idx val="5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47D-4432-ADCC-10060CF3EEDA}"/>
              </c:ext>
            </c:extLst>
          </c:dPt>
          <c:dPt>
            <c:idx val="6"/>
            <c:spPr>
              <a:gradFill flip="none" rotWithShape="1">
                <a:gsLst>
                  <a:gs pos="0">
                    <a:srgbClr val="F70110">
                      <a:lumMod val="67000"/>
                    </a:srgbClr>
                  </a:gs>
                  <a:gs pos="48000">
                    <a:srgbClr val="F70110">
                      <a:lumMod val="97000"/>
                      <a:lumOff val="3000"/>
                    </a:srgbClr>
                  </a:gs>
                  <a:gs pos="100000">
                    <a:srgbClr val="F7011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47D-4432-ADCC-10060CF3EEDA}"/>
              </c:ext>
            </c:extLst>
          </c:dPt>
          <c:dPt>
            <c:idx val="16"/>
            <c:spPr>
              <a:gradFill flip="none" rotWithShape="1">
                <a:gsLst>
                  <a:gs pos="0">
                    <a:srgbClr val="81EDF7">
                      <a:lumMod val="67000"/>
                    </a:srgbClr>
                  </a:gs>
                  <a:gs pos="48000">
                    <a:srgbClr val="81EDF7">
                      <a:lumMod val="97000"/>
                      <a:lumOff val="3000"/>
                    </a:srgbClr>
                  </a:gs>
                  <a:gs pos="100000">
                    <a:srgbClr val="81EDF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47D-4432-ADCC-10060CF3EEDA}"/>
              </c:ext>
            </c:extLst>
          </c:dPt>
          <c:dPt>
            <c:idx val="17"/>
            <c:spPr>
              <a:gradFill flip="none" rotWithShape="1">
                <a:gsLst>
                  <a:gs pos="0">
                    <a:srgbClr val="81EDF7">
                      <a:lumMod val="67000"/>
                    </a:srgbClr>
                  </a:gs>
                  <a:gs pos="48000">
                    <a:srgbClr val="81EDF7">
                      <a:lumMod val="97000"/>
                      <a:lumOff val="3000"/>
                    </a:srgbClr>
                  </a:gs>
                  <a:gs pos="100000">
                    <a:srgbClr val="81EDF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47D-4432-ADCC-10060CF3EEDA}"/>
              </c:ext>
            </c:extLst>
          </c:dPt>
          <c:dPt>
            <c:idx val="18"/>
            <c:spPr>
              <a:gradFill flip="none" rotWithShape="1">
                <a:gsLst>
                  <a:gs pos="0">
                    <a:srgbClr val="02748F">
                      <a:lumMod val="67000"/>
                    </a:srgbClr>
                  </a:gs>
                  <a:gs pos="48000">
                    <a:srgbClr val="02748F">
                      <a:lumMod val="97000"/>
                      <a:lumOff val="3000"/>
                    </a:srgbClr>
                  </a:gs>
                  <a:gs pos="100000">
                    <a:srgbClr val="02748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47D-4432-ADCC-10060CF3EEDA}"/>
              </c:ext>
            </c:extLst>
          </c:dPt>
          <c:dPt>
            <c:idx val="19"/>
            <c:spPr>
              <a:gradFill flip="none" rotWithShape="1">
                <a:gsLst>
                  <a:gs pos="0">
                    <a:srgbClr val="02748F">
                      <a:lumMod val="67000"/>
                    </a:srgbClr>
                  </a:gs>
                  <a:gs pos="48000">
                    <a:srgbClr val="02748F">
                      <a:lumMod val="97000"/>
                      <a:lumOff val="3000"/>
                    </a:srgbClr>
                  </a:gs>
                  <a:gs pos="100000">
                    <a:srgbClr val="02748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47D-4432-ADCC-10060CF3EEDA}"/>
              </c:ext>
            </c:extLst>
          </c:dPt>
          <c:dPt>
            <c:idx val="20"/>
            <c:spPr>
              <a:gradFill flip="none" rotWithShape="1">
                <a:gsLst>
                  <a:gs pos="0">
                    <a:srgbClr val="02748F">
                      <a:lumMod val="67000"/>
                    </a:srgbClr>
                  </a:gs>
                  <a:gs pos="48000">
                    <a:srgbClr val="02748F">
                      <a:lumMod val="97000"/>
                      <a:lumOff val="3000"/>
                    </a:srgbClr>
                  </a:gs>
                  <a:gs pos="100000">
                    <a:srgbClr val="02748F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47D-4432-ADCC-10060CF3EEDA}"/>
              </c:ext>
            </c:extLst>
          </c:dPt>
          <c:cat>
            <c:strRef>
              <c:f>'Preliminarni izvještaj (2)'!$B$227:$B$247</c:f>
              <c:strCache>
                <c:ptCount val="21"/>
                <c:pt idx="0">
                  <c:v>Sisačko-moslavačka</c:v>
                </c:pt>
                <c:pt idx="1">
                  <c:v>Brodsko-posavska</c:v>
                </c:pt>
                <c:pt idx="2">
                  <c:v>Grad Zagreb</c:v>
                </c:pt>
                <c:pt idx="3">
                  <c:v>Osječko-baranjska</c:v>
                </c:pt>
                <c:pt idx="4">
                  <c:v>Požeško-slavonska</c:v>
                </c:pt>
                <c:pt idx="5">
                  <c:v>Vukovarsko-srijemska</c:v>
                </c:pt>
                <c:pt idx="6">
                  <c:v>Virovitičko-podravska</c:v>
                </c:pt>
                <c:pt idx="7">
                  <c:v>Ličko-senjska</c:v>
                </c:pt>
                <c:pt idx="8">
                  <c:v>Karlovačka</c:v>
                </c:pt>
                <c:pt idx="9">
                  <c:v>Primorsko-goranska</c:v>
                </c:pt>
                <c:pt idx="10">
                  <c:v>Bjelovarsko-bilogorska</c:v>
                </c:pt>
                <c:pt idx="11">
                  <c:v>Zagrebačka</c:v>
                </c:pt>
                <c:pt idx="12">
                  <c:v>Šibensko-kninska</c:v>
                </c:pt>
                <c:pt idx="13">
                  <c:v>Koprivničko-križevačka</c:v>
                </c:pt>
                <c:pt idx="14">
                  <c:v>Međimurska</c:v>
                </c:pt>
                <c:pt idx="15">
                  <c:v>Krapinsko-zagorska</c:v>
                </c:pt>
                <c:pt idx="16">
                  <c:v>Dubrovačko-neretvanska</c:v>
                </c:pt>
                <c:pt idx="17">
                  <c:v>Zadarska</c:v>
                </c:pt>
                <c:pt idx="18">
                  <c:v>Istarska</c:v>
                </c:pt>
                <c:pt idx="19">
                  <c:v>Varaždinska</c:v>
                </c:pt>
                <c:pt idx="20">
                  <c:v>Splitsko-dalmatinska</c:v>
                </c:pt>
              </c:strCache>
            </c:strRef>
          </c:cat>
          <c:val>
            <c:numRef>
              <c:f>'Preliminarni izvještaj (2)'!$F$227:$F$247</c:f>
              <c:numCache>
                <c:formatCode>0.0</c:formatCode>
                <c:ptCount val="21"/>
                <c:pt idx="0">
                  <c:v>2.6376594425651287</c:v>
                </c:pt>
                <c:pt idx="1">
                  <c:v>2.0072269348056864</c:v>
                </c:pt>
                <c:pt idx="2">
                  <c:v>1.8283773424492</c:v>
                </c:pt>
                <c:pt idx="3">
                  <c:v>1.0052094893986576</c:v>
                </c:pt>
                <c:pt idx="4">
                  <c:v>0.8745555141295146</c:v>
                </c:pt>
                <c:pt idx="5">
                  <c:v>0.87083343758348319</c:v>
                </c:pt>
                <c:pt idx="6">
                  <c:v>0.76795996502105612</c:v>
                </c:pt>
                <c:pt idx="7">
                  <c:v>0.16996978165309617</c:v>
                </c:pt>
                <c:pt idx="8">
                  <c:v>0.16645449656804553</c:v>
                </c:pt>
                <c:pt idx="9">
                  <c:v>5.0594275813546807E-2</c:v>
                </c:pt>
                <c:pt idx="10" formatCode="0.00">
                  <c:v>-4.5869000961723194E-2</c:v>
                </c:pt>
                <c:pt idx="11">
                  <c:v>-0.22869848867144887</c:v>
                </c:pt>
                <c:pt idx="12">
                  <c:v>-0.30998671477408629</c:v>
                </c:pt>
                <c:pt idx="13">
                  <c:v>-0.38462604031823888</c:v>
                </c:pt>
                <c:pt idx="14">
                  <c:v>-0.38945089148841194</c:v>
                </c:pt>
                <c:pt idx="15">
                  <c:v>-0.45626065979256292</c:v>
                </c:pt>
                <c:pt idx="16">
                  <c:v>-0.70036085154076866</c:v>
                </c:pt>
                <c:pt idx="17">
                  <c:v>-0.84413863248483156</c:v>
                </c:pt>
                <c:pt idx="18">
                  <c:v>-1.4716734456150948</c:v>
                </c:pt>
                <c:pt idx="19">
                  <c:v>-2.2334717312657442</c:v>
                </c:pt>
                <c:pt idx="20">
                  <c:v>-3.3143042230745037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47D-4432-ADCC-10060CF3EEDA}"/>
            </c:ext>
          </c:extLst>
        </c:ser>
        <c:axId val="101949440"/>
        <c:axId val="101950976"/>
      </c:barChart>
      <c:catAx>
        <c:axId val="101949440"/>
        <c:scaling>
          <c:orientation val="maxMin"/>
        </c:scaling>
        <c:axPos val="l"/>
        <c:numFmt formatCode="General" sourceLinked="1"/>
        <c:tickLblPos val="high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CS"/>
          </a:p>
        </c:txPr>
        <c:crossAx val="101950976"/>
        <c:crosses val="autoZero"/>
        <c:auto val="1"/>
        <c:lblAlgn val="ctr"/>
        <c:lblOffset val="500"/>
      </c:catAx>
      <c:valAx>
        <c:axId val="101950976"/>
        <c:scaling>
          <c:orientation val="minMax"/>
        </c:scaling>
        <c:delete val="1"/>
        <c:axPos val="t"/>
        <c:numFmt formatCode="0.0" sourceLinked="1"/>
        <c:tickLblPos val="none"/>
        <c:crossAx val="101949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/>
      </a:pPr>
      <a:endParaRPr lang="sr-Latn-C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roundedCorners val="1"/>
  <c:style val="5"/>
  <c:chart>
    <c:plotArea>
      <c:layout>
        <c:manualLayout>
          <c:layoutTarget val="inner"/>
          <c:xMode val="edge"/>
          <c:yMode val="edge"/>
          <c:x val="1.6878597677973273E-2"/>
          <c:y val="5.5492557213652031E-2"/>
          <c:w val="0.97011452772133078"/>
          <c:h val="0.69523387757710464"/>
        </c:manualLayout>
      </c:layout>
      <c:barChart>
        <c:barDir val="col"/>
        <c:grouping val="clustered"/>
        <c:varyColors val="1"/>
        <c:ser>
          <c:idx val="0"/>
          <c:order val="0"/>
          <c:dPt>
            <c:idx val="0"/>
            <c:spPr>
              <a:gradFill>
                <a:gsLst>
                  <a:gs pos="0">
                    <a:schemeClr val="accent3">
                      <a:tint val="50000"/>
                    </a:schemeClr>
                  </a:gs>
                  <a:gs pos="100000">
                    <a:schemeClr val="accent3">
                      <a:tint val="5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9A-4F2C-88D4-B6690A3F83D1}"/>
              </c:ext>
            </c:extLst>
          </c:dPt>
          <c:dPt>
            <c:idx val="1"/>
            <c:spPr>
              <a:gradFill>
                <a:gsLst>
                  <a:gs pos="0">
                    <a:schemeClr val="accent3">
                      <a:tint val="70000"/>
                    </a:schemeClr>
                  </a:gs>
                  <a:gs pos="100000">
                    <a:schemeClr val="accent3">
                      <a:tint val="7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9A-4F2C-88D4-B6690A3F83D1}"/>
              </c:ext>
            </c:extLst>
          </c:dPt>
          <c:dPt>
            <c:idx val="2"/>
            <c:spPr>
              <a:gradFill>
                <a:gsLst>
                  <a:gs pos="0">
                    <a:schemeClr val="accent3">
                      <a:tint val="90000"/>
                    </a:schemeClr>
                  </a:gs>
                  <a:gs pos="100000">
                    <a:schemeClr val="accent3">
                      <a:tint val="9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9A-4F2C-88D4-B6690A3F83D1}"/>
              </c:ext>
            </c:extLst>
          </c:dPt>
          <c:dPt>
            <c:idx val="3"/>
            <c:spPr>
              <a:gradFill>
                <a:gsLst>
                  <a:gs pos="0">
                    <a:schemeClr val="accent3">
                      <a:shade val="90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9A-4F2C-88D4-B6690A3F83D1}"/>
              </c:ext>
            </c:extLst>
          </c:dPt>
          <c:dPt>
            <c:idx val="4"/>
            <c:spPr>
              <a:gradFill>
                <a:gsLst>
                  <a:gs pos="0">
                    <a:schemeClr val="accent3">
                      <a:shade val="70000"/>
                    </a:schemeClr>
                  </a:gs>
                  <a:gs pos="100000">
                    <a:schemeClr val="accent3">
                      <a:shade val="7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9A-4F2C-88D4-B6690A3F83D1}"/>
              </c:ext>
            </c:extLst>
          </c:dPt>
          <c:dPt>
            <c:idx val="5"/>
            <c:spPr>
              <a:gradFill>
                <a:gsLst>
                  <a:gs pos="0">
                    <a:schemeClr val="accent3">
                      <a:shade val="50000"/>
                    </a:schemeClr>
                  </a:gs>
                  <a:gs pos="100000">
                    <a:schemeClr val="accent3">
                      <a:shade val="5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9A-4F2C-88D4-B6690A3F83D1}"/>
              </c:ext>
            </c:extLst>
          </c:dPt>
          <c:dPt>
            <c:idx val="6"/>
            <c:spPr>
              <a:gradFill>
                <a:gsLst>
                  <a:gs pos="0">
                    <a:schemeClr val="accent3">
                      <a:shade val="50000"/>
                    </a:schemeClr>
                  </a:gs>
                  <a:gs pos="100000">
                    <a:schemeClr val="accent3">
                      <a:shade val="5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9A-4F2C-88D4-B6690A3F8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C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(2)'!$B$296:$B$301</c:f>
              <c:strCache>
                <c:ptCount val="6"/>
                <c:pt idx="0">
                  <c:v>2013*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2018**</c:v>
                </c:pt>
              </c:strCache>
            </c:strRef>
          </c:cat>
          <c:val>
            <c:numRef>
              <c:f>'Preliminarni izvještaj (2)'!$E$296:$E$301</c:f>
              <c:numCache>
                <c:formatCode>0.0%</c:formatCode>
                <c:ptCount val="6"/>
                <c:pt idx="0">
                  <c:v>5.2950075642965201E-2</c:v>
                </c:pt>
                <c:pt idx="1">
                  <c:v>0.15431164901664146</c:v>
                </c:pt>
                <c:pt idx="2">
                  <c:v>0.19969742813918306</c:v>
                </c:pt>
                <c:pt idx="3">
                  <c:v>0.26323751891074126</c:v>
                </c:pt>
                <c:pt idx="4">
                  <c:v>0.2874432677760968</c:v>
                </c:pt>
                <c:pt idx="5">
                  <c:v>4.2360060514372182E-2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59A-4F2C-88D4-B6690A3F83D1}"/>
            </c:ext>
          </c:extLst>
        </c:ser>
        <c:dLbls>
          <c:showVal val="1"/>
        </c:dLbls>
        <c:gapWidth val="41"/>
        <c:axId val="69718016"/>
        <c:axId val="69719552"/>
      </c:barChart>
      <c:catAx>
        <c:axId val="69718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CS"/>
          </a:p>
        </c:txPr>
        <c:crossAx val="69719552"/>
        <c:crosses val="autoZero"/>
        <c:auto val="1"/>
        <c:lblAlgn val="ctr"/>
        <c:lblOffset val="100"/>
      </c:catAx>
      <c:valAx>
        <c:axId val="69719552"/>
        <c:scaling>
          <c:orientation val="minMax"/>
          <c:max val="0.5"/>
        </c:scaling>
        <c:delete val="1"/>
        <c:axPos val="l"/>
        <c:numFmt formatCode="0.0%" sourceLinked="1"/>
        <c:majorTickMark val="none"/>
        <c:tickLblPos val="none"/>
        <c:crossAx val="697180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chart>
    <c:plotArea>
      <c:layout>
        <c:manualLayout>
          <c:layoutTarget val="inner"/>
          <c:xMode val="edge"/>
          <c:yMode val="edge"/>
          <c:x val="0.17927257618595005"/>
          <c:y val="1.2700328996742501E-2"/>
          <c:w val="0.82072742381404984"/>
          <c:h val="0.9782363989663567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16"/>
            <c:spPr>
              <a:solidFill>
                <a:srgbClr val="79D1A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D3-495D-8382-B8C33DDFEECF}"/>
              </c:ext>
            </c:extLst>
          </c:dPt>
          <c:dPt>
            <c:idx val="17"/>
            <c:spPr>
              <a:solidFill>
                <a:srgbClr val="79D1A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D3-495D-8382-B8C33DDFEECF}"/>
              </c:ext>
            </c:extLst>
          </c:dPt>
          <c:dPt>
            <c:idx val="18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D3-495D-8382-B8C33DDFEECF}"/>
              </c:ext>
            </c:extLst>
          </c:dPt>
          <c:dPt>
            <c:idx val="19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AD3-495D-8382-B8C33DDFEECF}"/>
              </c:ext>
            </c:extLst>
          </c:dPt>
          <c:dPt>
            <c:idx val="2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C6F-4FA4-A4C6-1413D0E40C2E}"/>
              </c:ext>
            </c:extLst>
          </c:dPt>
          <c:dPt>
            <c:idx val="21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C6F-4FA4-A4C6-1413D0E40C2E}"/>
              </c:ext>
            </c:extLst>
          </c:dPt>
          <c:dPt>
            <c:idx val="22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C6F-4FA4-A4C6-1413D0E40C2E}"/>
              </c:ext>
            </c:extLst>
          </c:dPt>
          <c:dPt>
            <c:idx val="23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C6F-4FA4-A4C6-1413D0E40C2E}"/>
              </c:ext>
            </c:extLst>
          </c:dPt>
          <c:dPt>
            <c:idx val="24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C6F-4FA4-A4C6-1413D0E40C2E}"/>
              </c:ext>
            </c:extLst>
          </c:dPt>
          <c:dPt>
            <c:idx val="25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C6F-4FA4-A4C6-1413D0E40C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defRPr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(2)'!$B$329:$B$354</c:f>
              <c:strCache>
                <c:ptCount val="26"/>
                <c:pt idx="0">
                  <c:v>Njemačka</c:v>
                </c:pt>
                <c:pt idx="1">
                  <c:v>Irska</c:v>
                </c:pt>
                <c:pt idx="2">
                  <c:v>Belgija</c:v>
                </c:pt>
                <c:pt idx="3">
                  <c:v>Švedska</c:v>
                </c:pt>
                <c:pt idx="4">
                  <c:v>Austrija</c:v>
                </c:pt>
                <c:pt idx="5">
                  <c:v>Velika Britanija</c:v>
                </c:pt>
                <c:pt idx="6">
                  <c:v>Danska</c:v>
                </c:pt>
                <c:pt idx="7">
                  <c:v>Luksemburg</c:v>
                </c:pt>
                <c:pt idx="8">
                  <c:v>Nizozemska</c:v>
                </c:pt>
                <c:pt idx="9">
                  <c:v>Italija</c:v>
                </c:pt>
                <c:pt idx="10">
                  <c:v>Island</c:v>
                </c:pt>
                <c:pt idx="11">
                  <c:v>Slovenija</c:v>
                </c:pt>
                <c:pt idx="12">
                  <c:v>Finska</c:v>
                </c:pt>
                <c:pt idx="13">
                  <c:v>Mađarska</c:v>
                </c:pt>
                <c:pt idx="14">
                  <c:v>Francuska</c:v>
                </c:pt>
                <c:pt idx="15">
                  <c:v>Španjolska</c:v>
                </c:pt>
                <c:pt idx="16">
                  <c:v>Švicarska</c:v>
                </c:pt>
                <c:pt idx="17">
                  <c:v>Norveška</c:v>
                </c:pt>
                <c:pt idx="18">
                  <c:v>Kanada</c:v>
                </c:pt>
                <c:pt idx="19">
                  <c:v>NR Kina</c:v>
                </c:pt>
                <c:pt idx="20">
                  <c:v>UAE</c:v>
                </c:pt>
                <c:pt idx="21">
                  <c:v>Srbija</c:v>
                </c:pt>
                <c:pt idx="22">
                  <c:v>Makedonija</c:v>
                </c:pt>
                <c:pt idx="23">
                  <c:v>BiH</c:v>
                </c:pt>
                <c:pt idx="24">
                  <c:v>Novi Zeland</c:v>
                </c:pt>
                <c:pt idx="25">
                  <c:v>Australija</c:v>
                </c:pt>
              </c:strCache>
            </c:strRef>
          </c:cat>
          <c:val>
            <c:numRef>
              <c:f>'Preliminarni izvještaj (2)'!$D$329:$D$354</c:f>
              <c:numCache>
                <c:formatCode>0.0%</c:formatCode>
                <c:ptCount val="26"/>
                <c:pt idx="0">
                  <c:v>0.29607250755287107</c:v>
                </c:pt>
                <c:pt idx="1">
                  <c:v>0.20845921450151084</c:v>
                </c:pt>
                <c:pt idx="2">
                  <c:v>0.1087613293051361</c:v>
                </c:pt>
                <c:pt idx="3">
                  <c:v>0.1027190332326284</c:v>
                </c:pt>
                <c:pt idx="4">
                  <c:v>8.4592145015105744E-2</c:v>
                </c:pt>
                <c:pt idx="5">
                  <c:v>3.6253776435045383E-2</c:v>
                </c:pt>
                <c:pt idx="6">
                  <c:v>1.2084592145015121E-2</c:v>
                </c:pt>
                <c:pt idx="7">
                  <c:v>1.2084592145015121E-2</c:v>
                </c:pt>
                <c:pt idx="8">
                  <c:v>1.2084592145015121E-2</c:v>
                </c:pt>
                <c:pt idx="9">
                  <c:v>9.0634441087613631E-3</c:v>
                </c:pt>
                <c:pt idx="10">
                  <c:v>9.0634441087613631E-3</c:v>
                </c:pt>
                <c:pt idx="11">
                  <c:v>6.0422960725075607E-3</c:v>
                </c:pt>
                <c:pt idx="12">
                  <c:v>6.0422960725075607E-3</c:v>
                </c:pt>
                <c:pt idx="13">
                  <c:v>6.0422960725075607E-3</c:v>
                </c:pt>
                <c:pt idx="14">
                  <c:v>3.0211480362537782E-3</c:v>
                </c:pt>
                <c:pt idx="15">
                  <c:v>3.0211480362537782E-3</c:v>
                </c:pt>
                <c:pt idx="16">
                  <c:v>2.1148036253776436E-2</c:v>
                </c:pt>
                <c:pt idx="17">
                  <c:v>1.8126888217522709E-2</c:v>
                </c:pt>
                <c:pt idx="18">
                  <c:v>1.4999999999999998E-2</c:v>
                </c:pt>
                <c:pt idx="19">
                  <c:v>9.0634441087613631E-3</c:v>
                </c:pt>
                <c:pt idx="20">
                  <c:v>6.0422960725075607E-3</c:v>
                </c:pt>
                <c:pt idx="21">
                  <c:v>3.000000000000004E-3</c:v>
                </c:pt>
                <c:pt idx="22">
                  <c:v>3.000000000000004E-3</c:v>
                </c:pt>
                <c:pt idx="23">
                  <c:v>3.000000000000004E-3</c:v>
                </c:pt>
                <c:pt idx="24">
                  <c:v>3.3000000000000035E-3</c:v>
                </c:pt>
                <c:pt idx="25">
                  <c:v>3.3000000000000035E-3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AD3-495D-8382-B8C33DDFEECF}"/>
            </c:ext>
          </c:extLst>
        </c:ser>
        <c:gapWidth val="100"/>
        <c:axId val="102017280"/>
        <c:axId val="102023168"/>
      </c:barChart>
      <c:catAx>
        <c:axId val="102017280"/>
        <c:scaling>
          <c:orientation val="maxMin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pPr>
            <a:endParaRPr lang="sr-Latn-CS"/>
          </a:p>
        </c:txPr>
        <c:crossAx val="102023168"/>
        <c:crosses val="autoZero"/>
        <c:auto val="1"/>
        <c:lblAlgn val="ctr"/>
        <c:lblOffset val="100"/>
      </c:catAx>
      <c:valAx>
        <c:axId val="102023168"/>
        <c:scaling>
          <c:orientation val="minMax"/>
          <c:max val="0.5"/>
        </c:scaling>
        <c:delete val="1"/>
        <c:axPos val="t"/>
        <c:numFmt formatCode="0.0%" sourceLinked="1"/>
        <c:tickLblPos val="none"/>
        <c:crossAx val="102017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</c:chart>
  <c:spPr>
    <a:solidFill>
      <a:sysClr val="window" lastClr="FFFFFF"/>
    </a:solidFill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roundedCorners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8172001027523531"/>
          <c:y val="5.5492650435638786E-2"/>
          <c:w val="0.51827998972476386"/>
          <c:h val="0.91854856452253053"/>
        </c:manualLayout>
      </c:layout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rgbClr val="00A4C0">
                    <a:lumMod val="67000"/>
                  </a:srgbClr>
                </a:gs>
                <a:gs pos="48000">
                  <a:srgbClr val="00A4C0">
                    <a:lumMod val="97000"/>
                    <a:lumOff val="3000"/>
                  </a:srgbClr>
                </a:gs>
                <a:gs pos="100000">
                  <a:srgbClr val="00A4C0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sr-Latn-C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'Preliminarni izvještaj (2)'!$B$366:$B$374</c:f>
              <c:strCache>
                <c:ptCount val="9"/>
                <c:pt idx="0">
                  <c:v>Zemlja koja se razvija, bolja perspektiva za mene i obitelj</c:v>
                </c:pt>
                <c:pt idx="1">
                  <c:v>Uređenost sustava (pravna zaštita)</c:v>
                </c:pt>
                <c:pt idx="2">
                  <c:v>Posao koji mi je ponuđen (poduzeće i plaća)</c:v>
                </c:pt>
                <c:pt idx="3">
                  <c:v>Sigurnost zemlje/sigurno okruženje</c:v>
                </c:pt>
                <c:pt idx="4">
                  <c:v>Preporuka prijatelja, člana obitelji</c:v>
                </c:pt>
                <c:pt idx="5">
                  <c:v>Ljubav/brak/partner iz te zemlje</c:v>
                </c:pt>
                <c:pt idx="6">
                  <c:v>Englesko govorno područje</c:v>
                </c:pt>
                <c:pt idx="7">
                  <c:v>Posao ponuđen partneru/ici</c:v>
                </c:pt>
                <c:pt idx="8">
                  <c:v>Ostalo</c:v>
                </c:pt>
              </c:strCache>
            </c:strRef>
          </c:cat>
          <c:val>
            <c:numRef>
              <c:f>'Preliminarni izvještaj (2)'!$F$366:$F$374</c:f>
              <c:numCache>
                <c:formatCode>0.0%</c:formatCode>
                <c:ptCount val="9"/>
                <c:pt idx="0">
                  <c:v>0.23673469387755128</c:v>
                </c:pt>
                <c:pt idx="1">
                  <c:v>0.23129251700680273</c:v>
                </c:pt>
                <c:pt idx="2">
                  <c:v>0.20136054421768707</c:v>
                </c:pt>
                <c:pt idx="3">
                  <c:v>0.19319727891156463</c:v>
                </c:pt>
                <c:pt idx="4">
                  <c:v>9.2517006802721083E-2</c:v>
                </c:pt>
                <c:pt idx="5">
                  <c:v>8.1632653061224497E-3</c:v>
                </c:pt>
                <c:pt idx="6">
                  <c:v>6.8027210884353826E-3</c:v>
                </c:pt>
                <c:pt idx="7">
                  <c:v>5.4421768707482955E-3</c:v>
                </c:pt>
                <c:pt idx="8">
                  <c:v>2.4489795918367394E-2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94A-BBD9-1734B2A41988}"/>
            </c:ext>
          </c:extLst>
        </c:ser>
        <c:gapWidth val="100"/>
        <c:axId val="70924160"/>
        <c:axId val="70925696"/>
      </c:barChart>
      <c:catAx>
        <c:axId val="7092416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CS"/>
          </a:p>
        </c:txPr>
        <c:crossAx val="70925696"/>
        <c:crosses val="autoZero"/>
        <c:auto val="1"/>
        <c:lblAlgn val="ctr"/>
        <c:lblOffset val="100"/>
      </c:catAx>
      <c:valAx>
        <c:axId val="70925696"/>
        <c:scaling>
          <c:orientation val="minMax"/>
          <c:max val="0.5"/>
        </c:scaling>
        <c:delete val="1"/>
        <c:axPos val="t"/>
        <c:numFmt formatCode="0.0%" sourceLinked="1"/>
        <c:majorTickMark val="none"/>
        <c:tickLblPos val="none"/>
        <c:crossAx val="709241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C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</cdr:x>
      <cdr:y>0.77046</cdr:y>
    </cdr:from>
    <cdr:to>
      <cdr:x>0.27667</cdr:x>
      <cdr:y>0.86693</cdr:y>
    </cdr:to>
    <cdr:sp macro="" textlink="">
      <cdr:nvSpPr>
        <cdr:cNvPr id="3" name="Rectangle: Rounded Corners 3">
          <a:extLst xmlns:a="http://schemas.openxmlformats.org/drawingml/2006/main"/>
        </cdr:cNvPr>
        <cdr:cNvSpPr/>
      </cdr:nvSpPr>
      <cdr:spPr>
        <a:xfrm xmlns:a="http://schemas.openxmlformats.org/drawingml/2006/main">
          <a:off x="2219215" y="4131657"/>
          <a:ext cx="1191803" cy="517340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sz="1400" b="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&lt;4.000</a:t>
          </a:r>
          <a:r>
            <a:rPr lang="hr-HR" sz="1400" b="1" baseline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 KN</a:t>
          </a:r>
        </a:p>
        <a:p xmlns:a="http://schemas.openxmlformats.org/drawingml/2006/main">
          <a:pPr algn="ctr"/>
          <a:r>
            <a:rPr lang="hr-HR" sz="1400" b="1" baseline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40,5%</a:t>
          </a:r>
          <a:endParaRPr lang="hr-HR" sz="1400" b="1" dirty="0">
            <a:solidFill>
              <a:sysClr val="window" lastClr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0.175</cdr:x>
      <cdr:y>0.90457</cdr:y>
    </cdr:from>
    <cdr:to>
      <cdr:x>0.39227</cdr:x>
      <cdr:y>1</cdr:y>
    </cdr:to>
    <cdr:sp macro="" textlink="">
      <cdr:nvSpPr>
        <cdr:cNvPr id="4" name="Rectangle: Rounded Corners 3">
          <a:extLst xmlns:a="http://schemas.openxmlformats.org/drawingml/2006/main"/>
        </cdr:cNvPr>
        <cdr:cNvSpPr/>
      </cdr:nvSpPr>
      <cdr:spPr>
        <a:xfrm xmlns:a="http://schemas.openxmlformats.org/drawingml/2006/main">
          <a:off x="2157572" y="4850847"/>
          <a:ext cx="2678763" cy="51172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hr-HR" sz="1400" b="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ISPOD PROSJEČNE PLAĆE 63,9</a:t>
          </a:r>
          <a:r>
            <a:rPr lang="hr-HR" sz="1400" b="1" baseline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hr-HR" sz="1400" b="1" dirty="0">
            <a:solidFill>
              <a:sysClr val="window" lastClr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0.39333</cdr:x>
      <cdr:y>0</cdr:y>
    </cdr:from>
    <cdr:to>
      <cdr:x>0.39333</cdr:x>
      <cdr:y>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="" xmlns:a16="http://schemas.microsoft.com/office/drawing/2014/main" id="{8F9C90A9-267B-46B7-A776-55278FC669F3}"/>
            </a:ext>
          </a:extLst>
        </cdr:cNvPr>
        <cdr:cNvCxnSpPr/>
      </cdr:nvCxnSpPr>
      <cdr:spPr bwMode="auto">
        <a:xfrm xmlns:a="http://schemas.openxmlformats.org/drawingml/2006/main">
          <a:off x="4849402" y="0"/>
          <a:ext cx="0" cy="5362575"/>
        </a:xfrm>
        <a:prstGeom xmlns:a="http://schemas.openxmlformats.org/drawingml/2006/main" prst="line">
          <a:avLst/>
        </a:prstGeom>
        <a:ln xmlns:a="http://schemas.openxmlformats.org/drawingml/2006/main">
          <a:headEnd type="none" w="sm" len="sm"/>
          <a:tailEnd type="none" w="sm" len="sm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0.27745</cdr:x>
      <cdr:y>0</cdr:y>
    </cdr:from>
    <cdr:to>
      <cdr:x>0.27745</cdr:x>
      <cdr:y>0.86242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="" xmlns:a16="http://schemas.microsoft.com/office/drawing/2014/main" id="{FF0F1B72-6C01-4B16-AE23-047E5F28EFEE}"/>
            </a:ext>
          </a:extLst>
        </cdr:cNvPr>
        <cdr:cNvCxnSpPr/>
      </cdr:nvCxnSpPr>
      <cdr:spPr bwMode="auto">
        <a:xfrm xmlns:a="http://schemas.openxmlformats.org/drawingml/2006/main">
          <a:off x="3420723" y="0"/>
          <a:ext cx="0" cy="4624816"/>
        </a:xfrm>
        <a:prstGeom xmlns:a="http://schemas.openxmlformats.org/drawingml/2006/main" prst="line">
          <a:avLst/>
        </a:prstGeom>
        <a:ln xmlns:a="http://schemas.openxmlformats.org/drawingml/2006/main">
          <a:headEnd type="none" w="sm" len="sm"/>
          <a:tailEnd type="none" w="sm" len="sm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0.47579</cdr:x>
      <cdr:y>0.7992</cdr:y>
    </cdr:from>
    <cdr:to>
      <cdr:x>0.69306</cdr:x>
      <cdr:y>0.89463</cdr:y>
    </cdr:to>
    <cdr:sp macro="" textlink="">
      <cdr:nvSpPr>
        <cdr:cNvPr id="13" name="Rectangle: Rounded Corners 12">
          <a:extLst xmlns:a="http://schemas.openxmlformats.org/drawingml/2006/main">
            <a:ext uri="{FF2B5EF4-FFF2-40B4-BE49-F238E27FC236}">
              <a16:creationId xmlns="" xmlns:a16="http://schemas.microsoft.com/office/drawing/2014/main" id="{60FAA5CC-59DA-4201-9801-22448F6D2A29}"/>
            </a:ext>
          </a:extLst>
        </cdr:cNvPr>
        <cdr:cNvSpPr/>
      </cdr:nvSpPr>
      <cdr:spPr>
        <a:xfrm xmlns:a="http://schemas.openxmlformats.org/drawingml/2006/main">
          <a:off x="5865971" y="4285768"/>
          <a:ext cx="2678763" cy="51172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IZNAD PROSJEČNE PLAĆE 33,1</a:t>
          </a:r>
          <a:r>
            <a:rPr lang="hr-HR" sz="14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hr-HR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0.01609</cdr:x>
      <cdr:y>0.05305</cdr:y>
    </cdr:from>
    <cdr:to>
      <cdr:x>0.82398</cdr:x>
      <cdr:y>0.30255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="" xmlns:a16="http://schemas.microsoft.com/office/drawing/2014/main" id="{2F35022D-0432-4595-9BA5-D4C10306042A}"/>
            </a:ext>
          </a:extLst>
        </cdr:cNvPr>
        <cdr:cNvSpPr/>
      </cdr:nvSpPr>
      <cdr:spPr bwMode="auto">
        <a:xfrm xmlns:a="http://schemas.openxmlformats.org/drawingml/2006/main">
          <a:off x="174661" y="277402"/>
          <a:ext cx="8770768" cy="130481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headEnd type="none" w="sm" len="sm"/>
          <a:tailEnd type="none" w="sm" len="sm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126000" tIns="64800" rIns="126000" bIns="6480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0.56454</cdr:x>
      <cdr:y>0.66179</cdr:y>
    </cdr:from>
    <cdr:to>
      <cdr:x>0.61161</cdr:x>
      <cdr:y>0.73082</cdr:y>
    </cdr:to>
    <cdr:sp macro="" textlink="">
      <cdr:nvSpPr>
        <cdr:cNvPr id="2" name="Arrow: Up 1">
          <a:extLst xmlns:a="http://schemas.openxmlformats.org/drawingml/2006/main">
            <a:ext uri="{FF2B5EF4-FFF2-40B4-BE49-F238E27FC236}">
              <a16:creationId xmlns="" xmlns:a16="http://schemas.microsoft.com/office/drawing/2014/main" id="{AB095795-7E45-44CE-9FD0-3226FA40B9D0}"/>
            </a:ext>
          </a:extLst>
        </cdr:cNvPr>
        <cdr:cNvSpPr/>
      </cdr:nvSpPr>
      <cdr:spPr bwMode="auto">
        <a:xfrm xmlns:a="http://schemas.openxmlformats.org/drawingml/2006/main">
          <a:off x="4436366" y="2955333"/>
          <a:ext cx="369870" cy="308225"/>
        </a:xfrm>
        <a:prstGeom xmlns:a="http://schemas.openxmlformats.org/drawingml/2006/main" prst="upArrow">
          <a:avLst/>
        </a:prstGeom>
        <a:solidFill xmlns:a="http://schemas.openxmlformats.org/drawingml/2006/main">
          <a:srgbClr val="79D1A5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126000" tIns="64800" rIns="126000" bIns="6480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0.67999</cdr:x>
      <cdr:y>0.3002</cdr:y>
    </cdr:from>
    <cdr:to>
      <cdr:x>0.72705</cdr:x>
      <cdr:y>0.36922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="" xmlns:a16="http://schemas.microsoft.com/office/drawing/2014/main" id="{6A2BF546-BD03-4D64-B191-514D76291FC6}"/>
            </a:ext>
          </a:extLst>
        </cdr:cNvPr>
        <cdr:cNvSpPr/>
      </cdr:nvSpPr>
      <cdr:spPr bwMode="auto">
        <a:xfrm xmlns:a="http://schemas.openxmlformats.org/drawingml/2006/main" rot="10800000">
          <a:off x="5343578" y="1340577"/>
          <a:ext cx="369870" cy="30822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126000" tIns="64800" rIns="126000" bIns="64800" numCol="1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10" rIns="92820" bIns="464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10" rIns="92820" bIns="464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10" rIns="92820" bIns="464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10" rIns="92820" bIns="464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D1448097-D2C7-44B3-BAAC-8CB4D2B1CA16}" type="slidenum">
              <a:rPr lang="hr-HR" altLang="x-none"/>
              <a:pPr/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="" xmlns:p14="http://schemas.microsoft.com/office/powerpoint/2010/main" val="202590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25140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0" tIns="46410" rIns="92820" bIns="46410"/>
          <a:lstStyle/>
          <a:p>
            <a:endParaRPr lang="hr-HR" altLang="x-non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14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55860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8020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7219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31713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551560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55466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88429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99232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193165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0" tIns="46410" rIns="92820" bIns="46410"/>
          <a:lstStyle/>
          <a:p>
            <a:endParaRPr lang="hr-HR" altLang="x-non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83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04108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0" tIns="46410" rIns="92820" bIns="46410"/>
          <a:lstStyle/>
          <a:p>
            <a:endParaRPr lang="hr-HR" altLang="x-non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83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8304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966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1641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6737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940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13522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5251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3434915" y="1981200"/>
          <a:ext cx="4789527" cy="2609850"/>
        </p:xfrm>
        <a:graphic>
          <a:graphicData uri="http://schemas.openxmlformats.org/presentationml/2006/ole">
            <p:oleObj spid="_x0000_s20209" name="Document" r:id="rId3" imgW="3773424" imgH="2609088" progId="">
              <p:embed/>
            </p:oleObj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923" y="4318007"/>
            <a:ext cx="9482297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2" indent="0" algn="ctr">
              <a:buNone/>
              <a:defRPr/>
            </a:lvl4pPr>
            <a:lvl5pPr marL="1828681" indent="0" algn="ctr">
              <a:buNone/>
              <a:defRPr/>
            </a:lvl5pPr>
            <a:lvl6pPr marL="2285852" indent="0" algn="ctr">
              <a:buNone/>
              <a:defRPr/>
            </a:lvl6pPr>
            <a:lvl7pPr marL="2743022" indent="0" algn="ctr">
              <a:buNone/>
              <a:defRPr/>
            </a:lvl7pPr>
            <a:lvl8pPr marL="3200192" indent="0" algn="ctr">
              <a:buNone/>
              <a:defRPr/>
            </a:lvl8pPr>
            <a:lvl9pPr marL="36573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937" y="-3950"/>
            <a:ext cx="12191524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38980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304800"/>
            <a:ext cx="12191524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07" y="1778000"/>
            <a:ext cx="12191524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36824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0950" y="304800"/>
            <a:ext cx="3047881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08" y="304800"/>
            <a:ext cx="8950127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6257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zgrad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3434915" y="1981200"/>
          <a:ext cx="4789527" cy="2609850"/>
        </p:xfrm>
        <a:graphic>
          <a:graphicData uri="http://schemas.openxmlformats.org/presentationml/2006/ole">
            <p:oleObj spid="_x0000_s21235" name="Document" r:id="rId3" imgW="3773424" imgH="2609088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65" y="7"/>
            <a:ext cx="12763073" cy="1444175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2060"/>
                </a:solidFill>
                <a:effectLst/>
                <a:latin typeface="+mj-lt"/>
                <a:ea typeface="Arial Unicode MS" panose="020B0604020202020204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24" y="1778000"/>
            <a:ext cx="12733117" cy="5842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200" b="0">
                <a:solidFill>
                  <a:srgbClr val="002060"/>
                </a:solidFill>
                <a:effectLst/>
                <a:latin typeface="+mj-lt"/>
                <a:ea typeface="Arial Unicode MS" panose="020B0604020202020204" pitchFamily="34" charset="-128"/>
                <a:cs typeface="Arial Unicode MS" pitchFamily="34" charset="-128"/>
              </a:defRPr>
            </a:lvl1pPr>
            <a:lvl2pPr>
              <a:defRPr sz="2200" b="0">
                <a:solidFill>
                  <a:srgbClr val="002060"/>
                </a:solidFill>
                <a:effectLst/>
                <a:latin typeface="+mj-lt"/>
                <a:ea typeface="Arial Unicode MS" panose="020B0604020202020204" pitchFamily="34" charset="-128"/>
                <a:cs typeface="Arial Unicode MS" pitchFamily="34" charset="-128"/>
              </a:defRPr>
            </a:lvl2pPr>
            <a:lvl3pPr>
              <a:defRPr sz="2200" b="0">
                <a:solidFill>
                  <a:srgbClr val="002060"/>
                </a:solidFill>
                <a:effectLst/>
                <a:latin typeface="+mj-lt"/>
                <a:ea typeface="Arial Unicode MS" panose="020B0604020202020204" pitchFamily="34" charset="-128"/>
                <a:cs typeface="Arial Unicode MS" pitchFamily="34" charset="-128"/>
              </a:defRPr>
            </a:lvl3pPr>
            <a:lvl4pPr>
              <a:defRPr sz="2200" b="0">
                <a:solidFill>
                  <a:srgbClr val="002060"/>
                </a:solidFill>
                <a:effectLst/>
                <a:latin typeface="+mj-lt"/>
                <a:ea typeface="Arial Unicode MS" panose="020B0604020202020204" pitchFamily="34" charset="-128"/>
                <a:cs typeface="Arial Unicode MS" pitchFamily="34" charset="-128"/>
              </a:defRPr>
            </a:lvl4pPr>
            <a:lvl5pPr>
              <a:defRPr sz="2200" b="0">
                <a:solidFill>
                  <a:srgbClr val="002060"/>
                </a:solidFill>
                <a:effectLst/>
                <a:latin typeface="+mj-lt"/>
                <a:ea typeface="Arial Unicode MS" panose="020B0604020202020204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5913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390" y="4895857"/>
            <a:ext cx="11514217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390" y="3228978"/>
            <a:ext cx="11514217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2" indent="0">
              <a:buNone/>
              <a:defRPr sz="1400"/>
            </a:lvl4pPr>
            <a:lvl5pPr marL="1828681" indent="0">
              <a:buNone/>
              <a:defRPr sz="1400"/>
            </a:lvl5pPr>
            <a:lvl6pPr marL="2285852" indent="0">
              <a:buNone/>
              <a:defRPr sz="1400"/>
            </a:lvl6pPr>
            <a:lvl7pPr marL="2743022" indent="0">
              <a:buNone/>
              <a:defRPr sz="1400"/>
            </a:lvl7pPr>
            <a:lvl8pPr marL="3200192" indent="0">
              <a:buNone/>
              <a:defRPr sz="1400"/>
            </a:lvl8pPr>
            <a:lvl9pPr marL="36573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59039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304800"/>
            <a:ext cx="12191524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07" y="1778000"/>
            <a:ext cx="5999004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9827" y="1778000"/>
            <a:ext cx="5999004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39294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304800"/>
            <a:ext cx="12191524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04975"/>
            <a:ext cx="5984894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07" y="2416182"/>
            <a:ext cx="5984894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1926" y="1704975"/>
            <a:ext cx="5986909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1926" y="2416182"/>
            <a:ext cx="5986909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6282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304800"/>
            <a:ext cx="12191524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57144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118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10" y="303220"/>
            <a:ext cx="4456922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497" y="303220"/>
            <a:ext cx="7573339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10" y="1593850"/>
            <a:ext cx="4456922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2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223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803" y="5334000"/>
            <a:ext cx="8127683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4803" y="681038"/>
            <a:ext cx="812768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0" indent="0">
              <a:buNone/>
              <a:defRPr sz="2400"/>
            </a:lvl3pPr>
            <a:lvl4pPr marL="1371512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4803" y="5964238"/>
            <a:ext cx="8127683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2" indent="0">
              <a:buNone/>
              <a:defRPr sz="900"/>
            </a:lvl4pPr>
            <a:lvl5pPr marL="1828681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031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434915" y="1981200"/>
          <a:ext cx="4789527" cy="2609850"/>
        </p:xfrm>
        <a:graphic>
          <a:graphicData uri="http://schemas.openxmlformats.org/presentationml/2006/ole">
            <p:oleObj spid="_x0000_s1784" name="Document" r:id="rId14" imgW="3773424" imgH="2609088" progId="">
              <p:embed/>
            </p:oleObj>
          </a:graphicData>
        </a:graphic>
      </p:graphicFrame>
      <p:pic>
        <p:nvPicPr>
          <p:cNvPr id="1028" name="Picture 15" descr="waterma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6138" cy="77089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hf hdr="0" ftr="0" dt="0"/>
  <p:txStyles>
    <p:titleStyle>
      <a:lvl1pPr algn="ctr" defTabSz="1244519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defTabSz="1244519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2pPr>
      <a:lvl3pPr algn="ctr" defTabSz="1244519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3pPr>
      <a:lvl4pPr algn="ctr" defTabSz="1244519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4pPr>
      <a:lvl5pPr algn="ctr" defTabSz="1244519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5pPr>
      <a:lvl6pPr marL="457171" algn="ctr" defTabSz="1244519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340" algn="ctr" defTabSz="1244519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512" algn="ctr" defTabSz="1244519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681" algn="ctr" defTabSz="1244519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400024" indent="-400024" algn="l" defTabSz="1244519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866719" indent="-333354" algn="l" defTabSz="1244519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333412" indent="-266684" algn="l" defTabSz="1244519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866779" indent="-266684" algn="l" defTabSz="1244519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400144" indent="-266684" algn="l" defTabSz="1244519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857315" indent="-266684" algn="l" defTabSz="1244519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314484" indent="-266684" algn="l" defTabSz="1244519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71656" indent="-266684" algn="l" defTabSz="1244519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228825" indent="-266684" algn="l" defTabSz="1244519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35602" y="2020529"/>
            <a:ext cx="10546503" cy="510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r-HR" sz="4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NOVI HRVATSKI ISELJENICI: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Privremeni rad ili trajno iseljenje?</a:t>
            </a:r>
          </a:p>
          <a:p>
            <a:pPr fontAlgn="auto">
              <a:spcAft>
                <a:spcPts val="0"/>
              </a:spcAft>
              <a:defRPr/>
            </a:pPr>
            <a:endParaRPr lang="hr-H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Istraživanje među hrvatskim državljanima koji </a:t>
            </a:r>
            <a:r>
              <a:rPr lang="hr-HR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su iselili </a:t>
            </a:r>
            <a:r>
              <a:rPr lang="hr-H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iz zemlje nakon </a:t>
            </a:r>
            <a:r>
              <a:rPr lang="hr-HR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ulaska u EU 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(01.07.2013. do 28.02.2018</a:t>
            </a:r>
            <a:r>
              <a:rPr lang="hr-H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.)</a:t>
            </a:r>
          </a:p>
          <a:p>
            <a:pPr fontAlgn="auto">
              <a:spcAft>
                <a:spcPts val="0"/>
              </a:spcAft>
              <a:defRPr/>
            </a:pPr>
            <a:endParaRPr lang="hr-HR" sz="3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3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Lipanj, 2018.</a:t>
            </a:r>
          </a:p>
          <a:p>
            <a:pPr fontAlgn="auto">
              <a:spcAft>
                <a:spcPts val="0"/>
              </a:spcAft>
              <a:defRPr/>
            </a:pPr>
            <a:endParaRPr lang="hr-HR" sz="3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32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51F7CC-A8F9-49DC-9D44-07F6F6B52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93690"/>
          <a:stretch/>
        </p:blipFill>
        <p:spPr>
          <a:xfrm>
            <a:off x="0" y="0"/>
            <a:ext cx="665668" cy="7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>
                <a:lumMod val="8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2AD06C3-CE77-46A4-AB27-050E2896AF72}"/>
              </a:ext>
            </a:extLst>
          </p:cNvPr>
          <p:cNvSpPr txBox="1">
            <a:spLocks/>
          </p:cNvSpPr>
          <p:nvPr/>
        </p:nvSpPr>
        <p:spPr>
          <a:xfrm>
            <a:off x="1823583" y="3260387"/>
            <a:ext cx="10045430" cy="1099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hr-HR" sz="4400" b="0" dirty="0">
                <a:solidFill>
                  <a:prstClr val="whit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NOVA SREDINA: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hr-HR" sz="4400" dirty="0">
                <a:solidFill>
                  <a:prstClr val="whit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OBILJEŽJA OKOLINE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76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Godina iseljenja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38343373-CE53-4BD4-A595-89A8399A1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2281379"/>
              </p:ext>
            </p:extLst>
          </p:nvPr>
        </p:nvGraphicFramePr>
        <p:xfrm>
          <a:off x="783064" y="1548582"/>
          <a:ext cx="11413851" cy="491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8DD37AA-254C-46A7-AF3C-9BF7198A8DD8}"/>
              </a:ext>
            </a:extLst>
          </p:cNvPr>
          <p:cNvSpPr/>
          <p:nvPr/>
        </p:nvSpPr>
        <p:spPr>
          <a:xfrm>
            <a:off x="1142029" y="5858671"/>
            <a:ext cx="111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*od 1.7.2013.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3DD244-03A6-4273-AFD2-308B51D6B44E}"/>
              </a:ext>
            </a:extLst>
          </p:cNvPr>
          <p:cNvSpPr/>
          <p:nvPr/>
        </p:nvSpPr>
        <p:spPr>
          <a:xfrm>
            <a:off x="8784290" y="5858671"/>
            <a:ext cx="1241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r-H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28.2.2018.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ED9C99-6E19-4001-8399-36EE22CAC889}"/>
              </a:ext>
            </a:extLst>
          </p:cNvPr>
          <p:cNvSpPr/>
          <p:nvPr/>
        </p:nvSpPr>
        <p:spPr>
          <a:xfrm>
            <a:off x="783065" y="7234921"/>
            <a:ext cx="9347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Istraživanjem smo obuhvatili samo one osobe koje su iselile u razdoblju:od 01.07.2013.do 28.02.2018.</a:t>
            </a:r>
          </a:p>
        </p:txBody>
      </p:sp>
    </p:spTree>
    <p:extLst>
      <p:ext uri="{BB962C8B-B14F-4D97-AF65-F5344CB8AC3E}">
        <p14:creationId xmlns="" xmlns:p14="http://schemas.microsoft.com/office/powerpoint/2010/main" val="1893220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Države useljenja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EF2D2CF0-8459-4C62-A8FF-869302D62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5734867"/>
              </p:ext>
            </p:extLst>
          </p:nvPr>
        </p:nvGraphicFramePr>
        <p:xfrm>
          <a:off x="2052122" y="1366460"/>
          <a:ext cx="6937766" cy="616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44AFD53-4E44-4520-910D-7FB6DD673F6E}"/>
              </a:ext>
            </a:extLst>
          </p:cNvPr>
          <p:cNvSpPr/>
          <p:nvPr/>
        </p:nvSpPr>
        <p:spPr>
          <a:xfrm>
            <a:off x="2052122" y="1422859"/>
            <a:ext cx="5311740" cy="37323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 algn="ctr"/>
            <a:r>
              <a:rPr lang="hr-H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5816692-0C08-4D22-B36D-C7F5B90AD238}"/>
              </a:ext>
            </a:extLst>
          </p:cNvPr>
          <p:cNvSpPr/>
          <p:nvPr/>
        </p:nvSpPr>
        <p:spPr>
          <a:xfrm>
            <a:off x="2052122" y="5185985"/>
            <a:ext cx="5311740" cy="414841"/>
          </a:xfrm>
          <a:prstGeom prst="rect">
            <a:avLst/>
          </a:prstGeom>
          <a:noFill/>
          <a:ln>
            <a:solidFill>
              <a:srgbClr val="79D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EFTA</a:t>
            </a: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4EC8123-02AD-4EFB-AAD5-25113D07B67D}"/>
              </a:ext>
            </a:extLst>
          </p:cNvPr>
          <p:cNvSpPr/>
          <p:nvPr/>
        </p:nvSpPr>
        <p:spPr>
          <a:xfrm>
            <a:off x="2052122" y="5632419"/>
            <a:ext cx="5311740" cy="2033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</a:t>
            </a:r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Amerika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5312E20-7CB1-47AD-AFCD-400179E68F5C}"/>
              </a:ext>
            </a:extLst>
          </p:cNvPr>
          <p:cNvSpPr/>
          <p:nvPr/>
        </p:nvSpPr>
        <p:spPr>
          <a:xfrm>
            <a:off x="2062396" y="5861715"/>
            <a:ext cx="5311740" cy="414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Azija</a:t>
            </a: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A60F5D0-813F-46FD-915F-4C0D6D600441}"/>
              </a:ext>
            </a:extLst>
          </p:cNvPr>
          <p:cNvSpPr/>
          <p:nvPr/>
        </p:nvSpPr>
        <p:spPr>
          <a:xfrm>
            <a:off x="2062396" y="6312712"/>
            <a:ext cx="5311740" cy="6942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endParaRPr lang="hr-H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F1F57C0-281B-4E06-8EF3-92A6F2AAFB73}"/>
              </a:ext>
            </a:extLst>
          </p:cNvPr>
          <p:cNvSpPr/>
          <p:nvPr/>
        </p:nvSpPr>
        <p:spPr>
          <a:xfrm>
            <a:off x="2062396" y="7041115"/>
            <a:ext cx="5311740" cy="4148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AUS/OCE</a:t>
            </a: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0,6%</a:t>
            </a:r>
          </a:p>
        </p:txBody>
      </p:sp>
    </p:spTree>
    <p:extLst>
      <p:ext uri="{BB962C8B-B14F-4D97-AF65-F5344CB8AC3E}">
        <p14:creationId xmlns="" xmlns:p14="http://schemas.microsoft.com/office/powerpoint/2010/main" val="1343742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Razlog odabira države useljenja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utjecalo na odabir države u koju ste iselili?</a:t>
            </a:r>
            <a:endParaRPr lang="hr-HR" sz="8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6C6A011-524B-4691-8D87-72091BBA9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3001012"/>
              </p:ext>
            </p:extLst>
          </p:nvPr>
        </p:nvGraphicFramePr>
        <p:xfrm>
          <a:off x="544531" y="1598834"/>
          <a:ext cx="12050592" cy="602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523702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Zadovoljstvo pojedinim aspektima životom u novoj zemlji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Koliko ste zadovoljni pojedinim aspektima života u novoj državi?</a:t>
            </a:r>
            <a:endParaRPr lang="hr-HR" sz="8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E7C466C5-9E5A-4065-BEF7-D1A8A0A93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73033"/>
              </p:ext>
            </p:extLst>
          </p:nvPr>
        </p:nvGraphicFramePr>
        <p:xfrm>
          <a:off x="324184" y="1755058"/>
          <a:ext cx="10722358" cy="607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93BBC19-80EA-4317-B114-2FD74623A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4856556"/>
              </p:ext>
            </p:extLst>
          </p:nvPr>
        </p:nvGraphicFramePr>
        <p:xfrm>
          <a:off x="11394666" y="1645538"/>
          <a:ext cx="823958" cy="57827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3958">
                  <a:extLst>
                    <a:ext uri="{9D8B030D-6E8A-4147-A177-3AD203B41FA5}">
                      <a16:colId xmlns="" xmlns:a16="http://schemas.microsoft.com/office/drawing/2014/main" val="3519820482"/>
                    </a:ext>
                  </a:extLst>
                </a:gridCol>
              </a:tblGrid>
              <a:tr h="71646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Prosječna ocjena</a:t>
                      </a:r>
                      <a:endParaRPr lang="hr-H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92212399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4958583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29519815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90091939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57982877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6903175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10253942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7078285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16425243"/>
                  </a:ext>
                </a:extLst>
              </a:tr>
              <a:tr h="562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0480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8893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>
                <a:lumMod val="8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2AD06C3-CE77-46A4-AB27-050E2896AF72}"/>
              </a:ext>
            </a:extLst>
          </p:cNvPr>
          <p:cNvSpPr txBox="1">
            <a:spLocks/>
          </p:cNvSpPr>
          <p:nvPr/>
        </p:nvSpPr>
        <p:spPr>
          <a:xfrm>
            <a:off x="1823583" y="3260387"/>
            <a:ext cx="10045430" cy="1099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hr-HR" sz="4400" b="0" dirty="0">
                <a:solidFill>
                  <a:prstClr val="whit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NOVA SREDINA: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pl-PL" sz="4400" dirty="0">
                <a:solidFill>
                  <a:prstClr val="whit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OBILJEŽJA RADNOG MJESTA I POSLA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645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Radni status u zemlji useljenja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08664E49-8469-4ABC-A6D3-6D0B59C3F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80113714"/>
              </p:ext>
            </p:extLst>
          </p:nvPr>
        </p:nvGraphicFramePr>
        <p:xfrm>
          <a:off x="604684" y="1666568"/>
          <a:ext cx="11946193" cy="576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7348EE-5F0B-4C20-94D6-F2ADEDD3EA3B}"/>
              </a:ext>
            </a:extLst>
          </p:cNvPr>
          <p:cNvSpPr/>
          <p:nvPr/>
        </p:nvSpPr>
        <p:spPr>
          <a:xfrm>
            <a:off x="9351860" y="2608650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86,1%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004430-AA8D-4C06-B4E1-B87141A98B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06" y="1921564"/>
            <a:ext cx="1493608" cy="1493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0568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Radno mjesto u skladu s obrazovanjem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Radite li posao koji je je u skladu s Vašim obrazovanjem obzirom na razinu kao i prirodu posla?</a:t>
            </a:r>
            <a:endParaRPr lang="hr-HR" sz="8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7437D3D9-3842-44A1-A2F8-C739B3AD9E36}"/>
              </a:ext>
            </a:extLst>
          </p:cNvPr>
          <p:cNvGraphicFramePr>
            <a:graphicFrameLocks/>
          </p:cNvGraphicFramePr>
          <p:nvPr/>
        </p:nvGraphicFramePr>
        <p:xfrm>
          <a:off x="1069894" y="1814052"/>
          <a:ext cx="11156519" cy="51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99C8DFF-08EE-475B-AC48-2D2B19E2D4DA}"/>
              </a:ext>
            </a:extLst>
          </p:cNvPr>
          <p:cNvSpPr/>
          <p:nvPr/>
        </p:nvSpPr>
        <p:spPr>
          <a:xfrm>
            <a:off x="783065" y="7234921"/>
            <a:ext cx="7216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Odgovarale samo zaposlene osobe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00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>
                <a:lumMod val="8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2AD06C3-CE77-46A4-AB27-050E2896AF72}"/>
              </a:ext>
            </a:extLst>
          </p:cNvPr>
          <p:cNvSpPr txBox="1">
            <a:spLocks/>
          </p:cNvSpPr>
          <p:nvPr/>
        </p:nvSpPr>
        <p:spPr>
          <a:xfrm>
            <a:off x="1823583" y="3260387"/>
            <a:ext cx="10045430" cy="797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pl-PL" sz="4400" dirty="0">
                <a:solidFill>
                  <a:prstClr val="whit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ISELJENJE I POVRATAK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150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Razlozi iseljenja (svi odgovori)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biste naveli kao razloge zašto ste iselili iz Hrvatske?</a:t>
            </a:r>
            <a:endParaRPr lang="hr-HR" sz="8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C69E4BDE-B05F-4F41-A165-885DB0A22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201575"/>
              </p:ext>
            </p:extLst>
          </p:nvPr>
        </p:nvGraphicFramePr>
        <p:xfrm>
          <a:off x="0" y="1356361"/>
          <a:ext cx="13136880" cy="626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2F1CD7C-E060-421D-A3F3-726321210EBB}"/>
              </a:ext>
            </a:extLst>
          </p:cNvPr>
          <p:cNvSpPr/>
          <p:nvPr/>
        </p:nvSpPr>
        <p:spPr>
          <a:xfrm>
            <a:off x="7773801" y="7053441"/>
            <a:ext cx="5439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Mogućnost većeg broja odgovora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24332E12-F82F-4EFA-943F-7BBEF1926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70690084"/>
              </p:ext>
            </p:extLst>
          </p:nvPr>
        </p:nvGraphicFramePr>
        <p:xfrm>
          <a:off x="8790038" y="1902541"/>
          <a:ext cx="4306529" cy="324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31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C4BA94-D4E8-4673-B145-F6008CA23D06}"/>
              </a:ext>
            </a:extLst>
          </p:cNvPr>
          <p:cNvSpPr txBox="1"/>
          <p:nvPr/>
        </p:nvSpPr>
        <p:spPr>
          <a:xfrm>
            <a:off x="753568" y="1412159"/>
            <a:ext cx="1053905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istraživanja						</a:t>
            </a:r>
          </a:p>
          <a:p>
            <a:pPr>
              <a:spcAft>
                <a:spcPts val="600"/>
              </a:spcAft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Utvrditi razloge iseljavanja "novih iseljenika" iz zemlje, njihovu trenutnu situaciju u zemlju useljenja, te mogućnost povratka u zemlju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istraživanja					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CAWI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metodom (on-line intervjuiranje)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razdoblju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između 15. ožujka i 15. svibnja 2018.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 osobama koje su se iselile iz naše zemlje nakon ulaska u Europsku uniju                                                                                                               (obuhvat populacije za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razdoblje iseljenja između 1.7.2013. i 28.02.2018.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godine)	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Uzorak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istraživanja					</a:t>
            </a:r>
          </a:p>
          <a:p>
            <a:pPr>
              <a:spcAft>
                <a:spcPts val="600"/>
              </a:spcAft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Ciljnu populaciju čine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koje su iselile iz Hrvatske u periodu od 1.7.2013. do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28.2.2018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A224D34-8175-45F8-A232-508BD241AB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83" t="2699" b="76198"/>
          <a:stretch/>
        </p:blipFill>
        <p:spPr>
          <a:xfrm>
            <a:off x="765396" y="2392848"/>
            <a:ext cx="1267689" cy="758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4BA94-D4E8-4673-B145-F6008CA23D06}"/>
              </a:ext>
            </a:extLst>
          </p:cNvPr>
          <p:cNvSpPr txBox="1"/>
          <p:nvPr/>
        </p:nvSpPr>
        <p:spPr>
          <a:xfrm>
            <a:off x="871554" y="4919251"/>
            <a:ext cx="115760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Uzorak je prikupljan putem nekoliko platformi: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Osobni krug prijatelja, poznanika i kolega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(osobni kontakt istraživačke mreže Promocije plus)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Facebook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to na dva sljedeća dva načina unutar platforme: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b1. povezivanje s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grupama Hrvata iseljenika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diseminacija poziva na istraživanje (uz privolu administratora grupe)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b2.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oglašavanje </a:t>
            </a:r>
            <a:r>
              <a:rPr lang="hr-HR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(Njemačka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Austrija, Irska, Italija, Švicarska, Švedska, Slovenija, Ujedinjeno </a:t>
            </a:r>
            <a:r>
              <a:rPr lang="hr-HR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Kraljevstvo)</a:t>
            </a:r>
            <a:endParaRPr lang="hr-HR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Telefonsko sondiranje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cilju pronalazaka članova obitelji, prijatelja, poznanika i kolega </a:t>
            </a:r>
            <a:r>
              <a:rPr lang="hr-HR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sveukupno 17 </a:t>
            </a:r>
            <a:r>
              <a:rPr lang="hr-HR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gradova)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FD8F3B-E5B8-4E36-B95E-41AB24F95055}"/>
              </a:ext>
            </a:extLst>
          </p:cNvPr>
          <p:cNvSpPr txBox="1"/>
          <p:nvPr/>
        </p:nvSpPr>
        <p:spPr>
          <a:xfrm>
            <a:off x="825910" y="4159044"/>
            <a:ext cx="112523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ispitanika: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661</a:t>
            </a:r>
            <a:endParaRPr lang="hr-HR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Geografski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obuhvat - regije iseljenja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r-HR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istraživanju je sudjelovalo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661 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ispitanik iz 26 zemalja svijeta </a:t>
            </a:r>
            <a:r>
              <a:rPr lang="hr-HR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sljedećih regija/kontinenata:	</a:t>
            </a:r>
          </a:p>
        </p:txBody>
      </p:sp>
    </p:spTree>
    <p:extLst>
      <p:ext uri="{BB962C8B-B14F-4D97-AF65-F5344CB8AC3E}">
        <p14:creationId xmlns="" xmlns:p14="http://schemas.microsoft.com/office/powerpoint/2010/main" val="3581584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Planirani povratak u zemlju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Planirate li povratak u Hrvatsku?</a:t>
            </a:r>
            <a:endParaRPr lang="hr-HR" sz="8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38343373-CE53-4BD4-A595-89A8399A1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3198193"/>
              </p:ext>
            </p:extLst>
          </p:nvPr>
        </p:nvGraphicFramePr>
        <p:xfrm>
          <a:off x="914826" y="1592826"/>
          <a:ext cx="11591806" cy="558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15296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Najizgledniji scenarij u vezi povratka u zemlju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pl-PL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od sljedećih izbora smatrate najrealnijim?</a:t>
            </a:r>
            <a:endParaRPr lang="hr-HR" sz="8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512AFB60-5C2E-4140-9FE4-28D8B80C6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058424"/>
              </p:ext>
            </p:extLst>
          </p:nvPr>
        </p:nvGraphicFramePr>
        <p:xfrm>
          <a:off x="505662" y="1592825"/>
          <a:ext cx="12605654" cy="569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2572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1"/>
            <a:ext cx="13546137" cy="153084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Percepcija hrvatske budućnosti</a:t>
            </a:r>
            <a:endParaRPr lang="hr-H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D71733-AE52-49E9-BE21-D696A64360A7}"/>
              </a:ext>
            </a:extLst>
          </p:cNvPr>
          <p:cNvSpPr txBox="1"/>
          <p:nvPr/>
        </p:nvSpPr>
        <p:spPr>
          <a:xfrm>
            <a:off x="783065" y="1019159"/>
            <a:ext cx="979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pl-PL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Vjerujete li da će se stanje u Hrvatskoj popraviti? Koja tvrdnja najviše odgovara Vašoj osobnoj procjeni hrvatske budućnosti?</a:t>
            </a:r>
            <a:endParaRPr lang="hr-HR" sz="12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F43FAE-7429-45DE-BA9E-4A06409C0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BAA596A5-56F5-4386-84BF-3BA428A103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7374783"/>
              </p:ext>
            </p:extLst>
          </p:nvPr>
        </p:nvGraphicFramePr>
        <p:xfrm>
          <a:off x="573729" y="1696065"/>
          <a:ext cx="12286865" cy="543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llout: Up Arrow 10">
            <a:extLst>
              <a:ext uri="{FF2B5EF4-FFF2-40B4-BE49-F238E27FC236}">
                <a16:creationId xmlns="" xmlns:a16="http://schemas.microsoft.com/office/drawing/2014/main" id="{45DB2EAD-4341-4556-8324-BC43083873C7}"/>
              </a:ext>
            </a:extLst>
          </p:cNvPr>
          <p:cNvSpPr/>
          <p:nvPr/>
        </p:nvSpPr>
        <p:spPr>
          <a:xfrm>
            <a:off x="7111515" y="3822483"/>
            <a:ext cx="2447218" cy="731318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11,5%</a:t>
            </a:r>
          </a:p>
        </p:txBody>
      </p:sp>
      <p:sp>
        <p:nvSpPr>
          <p:cNvPr id="12" name="Callout: Down Arrow 11">
            <a:extLst>
              <a:ext uri="{FF2B5EF4-FFF2-40B4-BE49-F238E27FC236}">
                <a16:creationId xmlns="" xmlns:a16="http://schemas.microsoft.com/office/drawing/2014/main" id="{2BF32D29-345D-4FB6-8397-20099E893590}"/>
              </a:ext>
            </a:extLst>
          </p:cNvPr>
          <p:cNvSpPr/>
          <p:nvPr/>
        </p:nvSpPr>
        <p:spPr>
          <a:xfrm>
            <a:off x="1605181" y="2075381"/>
            <a:ext cx="2496196" cy="821931"/>
          </a:xfrm>
          <a:prstGeom prst="downArrow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Lošije </a:t>
            </a: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50,7%</a:t>
            </a:r>
          </a:p>
        </p:txBody>
      </p:sp>
    </p:spTree>
    <p:extLst>
      <p:ext uri="{BB962C8B-B14F-4D97-AF65-F5344CB8AC3E}">
        <p14:creationId xmlns="" xmlns:p14="http://schemas.microsoft.com/office/powerpoint/2010/main" val="3478894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1885" y="539752"/>
            <a:ext cx="11931444" cy="6623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r-HR" sz="4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Tri karakteristične izjave o razlozima iseljenja iz Hrvatske: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2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Hrvatska je otišla skroz u krivom smjeru. Sustav ne funkcionira niti u jednom području. Gdje god zagrebete – sve je trulo. A najgore je što se nema volje da se stvari poprave, mijenjaju. Iz godine u godinu sve sam manje prepoznavao svoju zemlju koja je postala sve više mračna i konzervativna, isključiva. Počeo sam se osjećati strancem u vlastitoj zemlji. Pa kad je tako, bolje da budem stranac u stranoj državi.   (</a:t>
            </a:r>
            <a:r>
              <a:rPr lang="hr-HR" sz="2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Iseljenik u Švedsku, 36 godina; VSS</a:t>
            </a:r>
            <a:r>
              <a:rPr lang="hr-HR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)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2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Općenito slab standard, niske plaće, jako mala ponuda poslova, činjenica da ćemo jednog dana imati kikiriki od penzije. </a:t>
            </a:r>
            <a:r>
              <a:rPr lang="hr-HR" sz="2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(Iseljenica u Njemačku, 41 godina, SSS)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2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r-HR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JA ŽELIM ŽIVJETI, NE PREŽIVLJAVATI! To je moj razlog, kao i od većine ljudi, zbog kojeg smo otišli. I zbog kojeg će još puno ljudi otići, odnosno POBJEĆI. </a:t>
            </a:r>
            <a:r>
              <a:rPr lang="hr-HR" sz="2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(Iseljenica u Irsku, 29 godina, VSS)</a:t>
            </a:r>
            <a:endParaRPr lang="hr-HR" sz="28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2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2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51F7CC-A8F9-49DC-9D44-07F6F6B52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93690"/>
          <a:stretch/>
        </p:blipFill>
        <p:spPr>
          <a:xfrm>
            <a:off x="0" y="0"/>
            <a:ext cx="665668" cy="76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0307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7060" y="3945746"/>
            <a:ext cx="10546503" cy="1099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r-HR" sz="4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4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Hvala na pažnji!</a:t>
            </a:r>
          </a:p>
          <a:p>
            <a:pPr fontAlgn="auto">
              <a:spcAft>
                <a:spcPts val="0"/>
              </a:spcAft>
              <a:defRPr/>
            </a:pPr>
            <a:endParaRPr lang="hr-HR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r-HR" sz="24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PROMOCIJA PLUS d.o.o.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istraživanje tržišta i ispitivanje javnog mnijenja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Kruge 48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10 000 Zagreb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www.promocija-plus.com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info@promocija-plus.com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51F7CC-A8F9-49DC-9D44-07F6F6B52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93690"/>
          <a:stretch/>
        </p:blipFill>
        <p:spPr>
          <a:xfrm>
            <a:off x="0" y="0"/>
            <a:ext cx="665668" cy="76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0307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>
                <a:lumMod val="8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2AD06C3-CE77-46A4-AB27-050E2896AF72}"/>
              </a:ext>
            </a:extLst>
          </p:cNvPr>
          <p:cNvSpPr txBox="1">
            <a:spLocks/>
          </p:cNvSpPr>
          <p:nvPr/>
        </p:nvSpPr>
        <p:spPr>
          <a:xfrm>
            <a:off x="1823583" y="3260387"/>
            <a:ext cx="10045430" cy="1099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r-HR" sz="4400" b="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OSNOVNE INFORMACIJE O ISELJENICIMA: </a:t>
            </a:r>
            <a:r>
              <a:rPr lang="hr-HR" sz="44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PROFIL "NOVIH ISELJENIKA"</a:t>
            </a:r>
          </a:p>
        </p:txBody>
      </p:sp>
    </p:spTree>
    <p:extLst>
      <p:ext uri="{BB962C8B-B14F-4D97-AF65-F5344CB8AC3E}">
        <p14:creationId xmlns="" xmlns:p14="http://schemas.microsoft.com/office/powerpoint/2010/main" val="2205173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A07B989-33C6-4440-B03D-E7F2FCE08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35" r="29693"/>
          <a:stretch/>
        </p:blipFill>
        <p:spPr>
          <a:xfrm>
            <a:off x="1171253" y="2797281"/>
            <a:ext cx="1500027" cy="3867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DDEA9D-DED0-4DF9-B920-CD0817668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33" r="51391"/>
          <a:stretch/>
        </p:blipFill>
        <p:spPr>
          <a:xfrm>
            <a:off x="2962164" y="2797281"/>
            <a:ext cx="1294544" cy="3867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Spolna i dobna struktura "novih iseljenika"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C4BA94-D4E8-4673-B145-F6008CA23D06}"/>
              </a:ext>
            </a:extLst>
          </p:cNvPr>
          <p:cNvSpPr txBox="1"/>
          <p:nvPr/>
        </p:nvSpPr>
        <p:spPr>
          <a:xfrm>
            <a:off x="2066708" y="1828344"/>
            <a:ext cx="806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Spolna struktura:                                                                                   </a:t>
            </a:r>
          </a:p>
          <a:p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Dobna struktura:</a:t>
            </a:r>
          </a:p>
          <a:p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A2B6F0-9447-40E2-BAF8-8AC009256D1E}"/>
              </a:ext>
            </a:extLst>
          </p:cNvPr>
          <p:cNvSpPr txBox="1"/>
          <p:nvPr/>
        </p:nvSpPr>
        <p:spPr>
          <a:xfrm>
            <a:off x="3269091" y="2636724"/>
            <a:ext cx="85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49,3%</a:t>
            </a:r>
            <a:endParaRPr lang="hr-HR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83080B-DFF3-4E52-9F5E-B7DF26EC809B}"/>
              </a:ext>
            </a:extLst>
          </p:cNvPr>
          <p:cNvSpPr txBox="1"/>
          <p:nvPr/>
        </p:nvSpPr>
        <p:spPr>
          <a:xfrm>
            <a:off x="1637104" y="2636724"/>
            <a:ext cx="85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50,7%</a:t>
            </a:r>
            <a:endParaRPr lang="hr-HR" sz="1600" b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b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1F6A1F04-85DA-46D6-B644-2CC9C744C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9184093"/>
              </p:ext>
            </p:extLst>
          </p:nvPr>
        </p:nvGraphicFramePr>
        <p:xfrm>
          <a:off x="5545394" y="3221498"/>
          <a:ext cx="7536425" cy="371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59510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Bračni status "novih iseljenika"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6B38CBA1-0A05-4EDD-BE4B-28D0E360C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00181109"/>
              </p:ext>
            </p:extLst>
          </p:nvPr>
        </p:nvGraphicFramePr>
        <p:xfrm>
          <a:off x="-302425" y="1429434"/>
          <a:ext cx="8485499" cy="60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Striped Right 6">
            <a:extLst>
              <a:ext uri="{FF2B5EF4-FFF2-40B4-BE49-F238E27FC236}">
                <a16:creationId xmlns="" xmlns:a16="http://schemas.microsoft.com/office/drawing/2014/main" id="{0BB30E1A-684D-40C6-9CB7-E92AAB1D2F1E}"/>
              </a:ext>
            </a:extLst>
          </p:cNvPr>
          <p:cNvSpPr/>
          <p:nvPr/>
        </p:nvSpPr>
        <p:spPr bwMode="auto">
          <a:xfrm>
            <a:off x="7768262" y="1982108"/>
            <a:ext cx="640843" cy="472611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26000" tIns="64800" rIns="126000" bIns="64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Arrow: Striped Right 18">
            <a:extLst>
              <a:ext uri="{FF2B5EF4-FFF2-40B4-BE49-F238E27FC236}">
                <a16:creationId xmlns="" xmlns:a16="http://schemas.microsoft.com/office/drawing/2014/main" id="{881631C8-20AB-4485-B47F-D3AE6C2DD99A}"/>
              </a:ext>
            </a:extLst>
          </p:cNvPr>
          <p:cNvSpPr/>
          <p:nvPr/>
        </p:nvSpPr>
        <p:spPr bwMode="auto">
          <a:xfrm>
            <a:off x="5513084" y="3830548"/>
            <a:ext cx="640843" cy="472611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26000" tIns="64800" rIns="126000" bIns="64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8F0079-6B01-46E6-A7CF-368BD3BC6904}"/>
              </a:ext>
            </a:extLst>
          </p:cNvPr>
          <p:cNvSpPr txBox="1"/>
          <p:nvPr/>
        </p:nvSpPr>
        <p:spPr>
          <a:xfrm>
            <a:off x="8477763" y="2395481"/>
            <a:ext cx="3068128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</a:t>
            </a:r>
            <a:r>
              <a:rPr lang="hr-H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odselili s partnerima                (od onih u braku ili izvanbračnoj zajednici)</a:t>
            </a:r>
          </a:p>
          <a:p>
            <a:endParaRPr lang="hr-HR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hr-H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odselile cijele obitelji s djecom (od obitelji s djecom)</a:t>
            </a:r>
          </a:p>
          <a:p>
            <a:endParaRPr lang="hr-HR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7541959-01D7-49D4-9E17-7CC570E35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097" y="3362213"/>
            <a:ext cx="1001369" cy="10013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A34FD42-CD48-4B30-8A45-6C3590E1E55E}"/>
              </a:ext>
            </a:extLst>
          </p:cNvPr>
          <p:cNvGrpSpPr/>
          <p:nvPr/>
        </p:nvGrpSpPr>
        <p:grpSpPr>
          <a:xfrm>
            <a:off x="11821462" y="2360844"/>
            <a:ext cx="628637" cy="1001369"/>
            <a:chOff x="12725672" y="2395481"/>
            <a:chExt cx="628637" cy="1001369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0048CA0-796C-440C-9AF5-D78C332F6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8080"/>
            <a:stretch/>
          </p:blipFill>
          <p:spPr>
            <a:xfrm>
              <a:off x="13034678" y="2395481"/>
              <a:ext cx="319631" cy="10013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A070606E-10C2-4D02-A009-DD68F4C32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8081"/>
            <a:stretch/>
          </p:blipFill>
          <p:spPr>
            <a:xfrm>
              <a:off x="12725672" y="2395481"/>
              <a:ext cx="319631" cy="1001369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8760417-2265-4D00-87B3-080C360E1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3" y="1752628"/>
            <a:ext cx="776194" cy="77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711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Obrazovna struktura "novih iseljenika"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C76E2DFA-8072-4E57-9825-E7DC88296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4169494"/>
              </p:ext>
            </p:extLst>
          </p:nvPr>
        </p:nvGraphicFramePr>
        <p:xfrm>
          <a:off x="783064" y="1563329"/>
          <a:ext cx="11576083" cy="444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433E6CF-AEA0-4628-AD29-FBDA538B1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91" y="6108969"/>
            <a:ext cx="1023017" cy="10230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2A57F24-2412-4C64-82C2-241DBD195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46" y="6256288"/>
            <a:ext cx="769981" cy="769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50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02A78F2A-5563-4BF4-863E-E7AED5699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8963510"/>
              </p:ext>
            </p:extLst>
          </p:nvPr>
        </p:nvGraphicFramePr>
        <p:xfrm>
          <a:off x="1648853" y="1335639"/>
          <a:ext cx="12680350" cy="610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Radni status "novih iseljenika" prije iseljenja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sp>
        <p:nvSpPr>
          <p:cNvPr id="6" name="AutoShape 4" descr="data:image/jpeg;base64,/9j/4AAQSkZJRgABAQAAAQABAAD/2wCEAAkGBxATEBATEw8VEhUXDxUVFRUVFRAPEhUVFRUXFhUVFRUYHSggGBolHRUVITEhJSkrLi4uFx8zODMtNygtLisBCgoKBQUFDgUFDisZExkrKysrKysrKysrKysrKysrKysrKysrKysrKysrKysrKysrKysrKysrKysrKysrKysrK//AABEIAOEA4QMBIgACEQEDEQH/xAAcAAEAAgMBAQEAAAAAAAAAAAAAAQgEBgcFAgP/xABTEAABAwIDAwYHCwcJBwUAAAABAAIDBBEFITEHEmEGEyJBUXEUMnSBsbKzCCMkJTRCUnKR8PEVQ2KCkpOhFzNTVGRzg6K0FjVFY6PS0zZVZZTB/8QAFAEBAAAAAAAAAAAAAAAAAAAAAP/EABQRAQAAAAAAAAAAAAAAAAAAAAD/2gAMAwEAAhEDEQA/AOZcv+UFRV11S6aVzg2eRsbLncjY1xa0NboMgL9pzWtrOx75XVeUy+u5YKAlkRARF6WDVlNG4+EUfhLeE0lO8dzhcW72oPNRdRwN3JCawmZVUribe+PfIy/B8YOXEgLfcK2Wcnahu/BIZm9sdTzlu+2h4IK4oVZtuxXBv6OYf4zlDdi2Df0c375yCspSys0Ni2DH83N++cn8i2DX/m5v3zkFZUsrNHYtg1/5ub985DsWwbTm5v3zkFZbIArNnYtg39HMf8ZyHYtgw/NzfvnIKyWX7UlVJE9r4pHRvabh7HOY8cQ4ZhWGx7Y/hEVJUytZLvMp5XtvK4jeaxzhl15hVzQW/wBn2LyVWF0dRKbyPh6ZyG85jiwusMrktvl2rYQesrTtkA+JKA/8t/tZFuGuZ0QSCgN+5Rr3elNe70oJBv3JfsUa5BOA/BBJPUEJ6go0yCad6CSftU3XzpxKkC2uqCVKhSgpXj3yuq8pl9dywVnY78rqvKZfXcsFAREQEREBfrT1D43B0b3McNHMcWOHcRmvyRBvGC7WMYprDwrwhoFtyoaJvtfk8/tLoeCbeoHbraujfFmAXwuEre8sdYgdxJXBEQXYoa2OeKOWF4fG9gc17dC0i4t98l+/AfgtF2IuJwOj75/MOfkW9aZBA0yCacSmnEppxKBpxKaZnX75BNMzr98gnEoPL5Vj4BXE/wBSn83vTlTRXL5Vj4BXE/1Kf2TlTRBa/ZAPiTD/AO7f7WRbhr3elafsgF8Ew/s5t/tZFuGvd6UBx42A1On3C0fHtrGD0zizwkzOGogbzoHDfyZ/mXMttW0KSaeSgp5CyCMlkxabGaQZOaSPmNOVusg65LkqCzeHbaMHlIaZJae5sDLEd3PjGXW7yt+o6uOWNr4ZGyMcLtexwewjtDhkVSZbbs75dT4ZUBwJfTucOehvk4ab7Acg8DQ9drFBbLTvTTiV+VJUskjZJG4PbIxr2OGjmuF2kcLEL9dMzr98ggaZnX75BSB1lRxKkDrKCVKi6lBSvHvldV5TL67lgrOx75XVeUy+u5YKAiIgIiICIiAiIgtLsQPxHR213p/9RIt604laLsQPxHR9u9P7eRb1pxKBpxKaZnX75BNMzr98gnEoHE/gnEpxKa5nRB5XKvOgrj/Yp/ZOVNVcrlXnQV3Z4HP5/enKmqC12yAXwSg7Obf7WRbHj1aYaWplb+appZPOxjnAfwWubIM8EoP7t+f+NItrrqZssUkJ8V8bmO+q9pafSgpO5xJJJJJNyTmSTqSVCysUw+Snnlglbuvjkcxwz1abZdoOoPWCsVAREQWj2IVrpMFp94klj5IgTruteS0eYOA8y3ziVqWynBXUmE0kcgs8sMrgRYtMpLw0jqIBaD3LbeJQOJUjPNRrmdFIz7vSg+roiIKV498rqvKZfXcsFZ2PfK6rymX13LBQEREBERAREQEREFpdiBtgdH9af28i3rTM6/fILRdiFhgdGf0p/byLeuJQOJ/BOJUPcAC5xDQM8yABxJWvYly6wqC/O4hAN3VrXiZ/nZHc+ayDYtczomvd6VzTE9t2EMyZz9R9SPcb5zIWn+C1fE9v7zcQYe0dhllLvta0D0oO31MDZGPjc3eY5pa4HRzXCxHdYrx6PkdhkR97w6mbb53Mxud3bxF1X/Ets2My+LNHTjsiiZ6ZN4jzLVsQ5W4jPfna+oeD80yyBn7ANh9iC3hqoI7RiSOO2QbvMZbuaskHLLPjqO9Ug4levgPKiuo3b1NVyQ/og70Z743Xa7zhB3ra1sw8P+E0tm1QbZzSQ1s7W6Xdo14GQJyOQNrXFe8VwmpppDHUQSQuBOUjXMvbrF/GHEZLrvJnby9tm1tKHjrlg6LvPG42PmcO5dSwLlfheINtFURSuP5p4DZO7mn5nvFwgqRT075HBkbHPcTk1rS9x7gMyux7MNkUvOR1WIR82xpD46d3jvcMwZh81oy6Gp67DI9xpqOKPNkTGfUa1noC/biUDiU1zOia5nRNe70oGvd6VN79yjXu9Km/Yg+kUWUoKV498rqvKZfXcsFZ2PH4XVeUy+u5YKAiIgIiICIiAiIgtLsQ/wBx0Z/Sn9vIt0rauOKN80rxHGxpc5zsg1o1JWlbEB8R0ZJyDp+7+fkzXKtsu0Tw2U0tM/4LG7pOBynkHzuLB1dpz7LB4e0rl9PiVQ6znMpmutFFcgED85IBkXnX9HQdZOmIvRwTA6qrkMdNA+Z4bvEMF90Xtdx0AuRqg85F0TDdi+My+NHFB/eytP8ACPeW04dsAcSOfxED6TYoi7zB7nD1UHEkXfeUWy/BsOoKmpkE1Q6OIlokl3GmR1mxttGG5F5b29a4EgIiIClpIItkQbg6G/aoRB2/YntFnfO2gq5TKHNPg8ryXPa5ouYnO+cCASCcwRbO4t3DXM6KoWzuJ7sWw4R+N4ZE79Vrg5/+UOVvde70oGvd6U17vSmvd6U1yCBrkFN+oKOA/BTwCCbKVClBSvHvldV5TL67lgrOx75XVeUy+u5YKAiIgIiICIiAiIg3ybl86PA6bDYCQ5wm8JfpZj5pCIm9u80gk9ht1m2hovqOMuIa0FziQAACSScgABqUGVhGGTVM8UELC+WR4a1o7esnsAFyT1AEq1mz/kdDhtKIWWdI6zp5et77aDsaNAO86krwtkWz8YfBz0zR4XK3pnI8yw5iJp+loXEdeWdrnonAfggcB+CaZBNMgjnBo14kn+JKDifujMes2moWuzPwiXuF2RA953zb9ELhi97l1jprsRqqm92ulIj1yjZ0Y8jp0QDbtJXgoCIiAiIg7B7nXk9zlTPWvbdsLObjJAtzkg6ZB7QzL/EXf9e70rVdmHJ/wPC6WEt3XuZzsvUeck6Rafqjdb+qtq1yCBrkE4D8E4D8E4BA4BSMsutRpkNVIy70H0ihSgpXj3yuq8pl9dywVnY98rqvKZfXcsFAREQEREBZFNQzSBxjhfIG+MWMc8DvsMljq43I3CYqahpYomhrRAwm1gXOc0Fz3driblBTlF0vb7hcMOKNfEwM56nbI8AWBk33tc+3ENF+Nz1rmiAu77ENnW4GYhVM6ZF6aNw8QH884fSI8UdQz1It4Gx7Zl4WY66q3TTBxLIr7xmcxxb0x1MBByOtuzWw/AfggcB+CaZBNMgmnegad60jbHj3geEz2daSf4Ozt98B3zwswPz7bLd9OJVcvdA48ZsQZTNddlNHZ3ZzslnO77N5sd+8g5aiIgIiIC9PkzLTsrKZ9TvGFszXyBjQ9xa033bEi4JAB4ErzEQW3wfaJhNVYRV8bTpuyXp337AJAL+a62drgQN0gjtGY8xVIV6WE4/WUxvT1c0Od7RyPY0ni0Gx84QXN4BNMhqq1YLtsxaGwl5qpb184zm3nudHYecgrs+zvl7T4pE8sYYpmW52JxDrX0cx3zmajQEEZjQkNu04lSBbXVRpmdVIHWUEqVClBSvHvldV5TL67lgrOx4fC6rymX13LBQEREBERAV1MGF6an7OYj8/QCpWrp4PnTU/ZzEfn6AQcF90cfjGl8iHtZFyZdZ90cR+UaXyIe1kXJkFpNiB+I6O30p/9RIt70yC0XYgfiOjtrvT/wCokW9ad6Bp3ppxKacSmmZ1++QQYmMYiymp56iQ9GKJ0ju2zQTYcTp51TTE66SeaWaQ3fJI6R56t55JNuGasP7oHF+awxsAPTqJ2ttex5uPpvI7elzYP1lW9ARSOwIcu9BCIiD96GkfLLHEwbz5JGsYO1zyGtH2kLpuL7C8RjuYJoakAaXdA+/ZZ3R/zLG2B4B4RiRncLspo9//ABH3bGPXd3sCspwCCnGPcl66jPwqkkhBNg5zbxkm5DRI27SbAmwPUvHVi/dG2GF04/8AkGH/AKM64dyP5OSYhVspY3tjc5ryHP3t0bjS43sL9SDxVs+z3lc7DKs1Ah54GF0ZZv8ANXDi033t12haOpbsdgld/Xaf7Jv+1ady+5Cz4W6Bss0cnOteRze/luFoN94D6SCwWznaBBiscpERhliI34y7nBuuvuuY+w3gbG+QIPmJ3IDrK4H7my3hNf5PH65XfBnmgm6lRdSgpXj3yuq8pl9dywVn498rqvKZfXcsBAREQEREBXUwfOmpx/yI/UCpWrjcjsViqaCllheHNMDAdCWOa0BzHdjgQRZBxL3R1vyjS+RD2si5Mul7fcUhmxRrInh/M0zY3kG4Em+9zm36yA5t+Nx1LmiC0uxA/EdH270/t5FvWnErRdiBtgdH9af28i3rTM6/fIIGmZ1++QTiU4lQ94ALnGwAJN9ABmSUFcvdCYwZcSjgB6NPAAR2SS9N3+Xm/sXLl6fKXFjVVlTUG/vs73gHUNLjuN8zbDzLzEG3bJ8G8KxejYRdrJOef2BsI3xfgXBrf1l0zb3yKD4/yjBH0owG1AaPGZfoy2GpaTYnsIOjVie5uwb5bVkfRp2Hr6pJB7JdtlY14cwgOaQWvabEEOGbSOIP8UFI0W27TeSDsNrnxgEwvu+B2Z6BPiE9bmnI+Y9a1JBYH3OeIU5pKmBmVQJ+ckvbpRkBrHN4CxFuom/zlnbaMcxehEE9HOGU56EoEUUjmyG5a5zng9FwyGliOIXCOSXKGahrIaqLVjuk29hIw5PYeBH2Gx6la74JiWH/ANLBUw+ex9VzXDzFvBBVzlJy5xKvibFVVAlY2QSAc3BHZwa5oN2NB0c7LivNwHG6ijnbPTSc3I0OAdusfYOFjk8EaHsX78reT01BWTUsurHdF1rB7Dmx44EfYbjqXjoN6/lex3+vD9xSf+NeByn5WVte6M1U/OmMODOhFHYOsT4jRfQarxEQe1ya5U1lA6R1JNzTntDXncikuAbgWe02zW04ftmxlkrHSTsnYD0o3RQMDh1jeY0EHj/ArniILdf7b030H/YEXPEQcXx75XVeUy+u5YCz8e+V1XlMvruWAgIiICIiAsmlr5ow7m5pIw4WcGPewOHYbHNYyICIiC0uxCwwOjP6U/t5FvXErRdiFvyHRn9Kf28i3riUDiVp+1vGPBsIq33s6RnMMF7EmXokjiG758y3DXM6Lh3ukcZuaKkaep1Q8d944z7X7UHEURepyXwk1VbS04B99nYw21DC4b7vM3ePmQWc2T4P4NhFGy1nPj56Q2sd6XpgHiGlrf1VzTC9pfM8oqx0klqSafmDc3bGIfeo5m9g6JJ4PJ1C7Vjs5ho6l0dgY6WVzewFkZLfQFTHiUFs9pPJFmJUL4QBzzPfIHnK0gHik/RcMj5j1BVPnhcx7mPaWua4tc0ixa5psWkdRBCthsqqnyYNQOe4veYS25zNmPcxtzwa0DzLmW37kXuPGIwt6LyGVIHU/IMlt2O8U8Q36RQcYXXdgvLXmJzQTO96mdeAk+JMfmZ6B/rAfSK5EvpjyCC0kEEEEGxBGhB6kFl9tfIzw2iNRG34RTtc4W1fFq+PLUjxhxBHzlWZXF5FYi+pw6jnlzfJTML+wutZxtxIJ86qbympWxV1ZEwWbHVzRtHY1kjmgfYEHmIiICIiDu6IiDi+P/K6rymX13LAWfj/AMrqvKZfXcsBAREQEREBERAREQWl2ID4joyfpT+3kW9a5nRaLsQHxHR3+lP7eRb1r3elB+NbVsjjklkcGRxsc9zjoGtFyTwsFUDllyhfXVs9U+4339Bp+ZG3KNvmAF7akk9a7J7oTlZzcMdBE7pS2kmt1RNPQb+s4X7mcVwFAXVPc84OZcRlqCMoIDY9kk12N/yiRcsa0kjK5JsAMySrZ7MuS4w/D4oSPfn++znX3xwHR7mgBvmJ60Hr8rPkFcB/Up/ZOVNFcvlXlQVw/sU/snKmiC1+yA/ElB282/2si0n3RmOFsNLRNOcjjNLnmGM6MYt2Fxce+NdC2bYc+nwmgjkFninDiNCDITJuniN+x7lW7afj3hmK1UoddjX81HoRzcXRBHAned+sg1VZGH0b5pooYxd8kjY28XPcGj+JWOum7AsB5/EzO4dCmjL+HOPuyMHzb7u9oQd+jZDQUIvlDS0vn3Ymanid3+Kp5iFW6WaWV3jSSvkd3vcXH+JV0K+iinjfFKwPjcLOY7MOF75jsyXgDZ9g5/4bT2+oEFRkVuf5PsHP/Daf9gIdn2D6DDaf9gIKjKWtJOQuSbADMk9gVuDs+wfQYbT/ALAWTQ8i8LhkbJFh8DJGm7XCNpc09oJ0PFBpH+ztX/QP+wqV1VSgpZj/AMrqvKZfXcsBZ+P/ACuq8pl9o5YCAiIgIiICIiAiIgtJsQHxHR9m9P7eRbhi+IxwQTTyu3Y4o3PeeuzRew7SdLdZK0/YgL4HR/Wn9vIvI90TVvbhcLGuIa+sY14Gjg1j3hp4bzWnzBBwTlJjMlZVz1UvjyyF1tQ1ujGDg1oa0dy81F9wQue5rWtLnOcGtaMy5xNgAO0lB0fYXyV8Lr/CHtvFTWfno6Y/zbeNrF36re1WV0yGq13kByabh1BBTgDnLb8xHzpXAb5v1gZNB7GhbFpxKDy+VeWH13aaOf2TlVbZ9gnhuJUlOW3YZQ6TK45uPpvB7w23e4K1PKsWoK6+vgU/snLk3ucMDAFXXOHZTxn7Hykf9MeYoOk7Rcb8CwyrnBs/mubi4SSdBlu6+9+qVURdq90fjl30lE0+KDUSDibsi84HOftBcVQFZvYVgHg+FMkc2z6h5mN7X3PFiHdYb366rryewp1VV09MzxpZmsuM90E9J3cBc+ZXJpadrI2RsG6xjGsaB9FosAOFgg/XXu9Ka5DRNchonAIHAJwCcAmmQ1++ZQNMhr98ypGXeo04lSMu9BKlQpQUt5Qj4ZV+VS+0cvPVgeW+xRlTUS1FJUiF0ji90UjS6PfcbuLXtzaCbm1jmcrDJcwx3ZfjFNcuo3TNHz4PhA791vTA4loQaai+5Y3NcWuaWkGxBBaQeIK+EBERAREQEREFpNiGeB0Y/Snv+/kXh+6OI/J1KP7c32Mq9zYgfiOjH6U/+okXhe6Ot+TqUf25vsZUFeF1bYFyW5+rdWyNvHTm0d9HTuGR/Uab97mrmFFSSTSxxRtL3ve1jGjUucbAfaVb7kbyfjw+hgpWZljOm4fPkdnI7uJvbsFh1INV20ctH4fSxxwSbtTO7ouFiY42EF77EEZmzRftd2Lif8p2Nf8AuMn7MX/autcudktRiNZJUyYk1gIDY4+YLtyNvisB5wXzJJ4uK8E+5+fb/ebf/rn/AMiDn1VtHxiRj2Pr5HNcxzHAtisWuFnDxesFWV5BYIKLDKSF1gWQh0nZzj+nIb8C4juAXLotgL2kOOJNyINvBznY6fzi7NitM6SnnjbkXwSMb1WLmFoJ+1BUjlxjhrcQq6i9w+YhmuUTehGP2WtvxuvCX3NE5jnMc0tc1xa4EWLXA2II6jdfCDrfud8A52tnq3N6MEe4y4/OS3FweDA4H64VhNchotL2QYAaTCqdrmlskt55bgg3kA3WkHQhgYCO263TgEDgE4BOATTIa/fMoGmQ1++ZTTiU04lNO9A071IHWVGmZUgdZQSpREHyT9qjTiV9FQBbPrQebi+A0dS21TSxT9m+xrnD6riLjzLQMb2HYZICYJJaV1sgHc/H52v6R/aXUQOsoB1lBW3HNiOKQgmB0VU3sa7mZfO19h9jitBxbBKqlO7UU0sBvb3xjmA/VJFj5ldC19V8TRNeC1zQ5p1a4BwPeD1IKRIrV43srwepJJpBA63jwEwfYwdD7Wrn2ObA5Bc0da1/YydpYf3jLgn9UIOKotpxvZ5i1Lcy0Mjmg+PEBOzvJZfdHfZaseKC0uxA/EdHbXen/wBRIvR2h8jGYnTxQOndDuTiXeDRISQ1zbEEj6X8F+GyKglgwajjkYWPLZH7pyIEkr3tuOrouGS3G1uJQaNyJ2YUOGvEzd6onsQ2SS3QuLHm2DJtx1m5zIvmVvGmZ1++ikC2fWgHWUEcSnE/gpA6ylr6oI1zKa93pU2v3elDn3elBoPLXZTQ4hKZw51NMfGfGGlsh7XsOp4gi/XdefyW2LUFNM2WWV9W5pu1rw1kIIzBLBcuI4m3Arpx7EPYEEE9QTgFPAJpogjTIa/fMppxKm1uJQC3egjTvTTMqQOsoB1lBHE/gpGeZS18ymvcgm6lEQQilEEIVKIBREQFAUoggLh/Lr/1JQfX/wD0IiDuKhSiCEUoggoVKICIiAFAUoghFKIIRSiCFKIggqURBCIiD//Z">
            <a:extLst>
              <a:ext uri="{FF2B5EF4-FFF2-40B4-BE49-F238E27FC236}">
                <a16:creationId xmlns="" xmlns:a16="http://schemas.microsoft.com/office/drawing/2014/main" id="{62D33292-B888-44B2-881D-D743DA4D2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19875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2ACCACA-EF0C-4A31-9097-CC36142B1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5" y="1703546"/>
            <a:ext cx="1674342" cy="167434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ACC88C-709C-43C1-8E06-99FEA8DEEFDD}"/>
              </a:ext>
            </a:extLst>
          </p:cNvPr>
          <p:cNvSpPr/>
          <p:nvPr/>
        </p:nvSpPr>
        <p:spPr>
          <a:xfrm>
            <a:off x="10779909" y="1843548"/>
            <a:ext cx="1317235" cy="16518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Zaposleni</a:t>
            </a:r>
          </a:p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73,5%</a:t>
            </a:r>
            <a:endParaRPr lang="hr-H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84BB74F-1A50-4CC1-A3CC-A22E237AC28F}"/>
              </a:ext>
            </a:extLst>
          </p:cNvPr>
          <p:cNvSpPr/>
          <p:nvPr/>
        </p:nvSpPr>
        <p:spPr>
          <a:xfrm>
            <a:off x="8327926" y="3735456"/>
            <a:ext cx="1327759" cy="89553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Nezaposleni</a:t>
            </a:r>
          </a:p>
          <a:p>
            <a:pPr algn="ctr"/>
            <a:r>
              <a:rPr lang="hr-H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17,2%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2498EB2-5462-49FE-95AB-14B1A95BE9E7}"/>
              </a:ext>
            </a:extLst>
          </p:cNvPr>
          <p:cNvSpPr/>
          <p:nvPr/>
        </p:nvSpPr>
        <p:spPr>
          <a:xfrm>
            <a:off x="7707427" y="5604386"/>
            <a:ext cx="2627749" cy="87015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 faksa /iz klupe na posao"</a:t>
            </a:r>
          </a:p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6,6%</a:t>
            </a:r>
          </a:p>
        </p:txBody>
      </p:sp>
    </p:spTree>
    <p:extLst>
      <p:ext uri="{BB962C8B-B14F-4D97-AF65-F5344CB8AC3E}">
        <p14:creationId xmlns="" xmlns:p14="http://schemas.microsoft.com/office/powerpoint/2010/main" val="3556758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Visina primanja zaposlenih prije iseljenja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8343373-CE53-4BD4-A595-89A8399A1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150851"/>
              </p:ext>
            </p:extLst>
          </p:nvPr>
        </p:nvGraphicFramePr>
        <p:xfrm>
          <a:off x="71918" y="1335639"/>
          <a:ext cx="12328988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872C2B4-9154-44BD-A333-11D2AD28F8F0}"/>
              </a:ext>
            </a:extLst>
          </p:cNvPr>
          <p:cNvSpPr/>
          <p:nvPr/>
        </p:nvSpPr>
        <p:spPr>
          <a:xfrm>
            <a:off x="783065" y="7234921"/>
            <a:ext cx="7216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NAPOMENA: Odgovarale samo zaposlene (na neodređeno, na određeno) i samozaposlene osobe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0F78519-26E3-46D3-BB9E-5784587F4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1764545"/>
            <a:ext cx="2658268" cy="2658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875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851291F-FDC4-4D19-B3AF-B1CB4618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120029"/>
              </p:ext>
            </p:extLst>
          </p:nvPr>
        </p:nvGraphicFramePr>
        <p:xfrm>
          <a:off x="2118705" y="1316052"/>
          <a:ext cx="7822014" cy="62068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94544">
                  <a:extLst>
                    <a:ext uri="{9D8B030D-6E8A-4147-A177-3AD203B41FA5}">
                      <a16:colId xmlns="" xmlns:a16="http://schemas.microsoft.com/office/drawing/2014/main" val="1074093346"/>
                    </a:ext>
                  </a:extLst>
                </a:gridCol>
                <a:gridCol w="595201">
                  <a:extLst>
                    <a:ext uri="{9D8B030D-6E8A-4147-A177-3AD203B41FA5}">
                      <a16:colId xmlns="" xmlns:a16="http://schemas.microsoft.com/office/drawing/2014/main" val="202739085"/>
                    </a:ext>
                  </a:extLst>
                </a:gridCol>
                <a:gridCol w="997293">
                  <a:extLst>
                    <a:ext uri="{9D8B030D-6E8A-4147-A177-3AD203B41FA5}">
                      <a16:colId xmlns="" xmlns:a16="http://schemas.microsoft.com/office/drawing/2014/main" val="998760555"/>
                    </a:ext>
                  </a:extLst>
                </a:gridCol>
                <a:gridCol w="1217488">
                  <a:extLst>
                    <a:ext uri="{9D8B030D-6E8A-4147-A177-3AD203B41FA5}">
                      <a16:colId xmlns="" xmlns:a16="http://schemas.microsoft.com/office/drawing/2014/main" val="1895148382"/>
                    </a:ext>
                  </a:extLst>
                </a:gridCol>
                <a:gridCol w="1217488">
                  <a:extLst>
                    <a:ext uri="{9D8B030D-6E8A-4147-A177-3AD203B41FA5}">
                      <a16:colId xmlns="" xmlns:a16="http://schemas.microsoft.com/office/drawing/2014/main" val="2037992410"/>
                    </a:ext>
                  </a:extLst>
                </a:gridCol>
              </a:tblGrid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Varijanca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stanovništvo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iseljenika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/>
                </a:tc>
                <a:extLst>
                  <a:ext uri="{0D108BD9-81ED-4DB2-BD59-A6C34878D82A}">
                    <a16:rowId xmlns="" xmlns:a16="http://schemas.microsoft.com/office/drawing/2014/main" val="2525237084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hr-HR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629174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3332656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0088101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7459742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650120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7262564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8486244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3767273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7059455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8939119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-0,05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537649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3571501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1978354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740231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2548645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9844683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7138135"/>
                  </a:ext>
                </a:extLst>
              </a:tr>
              <a:tr h="28446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8801148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8416270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-2,2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8155363"/>
                  </a:ext>
                </a:extLst>
              </a:tr>
              <a:tr h="282019"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10,6%</a:t>
                      </a:r>
                      <a:endParaRPr lang="hr-HR" sz="10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7,3%</a:t>
                      </a:r>
                      <a:endParaRPr lang="hr-HR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56" marR="9456" marT="9456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13818572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D30245-2503-439E-867E-49F1951C2D24}"/>
              </a:ext>
            </a:extLst>
          </p:cNvPr>
          <p:cNvSpPr/>
          <p:nvPr/>
        </p:nvSpPr>
        <p:spPr>
          <a:xfrm>
            <a:off x="0" y="0"/>
            <a:ext cx="13546137" cy="13356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9462E-35E8-481E-A7FE-140725B0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Županija stanovanja prije iseljenja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D573-1612-4C1A-BE81-4D515BE87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9" y="477522"/>
            <a:ext cx="2515075" cy="48914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C3D843E5-77B2-4B37-8BB8-086B614CA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6637156"/>
              </p:ext>
            </p:extLst>
          </p:nvPr>
        </p:nvGraphicFramePr>
        <p:xfrm>
          <a:off x="2023145" y="1198653"/>
          <a:ext cx="5534025" cy="642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7246386-772E-4A10-8591-AF78ABA9B72F}"/>
              </a:ext>
            </a:extLst>
          </p:cNvPr>
          <p:cNvCxnSpPr/>
          <p:nvPr/>
        </p:nvCxnSpPr>
        <p:spPr bwMode="auto">
          <a:xfrm>
            <a:off x="2023145" y="3565572"/>
            <a:ext cx="390195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21885B0-6F7E-4724-9C4B-6687F57FE21D}"/>
              </a:ext>
            </a:extLst>
          </p:cNvPr>
          <p:cNvCxnSpPr/>
          <p:nvPr/>
        </p:nvCxnSpPr>
        <p:spPr bwMode="auto">
          <a:xfrm>
            <a:off x="2118705" y="6101576"/>
            <a:ext cx="390195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5585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ault Mystery Shopping 2009">
  <a:themeElements>
    <a:clrScheme name="Custom 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02748F"/>
      </a:accent2>
      <a:accent3>
        <a:srgbClr val="00A4C0"/>
      </a:accent3>
      <a:accent4>
        <a:srgbClr val="81EDF7"/>
      </a:accent4>
      <a:accent5>
        <a:srgbClr val="F70110"/>
      </a:accent5>
      <a:accent6>
        <a:srgbClr val="6E0516"/>
      </a:accent6>
      <a:hlink>
        <a:srgbClr val="339966"/>
      </a:hlink>
      <a:folHlink>
        <a:srgbClr val="44546A"/>
      </a:folHlink>
    </a:clrScheme>
    <a:fontScheme name="Prezent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126000" tIns="64800" rIns="126000" bIns="64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126000" tIns="64800" rIns="126000" bIns="64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rezentacij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EABAB"/>
    </a:accent1>
    <a:accent2>
      <a:srgbClr val="02748F"/>
    </a:accent2>
    <a:accent3>
      <a:srgbClr val="00A4C0"/>
    </a:accent3>
    <a:accent4>
      <a:srgbClr val="81EDF7"/>
    </a:accent4>
    <a:accent5>
      <a:srgbClr val="F70110"/>
    </a:accent5>
    <a:accent6>
      <a:srgbClr val="6E0516"/>
    </a:accent6>
    <a:hlink>
      <a:srgbClr val="339966"/>
    </a:hlink>
    <a:folHlink>
      <a:srgbClr val="44546A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2525"/>
    </a:accent1>
    <a:accent2>
      <a:srgbClr val="4CC7C4"/>
    </a:accent2>
    <a:accent3>
      <a:srgbClr val="3B3939"/>
    </a:accent3>
    <a:accent4>
      <a:srgbClr val="AFABAB"/>
    </a:accent4>
    <a:accent5>
      <a:srgbClr val="339966"/>
    </a:accent5>
    <a:accent6>
      <a:srgbClr val="70AD47"/>
    </a:accent6>
    <a:hlink>
      <a:srgbClr val="0563C1"/>
    </a:hlink>
    <a:folHlink>
      <a:srgbClr val="954F72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2525"/>
    </a:accent1>
    <a:accent2>
      <a:srgbClr val="4CC7C4"/>
    </a:accent2>
    <a:accent3>
      <a:srgbClr val="3B3939"/>
    </a:accent3>
    <a:accent4>
      <a:srgbClr val="AFABAB"/>
    </a:accent4>
    <a:accent5>
      <a:srgbClr val="339966"/>
    </a:accent5>
    <a:accent6>
      <a:srgbClr val="70AD47"/>
    </a:accent6>
    <a:hlink>
      <a:srgbClr val="0563C1"/>
    </a:hlink>
    <a:folHlink>
      <a:srgbClr val="954F72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EABAB"/>
    </a:accent1>
    <a:accent2>
      <a:srgbClr val="02748F"/>
    </a:accent2>
    <a:accent3>
      <a:srgbClr val="00A4C0"/>
    </a:accent3>
    <a:accent4>
      <a:srgbClr val="81EDF7"/>
    </a:accent4>
    <a:accent5>
      <a:srgbClr val="F70110"/>
    </a:accent5>
    <a:accent6>
      <a:srgbClr val="6E0516"/>
    </a:accent6>
    <a:hlink>
      <a:srgbClr val="339966"/>
    </a:hlink>
    <a:folHlink>
      <a:srgbClr val="44546A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EABAB"/>
    </a:accent1>
    <a:accent2>
      <a:srgbClr val="02748F"/>
    </a:accent2>
    <a:accent3>
      <a:srgbClr val="00A4C0"/>
    </a:accent3>
    <a:accent4>
      <a:srgbClr val="81EDF7"/>
    </a:accent4>
    <a:accent5>
      <a:srgbClr val="F70110"/>
    </a:accent5>
    <a:accent6>
      <a:srgbClr val="6E0516"/>
    </a:accent6>
    <a:hlink>
      <a:srgbClr val="339966"/>
    </a:hlink>
    <a:folHlink>
      <a:srgbClr val="44546A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EABAB"/>
    </a:accent1>
    <a:accent2>
      <a:srgbClr val="02748F"/>
    </a:accent2>
    <a:accent3>
      <a:srgbClr val="00A4C0"/>
    </a:accent3>
    <a:accent4>
      <a:srgbClr val="81EDF7"/>
    </a:accent4>
    <a:accent5>
      <a:srgbClr val="F70110"/>
    </a:accent5>
    <a:accent6>
      <a:srgbClr val="6E0516"/>
    </a:accent6>
    <a:hlink>
      <a:srgbClr val="339966"/>
    </a:hlink>
    <a:folHlink>
      <a:srgbClr val="44546A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4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EABAB"/>
    </a:accent1>
    <a:accent2>
      <a:srgbClr val="02748F"/>
    </a:accent2>
    <a:accent3>
      <a:srgbClr val="00A4C0"/>
    </a:accent3>
    <a:accent4>
      <a:srgbClr val="81EDF7"/>
    </a:accent4>
    <a:accent5>
      <a:srgbClr val="F70110"/>
    </a:accent5>
    <a:accent6>
      <a:srgbClr val="6E0516"/>
    </a:accent6>
    <a:hlink>
      <a:srgbClr val="339966"/>
    </a:hlink>
    <a:folHlink>
      <a:srgbClr val="44546A"/>
    </a:folHlink>
  </a:clrScheme>
  <a:fontScheme name="Prezent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Renault Mystery Shopping 2009</Template>
  <TotalTime>19027</TotalTime>
  <Words>788</Words>
  <Application>Microsoft Office PowerPoint</Application>
  <PresentationFormat>Custom</PresentationFormat>
  <Paragraphs>207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Renault Mystery Shopping 2009</vt:lpstr>
      <vt:lpstr>Document</vt:lpstr>
      <vt:lpstr>Slide 1</vt:lpstr>
      <vt:lpstr> Metodologija</vt:lpstr>
      <vt:lpstr>Slide 3</vt:lpstr>
      <vt:lpstr> Spolna i dobna struktura "novih iseljenika"</vt:lpstr>
      <vt:lpstr> Bračni status "novih iseljenika"</vt:lpstr>
      <vt:lpstr> Obrazovna struktura "novih iseljenika"</vt:lpstr>
      <vt:lpstr> Radni status "novih iseljenika" prije iseljenja</vt:lpstr>
      <vt:lpstr> Visina primanja zaposlenih prije iseljenja</vt:lpstr>
      <vt:lpstr> Županija stanovanja prije iseljenja</vt:lpstr>
      <vt:lpstr>Slide 10</vt:lpstr>
      <vt:lpstr> Godina iseljenja</vt:lpstr>
      <vt:lpstr> Države useljenja</vt:lpstr>
      <vt:lpstr> Razlog odabira države useljenja</vt:lpstr>
      <vt:lpstr> Zadovoljstvo pojedinim aspektima životom u novoj zemlji</vt:lpstr>
      <vt:lpstr>Slide 15</vt:lpstr>
      <vt:lpstr> Radni status u zemlji useljenja</vt:lpstr>
      <vt:lpstr> Radno mjesto u skladu s obrazovanjem</vt:lpstr>
      <vt:lpstr>Slide 18</vt:lpstr>
      <vt:lpstr> Razlozi iseljenja (svi odgovori)</vt:lpstr>
      <vt:lpstr> Planirani povratak u zemlju</vt:lpstr>
      <vt:lpstr> Najizgledniji scenarij u vezi povratka u zemlju</vt:lpstr>
      <vt:lpstr> Percepcija hrvatske budućnosti</vt:lpstr>
      <vt:lpstr>Slide 23</vt:lpstr>
      <vt:lpstr>Slide 24</vt:lpstr>
    </vt:vector>
  </TitlesOfParts>
  <Manager>Agan Begić</Manager>
  <Company>PROMOCIJA plus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RENAULT NISSAN HRVATSKA</dc:title>
  <dc:creator>123</dc:creator>
  <cp:lastModifiedBy>123</cp:lastModifiedBy>
  <cp:revision>2230</cp:revision>
  <cp:lastPrinted>2017-06-06T07:24:00Z</cp:lastPrinted>
  <dcterms:created xsi:type="dcterms:W3CDTF">2010-02-16T08:20:12Z</dcterms:created>
  <dcterms:modified xsi:type="dcterms:W3CDTF">2018-06-06T05:58:53Z</dcterms:modified>
</cp:coreProperties>
</file>