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256" r:id="rId3"/>
    <p:sldId id="289" r:id="rId4"/>
    <p:sldId id="282" r:id="rId5"/>
    <p:sldId id="293" r:id="rId6"/>
    <p:sldId id="292" r:id="rId7"/>
    <p:sldId id="296" r:id="rId8"/>
    <p:sldId id="297" r:id="rId9"/>
    <p:sldId id="260" r:id="rId10"/>
    <p:sldId id="294" r:id="rId11"/>
    <p:sldId id="295" r:id="rId12"/>
    <p:sldId id="290" r:id="rId13"/>
    <p:sldId id="291" r:id="rId14"/>
    <p:sldId id="277" r:id="rId15"/>
    <p:sldId id="284" r:id="rId16"/>
    <p:sldId id="285" r:id="rId17"/>
    <p:sldId id="287" r:id="rId18"/>
    <p:sldId id="288" r:id="rId19"/>
    <p:sldId id="279" r:id="rId20"/>
    <p:sldId id="298" r:id="rId2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64" autoAdjust="0"/>
    <p:restoredTop sz="88337" autoAdjust="0"/>
  </p:normalViewPr>
  <p:slideViewPr>
    <p:cSldViewPr snapToGrid="0">
      <p:cViewPr varScale="1">
        <p:scale>
          <a:sx n="79" d="100"/>
          <a:sy n="79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rvoje.balen\AppData\Local\Microsoft\Windows\INetCache\Content.Outlook\XJJS9U0R\ICT_algebr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rvoje.balen\AppData\Local\Microsoft\Windows\INetCache\Content.Outlook\XJJS9U0R\Usporedba_klju&#269;nih_sektora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rvoje.balen\AppData\Local\Microsoft\Windows\INetCache\Content.Outlook\XJJS9U0R\Usporedba_klju&#269;nih_sektor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rvoje.balen\AppData\Local\Microsoft\Windows\INetCache\Content.Outlook\XJJS9U0R\Usporedba_klju&#269;nih_sektora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rvoje.balen\AppData\Local\Microsoft\Windows\INetCache\Content.Outlook\XJJS9U0R\Usporedba_klju&#269;nih_sektor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rvoje.balen\AppData\Local\Microsoft\Windows\INetCache\Content.Outlook\XJJS9U0R\ICT_algebr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rvoje.balen\AppData\Local\Microsoft\Windows\INetCache\Content.Outlook\XJJS9U0R\ICT_algebr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algebra.local\Poslovanje\Algebra\Prodaja\Hrvoje_Balen\_HUP_Aktivnosti\ICT_industrija_2016\ICT_sektor_2008-201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algebra.local\Poslovanje\Algebra\Prodaja\Hrvoje_Balen\_HUP_Aktivnosti\ICT_industrija_2016\ICT_sektor_2008-2015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rvoje.balen\AppData\Local\Microsoft\Windows\INetCache\Content.Outlook\XJJS9U0R\ICT_algebr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algebra.local\Poslovanje\Algebra\Prodaja\Hrvoje_Balen\_HUP_Aktivnosti\ICT_industrija_2016\ICT_sektor_2008-2015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[ICT_algebra.xlsx]UKUPNO!$D$1</c:f>
              <c:strCache>
                <c:ptCount val="1"/>
                <c:pt idx="0">
                  <c:v>Prihodi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[ICT_algebra.xlsx]UKUPNO!$A$2:$A$9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[ICT_algebra.xlsx]UKUPNO!$D$2:$D$9</c:f>
              <c:numCache>
                <c:formatCode>#,##0</c:formatCode>
                <c:ptCount val="8"/>
                <c:pt idx="0">
                  <c:v>29855390935</c:v>
                </c:pt>
                <c:pt idx="1">
                  <c:v>26414765693</c:v>
                </c:pt>
                <c:pt idx="2">
                  <c:v>29256350042</c:v>
                </c:pt>
                <c:pt idx="3">
                  <c:v>28566270190</c:v>
                </c:pt>
                <c:pt idx="4">
                  <c:v>28893621577</c:v>
                </c:pt>
                <c:pt idx="5">
                  <c:v>28702338300</c:v>
                </c:pt>
                <c:pt idx="6">
                  <c:v>29798530238</c:v>
                </c:pt>
                <c:pt idx="7">
                  <c:v>31021857075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E7-4B09-A305-EA8F4548ED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0423800"/>
        <c:axId val="660421448"/>
      </c:barChart>
      <c:lineChart>
        <c:grouping val="standard"/>
        <c:varyColors val="0"/>
        <c:ser>
          <c:idx val="1"/>
          <c:order val="1"/>
          <c:tx>
            <c:strRef>
              <c:f>[ICT_algebra.xlsx]UKUPNO!$E$1</c:f>
              <c:strCache>
                <c:ptCount val="1"/>
                <c:pt idx="0">
                  <c:v>Izvoz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[ICT_algebra.xlsx]UKUPNO!$A$2:$A$9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[ICT_algebra.xlsx]UKUPNO!$E$2:$E$9</c:f>
              <c:numCache>
                <c:formatCode>#,##0</c:formatCode>
                <c:ptCount val="8"/>
                <c:pt idx="0">
                  <c:v>4360598586</c:v>
                </c:pt>
                <c:pt idx="1">
                  <c:v>3966242226</c:v>
                </c:pt>
                <c:pt idx="2">
                  <c:v>4225955004</c:v>
                </c:pt>
                <c:pt idx="3">
                  <c:v>4334352467</c:v>
                </c:pt>
                <c:pt idx="4">
                  <c:v>4978242570</c:v>
                </c:pt>
                <c:pt idx="5">
                  <c:v>4240562300</c:v>
                </c:pt>
                <c:pt idx="6">
                  <c:v>4686282181</c:v>
                </c:pt>
                <c:pt idx="7">
                  <c:v>5257784616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9E7-4B09-A305-EA8F4548EDF8}"/>
            </c:ext>
          </c:extLst>
        </c:ser>
        <c:ser>
          <c:idx val="2"/>
          <c:order val="2"/>
          <c:tx>
            <c:strRef>
              <c:f>[ICT_algebra.xlsx]UKUPNO!$F$1</c:f>
              <c:strCache>
                <c:ptCount val="1"/>
                <c:pt idx="0">
                  <c:v>Dodana vrijednost 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[ICT_algebra.xlsx]UKUPNO!$A$2:$A$9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[ICT_algebra.xlsx]UKUPNO!$F$2:$F$9</c:f>
              <c:numCache>
                <c:formatCode>#,##0</c:formatCode>
                <c:ptCount val="8"/>
                <c:pt idx="0">
                  <c:v>7609766610</c:v>
                </c:pt>
                <c:pt idx="1">
                  <c:v>5777956821</c:v>
                </c:pt>
                <c:pt idx="2">
                  <c:v>7446308941</c:v>
                </c:pt>
                <c:pt idx="3">
                  <c:v>7515450948</c:v>
                </c:pt>
                <c:pt idx="4">
                  <c:v>7493236231</c:v>
                </c:pt>
                <c:pt idx="5">
                  <c:v>6967630200</c:v>
                </c:pt>
                <c:pt idx="6">
                  <c:v>7502533893</c:v>
                </c:pt>
                <c:pt idx="7">
                  <c:v>7327591985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9E7-4B09-A305-EA8F4548ED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0428896"/>
        <c:axId val="660419488"/>
      </c:lineChart>
      <c:catAx>
        <c:axId val="66042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60421448"/>
        <c:crosses val="autoZero"/>
        <c:auto val="1"/>
        <c:lblAlgn val="ctr"/>
        <c:lblOffset val="100"/>
        <c:noMultiLvlLbl val="0"/>
      </c:catAx>
      <c:valAx>
        <c:axId val="660421448"/>
        <c:scaling>
          <c:orientation val="minMax"/>
          <c:min val="1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6042380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</c:dispUnitsLbl>
        </c:dispUnits>
      </c:valAx>
      <c:valAx>
        <c:axId val="660419488"/>
        <c:scaling>
          <c:orientation val="minMax"/>
          <c:max val="9000000000"/>
        </c:scaling>
        <c:delete val="0"/>
        <c:axPos val="r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60428896"/>
        <c:crosses val="max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</c:dispUnitsLbl>
        </c:dispUnits>
      </c:valAx>
      <c:catAx>
        <c:axId val="6604288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041948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Broj poduzeća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[Usporedba_ključnih_sektora.xlsx]Broj_poduzeća!$B$1</c:f>
              <c:strCache>
                <c:ptCount val="1"/>
                <c:pt idx="0">
                  <c:v>2011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[Usporedba_ključnih_sektora.xlsx]Broj_poduzeća!$A$2:$A$9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[Usporedba_ključnih_sektora.xlsx]Broj_poduzeća!$B$2:$B$9</c:f>
              <c:numCache>
                <c:formatCode>#,##0</c:formatCode>
                <c:ptCount val="8"/>
                <c:pt idx="0">
                  <c:v>41</c:v>
                </c:pt>
                <c:pt idx="1">
                  <c:v>546</c:v>
                </c:pt>
                <c:pt idx="2">
                  <c:v>2205</c:v>
                </c:pt>
                <c:pt idx="3">
                  <c:v>2225</c:v>
                </c:pt>
                <c:pt idx="4">
                  <c:v>333</c:v>
                </c:pt>
                <c:pt idx="5">
                  <c:v>689</c:v>
                </c:pt>
                <c:pt idx="6">
                  <c:v>1804</c:v>
                </c:pt>
                <c:pt idx="7">
                  <c:v>713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04-41BD-A396-005FC3DA90C4}"/>
            </c:ext>
          </c:extLst>
        </c:ser>
        <c:ser>
          <c:idx val="1"/>
          <c:order val="1"/>
          <c:tx>
            <c:strRef>
              <c:f>[Usporedba_ključnih_sektora.xlsx]Broj_poduzeća!$C$1</c:f>
              <c:strCache>
                <c:ptCount val="1"/>
                <c:pt idx="0">
                  <c:v>2012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[Usporedba_ključnih_sektora.xlsx]Broj_poduzeća!$A$2:$A$9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[Usporedba_ključnih_sektora.xlsx]Broj_poduzeća!$C$2:$C$9</c:f>
              <c:numCache>
                <c:formatCode>#,##0</c:formatCode>
                <c:ptCount val="8"/>
                <c:pt idx="0">
                  <c:v>45</c:v>
                </c:pt>
                <c:pt idx="1">
                  <c:v>544</c:v>
                </c:pt>
                <c:pt idx="2">
                  <c:v>2220</c:v>
                </c:pt>
                <c:pt idx="3">
                  <c:v>2329</c:v>
                </c:pt>
                <c:pt idx="4">
                  <c:v>330</c:v>
                </c:pt>
                <c:pt idx="5">
                  <c:v>696</c:v>
                </c:pt>
                <c:pt idx="6">
                  <c:v>1889</c:v>
                </c:pt>
                <c:pt idx="7">
                  <c:v>740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04-41BD-A396-005FC3DA90C4}"/>
            </c:ext>
          </c:extLst>
        </c:ser>
        <c:ser>
          <c:idx val="2"/>
          <c:order val="2"/>
          <c:tx>
            <c:strRef>
              <c:f>[Usporedba_ključnih_sektora.xlsx]Broj_poduzeća!$D$1</c:f>
              <c:strCache>
                <c:ptCount val="1"/>
                <c:pt idx="0">
                  <c:v>2013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[Usporedba_ključnih_sektora.xlsx]Broj_poduzeća!$A$2:$A$9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[Usporedba_ključnih_sektora.xlsx]Broj_poduzeća!$D$2:$D$9</c:f>
              <c:numCache>
                <c:formatCode>#,##0</c:formatCode>
                <c:ptCount val="8"/>
                <c:pt idx="0">
                  <c:v>49</c:v>
                </c:pt>
                <c:pt idx="1">
                  <c:v>544</c:v>
                </c:pt>
                <c:pt idx="2">
                  <c:v>2230</c:v>
                </c:pt>
                <c:pt idx="3">
                  <c:v>2587</c:v>
                </c:pt>
                <c:pt idx="4">
                  <c:v>336</c:v>
                </c:pt>
                <c:pt idx="5">
                  <c:v>686</c:v>
                </c:pt>
                <c:pt idx="6">
                  <c:v>1986</c:v>
                </c:pt>
                <c:pt idx="7">
                  <c:v>757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04-41BD-A396-005FC3DA90C4}"/>
            </c:ext>
          </c:extLst>
        </c:ser>
        <c:ser>
          <c:idx val="3"/>
          <c:order val="3"/>
          <c:tx>
            <c:strRef>
              <c:f>[Usporedba_ključnih_sektora.xlsx]Broj_poduzeća!$E$1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[Usporedba_ključnih_sektora.xlsx]Broj_poduzeća!$A$2:$A$9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[Usporedba_ključnih_sektora.xlsx]Broj_poduzeća!$E$2:$E$9</c:f>
              <c:numCache>
                <c:formatCode>#,##0</c:formatCode>
                <c:ptCount val="8"/>
                <c:pt idx="0">
                  <c:v>48</c:v>
                </c:pt>
                <c:pt idx="1">
                  <c:v>513</c:v>
                </c:pt>
                <c:pt idx="2">
                  <c:v>2088</c:v>
                </c:pt>
                <c:pt idx="3">
                  <c:v>2854</c:v>
                </c:pt>
                <c:pt idx="4">
                  <c:v>317</c:v>
                </c:pt>
                <c:pt idx="5">
                  <c:v>637</c:v>
                </c:pt>
                <c:pt idx="6">
                  <c:v>1805</c:v>
                </c:pt>
                <c:pt idx="7">
                  <c:v>702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04-41BD-A396-005FC3DA90C4}"/>
            </c:ext>
          </c:extLst>
        </c:ser>
        <c:ser>
          <c:idx val="4"/>
          <c:order val="4"/>
          <c:tx>
            <c:strRef>
              <c:f>[Usporedba_ključnih_sektora.xlsx]Broj_poduzeća!$F$1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[Usporedba_ključnih_sektora.xlsx]Broj_poduzeća!$A$2:$A$9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[Usporedba_ključnih_sektora.xlsx]Broj_poduzeća!$F$2:$F$9</c:f>
              <c:numCache>
                <c:formatCode>#,##0</c:formatCode>
                <c:ptCount val="8"/>
                <c:pt idx="0">
                  <c:v>50</c:v>
                </c:pt>
                <c:pt idx="1">
                  <c:v>482</c:v>
                </c:pt>
                <c:pt idx="2">
                  <c:v>1951</c:v>
                </c:pt>
                <c:pt idx="3">
                  <c:v>2888</c:v>
                </c:pt>
                <c:pt idx="4">
                  <c:v>283</c:v>
                </c:pt>
                <c:pt idx="5">
                  <c:v>597</c:v>
                </c:pt>
                <c:pt idx="6">
                  <c:v>1726</c:v>
                </c:pt>
                <c:pt idx="7">
                  <c:v>659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04-41BD-A396-005FC3DA90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06887368"/>
        <c:axId val="410525096"/>
      </c:barChart>
      <c:catAx>
        <c:axId val="406887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10525096"/>
        <c:crosses val="autoZero"/>
        <c:auto val="1"/>
        <c:lblAlgn val="ctr"/>
        <c:lblOffset val="100"/>
        <c:noMultiLvlLbl val="0"/>
      </c:catAx>
      <c:valAx>
        <c:axId val="410525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06887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Broj zaposlenih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[Usporedba_ključnih_sektora.xlsx]Broj_zaposlenih!$B$1</c:f>
              <c:strCache>
                <c:ptCount val="1"/>
                <c:pt idx="0">
                  <c:v>2011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[Usporedba_ključnih_sektora.xlsx]Broj_zaposlenih!$A$2:$A$9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[Usporedba_ključnih_sektora.xlsx]Broj_zaposlenih!$B$2:$B$9</c:f>
              <c:numCache>
                <c:formatCode>#,##0</c:formatCode>
                <c:ptCount val="8"/>
                <c:pt idx="0">
                  <c:v>3955</c:v>
                </c:pt>
                <c:pt idx="1">
                  <c:v>6295</c:v>
                </c:pt>
                <c:pt idx="2">
                  <c:v>27880</c:v>
                </c:pt>
                <c:pt idx="3">
                  <c:v>9331</c:v>
                </c:pt>
                <c:pt idx="4">
                  <c:v>9561</c:v>
                </c:pt>
                <c:pt idx="5">
                  <c:v>10667</c:v>
                </c:pt>
                <c:pt idx="6">
                  <c:v>44667</c:v>
                </c:pt>
                <c:pt idx="7">
                  <c:v>9581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3A-4765-B7A0-2E8DD2793594}"/>
            </c:ext>
          </c:extLst>
        </c:ser>
        <c:ser>
          <c:idx val="1"/>
          <c:order val="1"/>
          <c:tx>
            <c:strRef>
              <c:f>[Usporedba_ključnih_sektora.xlsx]Broj_zaposlenih!$C$1</c:f>
              <c:strCache>
                <c:ptCount val="1"/>
                <c:pt idx="0">
                  <c:v>2012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[Usporedba_ključnih_sektora.xlsx]Broj_zaposlenih!$A$2:$A$9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[Usporedba_ključnih_sektora.xlsx]Broj_zaposlenih!$C$2:$C$9</c:f>
              <c:numCache>
                <c:formatCode>#,##0</c:formatCode>
                <c:ptCount val="8"/>
                <c:pt idx="0">
                  <c:v>4145</c:v>
                </c:pt>
                <c:pt idx="1">
                  <c:v>6053</c:v>
                </c:pt>
                <c:pt idx="2">
                  <c:v>28488</c:v>
                </c:pt>
                <c:pt idx="3">
                  <c:v>9818</c:v>
                </c:pt>
                <c:pt idx="4">
                  <c:v>9643</c:v>
                </c:pt>
                <c:pt idx="5">
                  <c:v>11093</c:v>
                </c:pt>
                <c:pt idx="6">
                  <c:v>45145</c:v>
                </c:pt>
                <c:pt idx="7">
                  <c:v>9332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3A-4765-B7A0-2E8DD2793594}"/>
            </c:ext>
          </c:extLst>
        </c:ser>
        <c:ser>
          <c:idx val="2"/>
          <c:order val="2"/>
          <c:tx>
            <c:strRef>
              <c:f>[Usporedba_ključnih_sektora.xlsx]Broj_zaposlenih!$D$1</c:f>
              <c:strCache>
                <c:ptCount val="1"/>
                <c:pt idx="0">
                  <c:v>2013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[Usporedba_ključnih_sektora.xlsx]Broj_zaposlenih!$A$2:$A$9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[Usporedba_ključnih_sektora.xlsx]Broj_zaposlenih!$D$2:$D$9</c:f>
              <c:numCache>
                <c:formatCode>#,##0</c:formatCode>
                <c:ptCount val="8"/>
                <c:pt idx="0">
                  <c:v>4194</c:v>
                </c:pt>
                <c:pt idx="1">
                  <c:v>6688</c:v>
                </c:pt>
                <c:pt idx="2">
                  <c:v>29568</c:v>
                </c:pt>
                <c:pt idx="3">
                  <c:v>10908</c:v>
                </c:pt>
                <c:pt idx="4">
                  <c:v>9377</c:v>
                </c:pt>
                <c:pt idx="5">
                  <c:v>10936</c:v>
                </c:pt>
                <c:pt idx="6">
                  <c:v>44602</c:v>
                </c:pt>
                <c:pt idx="7">
                  <c:v>8926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3A-4765-B7A0-2E8DD2793594}"/>
            </c:ext>
          </c:extLst>
        </c:ser>
        <c:ser>
          <c:idx val="3"/>
          <c:order val="3"/>
          <c:tx>
            <c:strRef>
              <c:f>[Usporedba_ključnih_sektora.xlsx]Broj_zaposlenih!$E$1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[Usporedba_ključnih_sektora.xlsx]Broj_zaposlenih!$A$2:$A$9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[Usporedba_ključnih_sektora.xlsx]Broj_zaposlenih!$E$2:$E$9</c:f>
              <c:numCache>
                <c:formatCode>#,##0</c:formatCode>
                <c:ptCount val="8"/>
                <c:pt idx="0">
                  <c:v>4407</c:v>
                </c:pt>
                <c:pt idx="1">
                  <c:v>6528</c:v>
                </c:pt>
                <c:pt idx="2">
                  <c:v>30996</c:v>
                </c:pt>
                <c:pt idx="3">
                  <c:v>11828</c:v>
                </c:pt>
                <c:pt idx="4">
                  <c:v>9047</c:v>
                </c:pt>
                <c:pt idx="5">
                  <c:v>10974</c:v>
                </c:pt>
                <c:pt idx="6">
                  <c:v>44087</c:v>
                </c:pt>
                <c:pt idx="7">
                  <c:v>8717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63A-4765-B7A0-2E8DD2793594}"/>
            </c:ext>
          </c:extLst>
        </c:ser>
        <c:ser>
          <c:idx val="4"/>
          <c:order val="4"/>
          <c:tx>
            <c:strRef>
              <c:f>[Usporedba_ključnih_sektora.xlsx]Broj_zaposlenih!$F$1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[Usporedba_ključnih_sektora.xlsx]Broj_zaposlenih!$A$2:$A$9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[Usporedba_ključnih_sektora.xlsx]Broj_zaposlenih!$F$2:$F$9</c:f>
              <c:numCache>
                <c:formatCode>#,##0</c:formatCode>
                <c:ptCount val="8"/>
                <c:pt idx="0">
                  <c:v>4334</c:v>
                </c:pt>
                <c:pt idx="1">
                  <c:v>6787</c:v>
                </c:pt>
                <c:pt idx="2">
                  <c:v>31318</c:v>
                </c:pt>
                <c:pt idx="3">
                  <c:v>12678</c:v>
                </c:pt>
                <c:pt idx="4">
                  <c:v>8680</c:v>
                </c:pt>
                <c:pt idx="5">
                  <c:v>10853</c:v>
                </c:pt>
                <c:pt idx="6">
                  <c:v>43517</c:v>
                </c:pt>
                <c:pt idx="7">
                  <c:v>8266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3A-4765-B7A0-2E8DD27935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627219832"/>
        <c:axId val="627216304"/>
      </c:barChart>
      <c:dateAx>
        <c:axId val="627219832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27216304"/>
        <c:crosses val="autoZero"/>
        <c:auto val="0"/>
        <c:lblOffset val="100"/>
        <c:baseTimeUnit val="days"/>
      </c:dateAx>
      <c:valAx>
        <c:axId val="627216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2721983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Prihodi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[Usporedba_ključnih_sektora.xlsx]Prihodi!$B$1</c:f>
              <c:strCache>
                <c:ptCount val="1"/>
                <c:pt idx="0">
                  <c:v>2011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[Usporedba_ključnih_sektora.xlsx]Prihodi!$A$2:$A$9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[Usporedba_ključnih_sektora.xlsx]Prihodi!$B$2:$B$9</c:f>
              <c:numCache>
                <c:formatCode>#,##0</c:formatCode>
                <c:ptCount val="8"/>
                <c:pt idx="0">
                  <c:v>4521737595</c:v>
                </c:pt>
                <c:pt idx="1">
                  <c:v>5644712668</c:v>
                </c:pt>
                <c:pt idx="2">
                  <c:v>12070934792</c:v>
                </c:pt>
                <c:pt idx="3">
                  <c:v>5128774591</c:v>
                </c:pt>
                <c:pt idx="4">
                  <c:v>8385083255</c:v>
                </c:pt>
                <c:pt idx="5">
                  <c:v>5606900313</c:v>
                </c:pt>
                <c:pt idx="6">
                  <c:v>32309215805</c:v>
                </c:pt>
                <c:pt idx="7">
                  <c:v>3331138211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69-4902-881C-9A87B7F8D20A}"/>
            </c:ext>
          </c:extLst>
        </c:ser>
        <c:ser>
          <c:idx val="1"/>
          <c:order val="1"/>
          <c:tx>
            <c:strRef>
              <c:f>[Usporedba_ključnih_sektora.xlsx]Prihodi!$C$1</c:f>
              <c:strCache>
                <c:ptCount val="1"/>
                <c:pt idx="0">
                  <c:v>2012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[Usporedba_ključnih_sektora.xlsx]Prihodi!$A$2:$A$9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[Usporedba_ključnih_sektora.xlsx]Prihodi!$C$2:$C$9</c:f>
              <c:numCache>
                <c:formatCode>#,##0</c:formatCode>
                <c:ptCount val="8"/>
                <c:pt idx="0">
                  <c:v>5255646868</c:v>
                </c:pt>
                <c:pt idx="1">
                  <c:v>6113357101</c:v>
                </c:pt>
                <c:pt idx="2">
                  <c:v>12601850798</c:v>
                </c:pt>
                <c:pt idx="3">
                  <c:v>5043293234</c:v>
                </c:pt>
                <c:pt idx="4">
                  <c:v>8178018946</c:v>
                </c:pt>
                <c:pt idx="5">
                  <c:v>5881989571</c:v>
                </c:pt>
                <c:pt idx="6">
                  <c:v>33321260577</c:v>
                </c:pt>
                <c:pt idx="7">
                  <c:v>3334830642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69-4902-881C-9A87B7F8D20A}"/>
            </c:ext>
          </c:extLst>
        </c:ser>
        <c:ser>
          <c:idx val="2"/>
          <c:order val="2"/>
          <c:tx>
            <c:strRef>
              <c:f>[Usporedba_ključnih_sektora.xlsx]Prihodi!$D$1</c:f>
              <c:strCache>
                <c:ptCount val="1"/>
                <c:pt idx="0">
                  <c:v>2013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[Usporedba_ključnih_sektora.xlsx]Prihodi!$A$2:$A$9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[Usporedba_ključnih_sektora.xlsx]Prihodi!$D$2:$D$9</c:f>
              <c:numCache>
                <c:formatCode>#,##0</c:formatCode>
                <c:ptCount val="8"/>
                <c:pt idx="0">
                  <c:v>5314134775</c:v>
                </c:pt>
                <c:pt idx="1">
                  <c:v>5835188959</c:v>
                </c:pt>
                <c:pt idx="2">
                  <c:v>12913944413</c:v>
                </c:pt>
                <c:pt idx="3">
                  <c:v>5900025800</c:v>
                </c:pt>
                <c:pt idx="4">
                  <c:v>8639986608</c:v>
                </c:pt>
                <c:pt idx="5">
                  <c:v>5732354253</c:v>
                </c:pt>
                <c:pt idx="6">
                  <c:v>32421965169</c:v>
                </c:pt>
                <c:pt idx="7">
                  <c:v>3175359574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69-4902-881C-9A87B7F8D20A}"/>
            </c:ext>
          </c:extLst>
        </c:ser>
        <c:ser>
          <c:idx val="3"/>
          <c:order val="3"/>
          <c:tx>
            <c:strRef>
              <c:f>[Usporedba_ključnih_sektora.xlsx]Prihodi!$E$1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[Usporedba_ključnih_sektora.xlsx]Prihodi!$A$2:$A$9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[Usporedba_ključnih_sektora.xlsx]Prihodi!$E$2:$E$9</c:f>
              <c:numCache>
                <c:formatCode>#,##0</c:formatCode>
                <c:ptCount val="8"/>
                <c:pt idx="0">
                  <c:v>5869823331</c:v>
                </c:pt>
                <c:pt idx="1">
                  <c:v>6275937740</c:v>
                </c:pt>
                <c:pt idx="2">
                  <c:v>13756111415</c:v>
                </c:pt>
                <c:pt idx="3">
                  <c:v>6416827574</c:v>
                </c:pt>
                <c:pt idx="4">
                  <c:v>7633058091</c:v>
                </c:pt>
                <c:pt idx="5">
                  <c:v>6000491468</c:v>
                </c:pt>
                <c:pt idx="6">
                  <c:v>32352917647</c:v>
                </c:pt>
                <c:pt idx="7">
                  <c:v>3340110731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269-4902-881C-9A87B7F8D20A}"/>
            </c:ext>
          </c:extLst>
        </c:ser>
        <c:ser>
          <c:idx val="4"/>
          <c:order val="4"/>
          <c:tx>
            <c:strRef>
              <c:f>[Usporedba_ključnih_sektora.xlsx]Prihodi!$F$1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[Usporedba_ključnih_sektora.xlsx]Prihodi!$A$2:$A$9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[Usporedba_ključnih_sektora.xlsx]Prihodi!$F$2:$F$9</c:f>
              <c:numCache>
                <c:formatCode>#,##0</c:formatCode>
                <c:ptCount val="8"/>
                <c:pt idx="0">
                  <c:v>6779396905</c:v>
                </c:pt>
                <c:pt idx="1">
                  <c:v>6605067932</c:v>
                </c:pt>
                <c:pt idx="2">
                  <c:v>14619944284</c:v>
                </c:pt>
                <c:pt idx="3">
                  <c:v>7110274762</c:v>
                </c:pt>
                <c:pt idx="4">
                  <c:v>7840926451</c:v>
                </c:pt>
                <c:pt idx="5">
                  <c:v>6580233896</c:v>
                </c:pt>
                <c:pt idx="6">
                  <c:v>33374805730</c:v>
                </c:pt>
                <c:pt idx="7">
                  <c:v>3357395325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269-4902-881C-9A87B7F8D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624251576"/>
        <c:axId val="624245304"/>
      </c:barChart>
      <c:catAx>
        <c:axId val="624251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24245304"/>
        <c:crosses val="autoZero"/>
        <c:auto val="1"/>
        <c:lblAlgn val="ctr"/>
        <c:lblOffset val="100"/>
        <c:noMultiLvlLbl val="0"/>
      </c:catAx>
      <c:valAx>
        <c:axId val="624245304"/>
        <c:scaling>
          <c:orientation val="minMax"/>
          <c:max val="35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24251576"/>
        <c:crosses val="autoZero"/>
        <c:crossBetween val="between"/>
        <c:dispUnits>
          <c:builtInUnit val="b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Dodana vrijednost po zaposlenom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[Usporedba_ključnih_sektora.xlsx]Dodana_vrijednost_po_zaposlenom!$B$1</c:f>
              <c:strCache>
                <c:ptCount val="1"/>
                <c:pt idx="0">
                  <c:v>2011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[Usporedba_ključnih_sektora.xlsx]Dodana_vrijednost_po_zaposlenom!$A$2:$A$9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[Usporedba_ključnih_sektora.xlsx]Dodana_vrijednost_po_zaposlenom!$B$2:$B$9</c:f>
              <c:numCache>
                <c:formatCode>#,##0</c:formatCode>
                <c:ptCount val="8"/>
                <c:pt idx="0">
                  <c:v>269205.60682680149</c:v>
                </c:pt>
                <c:pt idx="1">
                  <c:v>166339.55949166004</c:v>
                </c:pt>
                <c:pt idx="2">
                  <c:v>95856.520265423242</c:v>
                </c:pt>
                <c:pt idx="3">
                  <c:v>193181.65202014789</c:v>
                </c:pt>
                <c:pt idx="4">
                  <c:v>166492.59209287731</c:v>
                </c:pt>
                <c:pt idx="5">
                  <c:v>117943.49039092529</c:v>
                </c:pt>
                <c:pt idx="6">
                  <c:v>100793.81767300244</c:v>
                </c:pt>
                <c:pt idx="7">
                  <c:v>54512.413109278779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B7-44E5-9D59-F661E4E1CBEB}"/>
            </c:ext>
          </c:extLst>
        </c:ser>
        <c:ser>
          <c:idx val="1"/>
          <c:order val="1"/>
          <c:tx>
            <c:strRef>
              <c:f>[Usporedba_ključnih_sektora.xlsx]Dodana_vrijednost_po_zaposlenom!$C$1</c:f>
              <c:strCache>
                <c:ptCount val="1"/>
                <c:pt idx="0">
                  <c:v>2012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[Usporedba_ključnih_sektora.xlsx]Dodana_vrijednost_po_zaposlenom!$A$2:$A$9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[Usporedba_ključnih_sektora.xlsx]Dodana_vrijednost_po_zaposlenom!$C$2:$C$9</c:f>
              <c:numCache>
                <c:formatCode>#,##0</c:formatCode>
                <c:ptCount val="8"/>
                <c:pt idx="0">
                  <c:v>354353.21857659833</c:v>
                </c:pt>
                <c:pt idx="1">
                  <c:v>195379.9235090038</c:v>
                </c:pt>
                <c:pt idx="2">
                  <c:v>112637.14265655715</c:v>
                </c:pt>
                <c:pt idx="3">
                  <c:v>183634.78101446322</c:v>
                </c:pt>
                <c:pt idx="4">
                  <c:v>163848.31878046252</c:v>
                </c:pt>
                <c:pt idx="5">
                  <c:v>111843.61354007032</c:v>
                </c:pt>
                <c:pt idx="6">
                  <c:v>93853.253826558866</c:v>
                </c:pt>
                <c:pt idx="7">
                  <c:v>48171.870552936132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B7-44E5-9D59-F661E4E1CBEB}"/>
            </c:ext>
          </c:extLst>
        </c:ser>
        <c:ser>
          <c:idx val="2"/>
          <c:order val="2"/>
          <c:tx>
            <c:strRef>
              <c:f>[Usporedba_ključnih_sektora.xlsx]Dodana_vrijednost_po_zaposlenom!$D$1</c:f>
              <c:strCache>
                <c:ptCount val="1"/>
                <c:pt idx="0">
                  <c:v>2013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[Usporedba_ključnih_sektora.xlsx]Dodana_vrijednost_po_zaposlenom!$A$2:$A$9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[Usporedba_ključnih_sektora.xlsx]Dodana_vrijednost_po_zaposlenom!$D$2:$D$9</c:f>
              <c:numCache>
                <c:formatCode>#,##0</c:formatCode>
                <c:ptCount val="8"/>
                <c:pt idx="0">
                  <c:v>304613.57629947545</c:v>
                </c:pt>
                <c:pt idx="1">
                  <c:v>184002.81907894736</c:v>
                </c:pt>
                <c:pt idx="2">
                  <c:v>110548.16010551948</c:v>
                </c:pt>
                <c:pt idx="3">
                  <c:v>191930.30803080308</c:v>
                </c:pt>
                <c:pt idx="4">
                  <c:v>184076.63943692012</c:v>
                </c:pt>
                <c:pt idx="5">
                  <c:v>111285.60204828091</c:v>
                </c:pt>
                <c:pt idx="6">
                  <c:v>94113.423568449842</c:v>
                </c:pt>
                <c:pt idx="7">
                  <c:v>41322.761595339456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B7-44E5-9D59-F661E4E1CBEB}"/>
            </c:ext>
          </c:extLst>
        </c:ser>
        <c:ser>
          <c:idx val="3"/>
          <c:order val="3"/>
          <c:tx>
            <c:strRef>
              <c:f>[Usporedba_ključnih_sektora.xlsx]Dodana_vrijednost_po_zaposlenom!$E$1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[Usporedba_ključnih_sektora.xlsx]Dodana_vrijednost_po_zaposlenom!$A$2:$A$9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[Usporedba_ključnih_sektora.xlsx]Dodana_vrijednost_po_zaposlenom!$E$2:$E$9</c:f>
              <c:numCache>
                <c:formatCode>#,##0</c:formatCode>
                <c:ptCount val="8"/>
                <c:pt idx="0">
                  <c:v>340538.17903335602</c:v>
                </c:pt>
                <c:pt idx="1">
                  <c:v>201543.76271446078</c:v>
                </c:pt>
                <c:pt idx="2">
                  <c:v>121003.70883339786</c:v>
                </c:pt>
                <c:pt idx="3">
                  <c:v>196148.92450118365</c:v>
                </c:pt>
                <c:pt idx="4">
                  <c:v>179436.98364098597</c:v>
                </c:pt>
                <c:pt idx="5">
                  <c:v>124256.5969564425</c:v>
                </c:pt>
                <c:pt idx="6">
                  <c:v>96538.083856919271</c:v>
                </c:pt>
                <c:pt idx="7">
                  <c:v>62241.109326603189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B7-44E5-9D59-F661E4E1CBEB}"/>
            </c:ext>
          </c:extLst>
        </c:ser>
        <c:ser>
          <c:idx val="4"/>
          <c:order val="4"/>
          <c:tx>
            <c:strRef>
              <c:f>[Usporedba_ključnih_sektora.xlsx]Dodana_vrijednost_po_zaposlenom!$F$1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[Usporedba_ključnih_sektora.xlsx]Dodana_vrijednost_po_zaposlenom!$A$2:$A$9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[Usporedba_ključnih_sektora.xlsx]Dodana_vrijednost_po_zaposlenom!$F$2:$F$9</c:f>
              <c:numCache>
                <c:formatCode>#,##0</c:formatCode>
                <c:ptCount val="8"/>
                <c:pt idx="0">
                  <c:v>256432.7399630826</c:v>
                </c:pt>
                <c:pt idx="1">
                  <c:v>199527.25593045529</c:v>
                </c:pt>
                <c:pt idx="2">
                  <c:v>129197.96276901463</c:v>
                </c:pt>
                <c:pt idx="3">
                  <c:v>204990.07406530998</c:v>
                </c:pt>
                <c:pt idx="4">
                  <c:v>199908.64297235024</c:v>
                </c:pt>
                <c:pt idx="5">
                  <c:v>144115.15249239843</c:v>
                </c:pt>
                <c:pt idx="6">
                  <c:v>108722.79722866925</c:v>
                </c:pt>
                <c:pt idx="7">
                  <c:v>73923.009557222351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B7-44E5-9D59-F661E4E1CB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624237856"/>
        <c:axId val="624233152"/>
      </c:barChart>
      <c:catAx>
        <c:axId val="62423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24233152"/>
        <c:crosses val="autoZero"/>
        <c:auto val="1"/>
        <c:lblAlgn val="ctr"/>
        <c:lblOffset val="100"/>
        <c:noMultiLvlLbl val="0"/>
      </c:catAx>
      <c:valAx>
        <c:axId val="624233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24237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Ulaganje u razvoj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[Usporedba_ključnih_sektora.xlsx]Izdaci_za_razvoj!$B$1</c:f>
              <c:strCache>
                <c:ptCount val="1"/>
                <c:pt idx="0">
                  <c:v>2011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[Usporedba_ključnih_sektora.xlsx]Izdaci_za_razvoj!$A$2:$A$9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[Usporedba_ključnih_sektora.xlsx]Izdaci_za_razvoj!$B$2:$B$9</c:f>
              <c:numCache>
                <c:formatCode>#,##0</c:formatCode>
                <c:ptCount val="8"/>
                <c:pt idx="0">
                  <c:v>11041377</c:v>
                </c:pt>
                <c:pt idx="1">
                  <c:v>2253610</c:v>
                </c:pt>
                <c:pt idx="2">
                  <c:v>10838280</c:v>
                </c:pt>
                <c:pt idx="3">
                  <c:v>19511266</c:v>
                </c:pt>
                <c:pt idx="4">
                  <c:v>16023329</c:v>
                </c:pt>
                <c:pt idx="5">
                  <c:v>45625914</c:v>
                </c:pt>
                <c:pt idx="6">
                  <c:v>18502248</c:v>
                </c:pt>
                <c:pt idx="7">
                  <c:v>286881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61-4E92-946B-13A5F659948D}"/>
            </c:ext>
          </c:extLst>
        </c:ser>
        <c:ser>
          <c:idx val="1"/>
          <c:order val="1"/>
          <c:tx>
            <c:strRef>
              <c:f>[Usporedba_ključnih_sektora.xlsx]Izdaci_za_razvoj!$C$1</c:f>
              <c:strCache>
                <c:ptCount val="1"/>
                <c:pt idx="0">
                  <c:v>2012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[Usporedba_ključnih_sektora.xlsx]Izdaci_za_razvoj!$A$2:$A$9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[Usporedba_ključnih_sektora.xlsx]Izdaci_za_razvoj!$C$2:$C$9</c:f>
              <c:numCache>
                <c:formatCode>#,##0</c:formatCode>
                <c:ptCount val="8"/>
                <c:pt idx="0">
                  <c:v>13175612</c:v>
                </c:pt>
                <c:pt idx="1">
                  <c:v>2258252</c:v>
                </c:pt>
                <c:pt idx="2">
                  <c:v>13940963</c:v>
                </c:pt>
                <c:pt idx="3">
                  <c:v>25638104</c:v>
                </c:pt>
                <c:pt idx="4">
                  <c:v>20435521</c:v>
                </c:pt>
                <c:pt idx="5">
                  <c:v>47160751</c:v>
                </c:pt>
                <c:pt idx="6">
                  <c:v>7851724</c:v>
                </c:pt>
                <c:pt idx="7">
                  <c:v>277274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61-4E92-946B-13A5F659948D}"/>
            </c:ext>
          </c:extLst>
        </c:ser>
        <c:ser>
          <c:idx val="2"/>
          <c:order val="2"/>
          <c:tx>
            <c:strRef>
              <c:f>[Usporedba_ključnih_sektora.xlsx]Izdaci_za_razvoj!$D$1</c:f>
              <c:strCache>
                <c:ptCount val="1"/>
                <c:pt idx="0">
                  <c:v>2013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[Usporedba_ključnih_sektora.xlsx]Izdaci_za_razvoj!$A$2:$A$9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[Usporedba_ključnih_sektora.xlsx]Izdaci_za_razvoj!$D$2:$D$9</c:f>
              <c:numCache>
                <c:formatCode>#,##0</c:formatCode>
                <c:ptCount val="8"/>
                <c:pt idx="0">
                  <c:v>16954330</c:v>
                </c:pt>
                <c:pt idx="1">
                  <c:v>4214785</c:v>
                </c:pt>
                <c:pt idx="2">
                  <c:v>16463889</c:v>
                </c:pt>
                <c:pt idx="3">
                  <c:v>44079558</c:v>
                </c:pt>
                <c:pt idx="4">
                  <c:v>25234546</c:v>
                </c:pt>
                <c:pt idx="5">
                  <c:v>40503411</c:v>
                </c:pt>
                <c:pt idx="6">
                  <c:v>8099719</c:v>
                </c:pt>
                <c:pt idx="7">
                  <c:v>258048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61-4E92-946B-13A5F659948D}"/>
            </c:ext>
          </c:extLst>
        </c:ser>
        <c:ser>
          <c:idx val="3"/>
          <c:order val="3"/>
          <c:tx>
            <c:strRef>
              <c:f>[Usporedba_ključnih_sektora.xlsx]Izdaci_za_razvoj!$E$1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[Usporedba_ključnih_sektora.xlsx]Izdaci_za_razvoj!$A$2:$A$9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[Usporedba_ključnih_sektora.xlsx]Izdaci_za_razvoj!$E$2:$E$9</c:f>
              <c:numCache>
                <c:formatCode>#,##0</c:formatCode>
                <c:ptCount val="8"/>
                <c:pt idx="0">
                  <c:v>19485298</c:v>
                </c:pt>
                <c:pt idx="1">
                  <c:v>4024457</c:v>
                </c:pt>
                <c:pt idx="2">
                  <c:v>74213076</c:v>
                </c:pt>
                <c:pt idx="3">
                  <c:v>49724071</c:v>
                </c:pt>
                <c:pt idx="4">
                  <c:v>25331501</c:v>
                </c:pt>
                <c:pt idx="5">
                  <c:v>36668886</c:v>
                </c:pt>
                <c:pt idx="6">
                  <c:v>10549692</c:v>
                </c:pt>
                <c:pt idx="7">
                  <c:v>1532588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61-4E92-946B-13A5F659948D}"/>
            </c:ext>
          </c:extLst>
        </c:ser>
        <c:ser>
          <c:idx val="4"/>
          <c:order val="4"/>
          <c:tx>
            <c:strRef>
              <c:f>[Usporedba_ključnih_sektora.xlsx]Izdaci_za_razvoj!$F$1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[Usporedba_ključnih_sektora.xlsx]Izdaci_za_razvoj!$A$2:$A$9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[Usporedba_ključnih_sektora.xlsx]Izdaci_za_razvoj!$F$2:$F$9</c:f>
              <c:numCache>
                <c:formatCode>#,##0</c:formatCode>
                <c:ptCount val="8"/>
                <c:pt idx="0">
                  <c:v>24918045</c:v>
                </c:pt>
                <c:pt idx="1">
                  <c:v>24865816</c:v>
                </c:pt>
                <c:pt idx="2">
                  <c:v>25216229</c:v>
                </c:pt>
                <c:pt idx="3">
                  <c:v>51503941</c:v>
                </c:pt>
                <c:pt idx="4">
                  <c:v>40409913</c:v>
                </c:pt>
                <c:pt idx="5">
                  <c:v>27671635</c:v>
                </c:pt>
                <c:pt idx="6">
                  <c:v>12576738</c:v>
                </c:pt>
                <c:pt idx="7">
                  <c:v>177624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C61-4E92-946B-13A5F65994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08994920"/>
        <c:axId val="409000016"/>
      </c:barChart>
      <c:catAx>
        <c:axId val="408994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09000016"/>
        <c:crosses val="autoZero"/>
        <c:auto val="1"/>
        <c:lblAlgn val="ctr"/>
        <c:lblOffset val="100"/>
        <c:noMultiLvlLbl val="0"/>
      </c:catAx>
      <c:valAx>
        <c:axId val="409000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08994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[ICT_algebra.xlsx]UKUPNO!$B$1</c:f>
              <c:strCache>
                <c:ptCount val="1"/>
                <c:pt idx="0">
                  <c:v>Broj subjekata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[ICT_algebra.xlsx]UKUPNO!$A$2:$A$9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[ICT_algebra.xlsx]UKUPNO!$B$2:$B$9</c:f>
              <c:numCache>
                <c:formatCode>#,##0</c:formatCode>
                <c:ptCount val="8"/>
                <c:pt idx="0">
                  <c:v>3208</c:v>
                </c:pt>
                <c:pt idx="1">
                  <c:v>3574</c:v>
                </c:pt>
                <c:pt idx="2">
                  <c:v>3893</c:v>
                </c:pt>
                <c:pt idx="3">
                  <c:v>4101</c:v>
                </c:pt>
                <c:pt idx="4">
                  <c:v>4208</c:v>
                </c:pt>
                <c:pt idx="5">
                  <c:v>4537</c:v>
                </c:pt>
                <c:pt idx="6">
                  <c:v>4838</c:v>
                </c:pt>
                <c:pt idx="7">
                  <c:v>4777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57-499B-A38B-4758B40466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660437128"/>
        <c:axId val="660435560"/>
      </c:barChart>
      <c:lineChart>
        <c:grouping val="standard"/>
        <c:varyColors val="0"/>
        <c:ser>
          <c:idx val="1"/>
          <c:order val="1"/>
          <c:tx>
            <c:strRef>
              <c:f>[ICT_algebra.xlsx]UKUPNO!$C$1</c:f>
              <c:strCache>
                <c:ptCount val="1"/>
                <c:pt idx="0">
                  <c:v>Broj zaposlenih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[ICT_algebra.xlsx]UKUPNO!$A$2:$A$9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[ICT_algebra.xlsx]UKUPNO!$C$2:$C$9</c:f>
              <c:numCache>
                <c:formatCode>#,##0</c:formatCode>
                <c:ptCount val="8"/>
                <c:pt idx="0">
                  <c:v>26970</c:v>
                </c:pt>
                <c:pt idx="1">
                  <c:v>28019</c:v>
                </c:pt>
                <c:pt idx="2">
                  <c:v>28470</c:v>
                </c:pt>
                <c:pt idx="3">
                  <c:v>29042</c:v>
                </c:pt>
                <c:pt idx="4">
                  <c:v>28805</c:v>
                </c:pt>
                <c:pt idx="5">
                  <c:v>30427</c:v>
                </c:pt>
                <c:pt idx="6">
                  <c:v>31624</c:v>
                </c:pt>
                <c:pt idx="7">
                  <c:v>31887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357-499B-A38B-4758B40466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0436736"/>
        <c:axId val="660432424"/>
      </c:lineChart>
      <c:valAx>
        <c:axId val="660432424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60436736"/>
        <c:crosses val="max"/>
        <c:crossBetween val="between"/>
      </c:valAx>
      <c:catAx>
        <c:axId val="660436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60432424"/>
        <c:crosses val="autoZero"/>
        <c:auto val="1"/>
        <c:lblAlgn val="ctr"/>
        <c:lblOffset val="100"/>
        <c:noMultiLvlLbl val="0"/>
      </c:catAx>
      <c:valAx>
        <c:axId val="660435560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60437128"/>
        <c:crosses val="autoZero"/>
        <c:crossBetween val="between"/>
      </c:valAx>
      <c:catAx>
        <c:axId val="6604371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043556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'[ICT_algebra.xlsx]61'!$D$1</c:f>
              <c:strCache>
                <c:ptCount val="1"/>
                <c:pt idx="0">
                  <c:v>Prihodi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'[ICT_algebra.xlsx]61'!$A$2:$A$9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'[ICT_algebra.xlsx]61'!$D$2:$D$9</c:f>
              <c:numCache>
                <c:formatCode>#,##0</c:formatCode>
                <c:ptCount val="8"/>
                <c:pt idx="0">
                  <c:v>13565145095</c:v>
                </c:pt>
                <c:pt idx="1">
                  <c:v>12510120927</c:v>
                </c:pt>
                <c:pt idx="2">
                  <c:v>15453601339</c:v>
                </c:pt>
                <c:pt idx="3">
                  <c:v>14663455184</c:v>
                </c:pt>
                <c:pt idx="4">
                  <c:v>14416264759</c:v>
                </c:pt>
                <c:pt idx="5">
                  <c:v>13494543000</c:v>
                </c:pt>
                <c:pt idx="6">
                  <c:v>13189435582</c:v>
                </c:pt>
                <c:pt idx="7">
                  <c:v>12721286735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C5-43EA-BAAC-9CE0A3497B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9644512"/>
        <c:axId val="409641376"/>
      </c:barChart>
      <c:lineChart>
        <c:grouping val="standard"/>
        <c:varyColors val="0"/>
        <c:ser>
          <c:idx val="2"/>
          <c:order val="2"/>
          <c:tx>
            <c:strRef>
              <c:f>'[ICT_algebra.xlsx]61'!$E$1</c:f>
              <c:strCache>
                <c:ptCount val="1"/>
                <c:pt idx="0">
                  <c:v>Izvoz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'[ICT_algebra.xlsx]61'!$A$2:$A$9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'[ICT_algebra.xlsx]61'!$E$2:$E$9</c:f>
              <c:numCache>
                <c:formatCode>#,##0</c:formatCode>
                <c:ptCount val="8"/>
                <c:pt idx="0">
                  <c:v>1107197372</c:v>
                </c:pt>
                <c:pt idx="1">
                  <c:v>1239034200</c:v>
                </c:pt>
                <c:pt idx="2">
                  <c:v>1285560733</c:v>
                </c:pt>
                <c:pt idx="3">
                  <c:v>1182242646</c:v>
                </c:pt>
                <c:pt idx="4">
                  <c:v>1020773333</c:v>
                </c:pt>
                <c:pt idx="5">
                  <c:v>726168300</c:v>
                </c:pt>
                <c:pt idx="6">
                  <c:v>594493646</c:v>
                </c:pt>
                <c:pt idx="7">
                  <c:v>605823071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C5-43EA-BAAC-9CE0A3497BCC}"/>
            </c:ext>
          </c:extLst>
        </c:ser>
        <c:ser>
          <c:idx val="3"/>
          <c:order val="3"/>
          <c:tx>
            <c:strRef>
              <c:f>'[ICT_algebra.xlsx]61'!$F$1</c:f>
              <c:strCache>
                <c:ptCount val="1"/>
                <c:pt idx="0">
                  <c:v>Dodana vrijednost 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'[ICT_algebra.xlsx]61'!$A$2:$A$9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'[ICT_algebra.xlsx]61'!$F$2:$F$9</c:f>
              <c:numCache>
                <c:formatCode>#,##0</c:formatCode>
                <c:ptCount val="8"/>
                <c:pt idx="0">
                  <c:v>4185987557</c:v>
                </c:pt>
                <c:pt idx="1">
                  <c:v>2662398691</c:v>
                </c:pt>
                <c:pt idx="2">
                  <c:v>4249413119</c:v>
                </c:pt>
                <c:pt idx="3">
                  <c:v>4031171665</c:v>
                </c:pt>
                <c:pt idx="4">
                  <c:v>3923938910</c:v>
                </c:pt>
                <c:pt idx="5">
                  <c:v>3033299300</c:v>
                </c:pt>
                <c:pt idx="6">
                  <c:v>3070155537</c:v>
                </c:pt>
                <c:pt idx="7">
                  <c:v>2663266909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7C5-43EA-BAAC-9CE0A3497B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9644512"/>
        <c:axId val="409641376"/>
        <c:extLst>
          <c:ext xmlns:c15="http://schemas.microsoft.com/office/drawing/2012/chart" uri="{02D57815-91ED-43cb-92C2-25804820EDAC}">
            <c15:filteredLineSeries>
              <c15:ser>
                <c:idx val="4"/>
                <c:order val="4"/>
                <c:tx>
                  <c:strRef>
                    <c:extLst>
                      <c:ext uri="{02D57815-91ED-43cb-92C2-25804820EDAC}">
                        <c15:formulaRef>
                          <c15:sqref>'[ICT_algebra.xlsx]61'!$G$1</c15:sqref>
                        </c15:formulaRef>
                      </c:ext>
                    </c:extLst>
                    <c:strCache>
                      <c:ptCount val="1"/>
                      <c:pt idx="0">
                        <c:v>Troškovi osoblja</c:v>
                      </c:pt>
                    </c:strCache>
                  </c:strRef>
                </c:tx>
                <c:spPr>
                  <a:ln w="34925" cap="rnd">
                    <a:solidFill>
                      <a:schemeClr val="accent5"/>
                    </a:solidFill>
                    <a:round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'[ICT_algebra.xlsx]61'!$A$2:$A$9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2008</c:v>
                      </c:pt>
                      <c:pt idx="1">
                        <c:v>2009</c:v>
                      </c:pt>
                      <c:pt idx="2">
                        <c:v>2010</c:v>
                      </c:pt>
                      <c:pt idx="3">
                        <c:v>2011</c:v>
                      </c:pt>
                      <c:pt idx="4">
                        <c:v>2012</c:v>
                      </c:pt>
                      <c:pt idx="5">
                        <c:v>2013</c:v>
                      </c:pt>
                      <c:pt idx="6">
                        <c:v>2014</c:v>
                      </c:pt>
                      <c:pt idx="7">
                        <c:v>2015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'[ICT_algebra.xlsx]61'!$G$2:$G$9</c15:sqref>
                        </c15:formulaRef>
                      </c:ext>
                    </c:extLst>
                    <c:numCache>
                      <c:formatCode>#,##0</c:formatCode>
                      <c:ptCount val="8"/>
                      <c:pt idx="0">
                        <c:v>1470714946</c:v>
                      </c:pt>
                      <c:pt idx="1">
                        <c:v>1480125560</c:v>
                      </c:pt>
                      <c:pt idx="2">
                        <c:v>1681152722</c:v>
                      </c:pt>
                      <c:pt idx="3">
                        <c:v>1659299978</c:v>
                      </c:pt>
                      <c:pt idx="4">
                        <c:v>1563449211</c:v>
                      </c:pt>
                      <c:pt idx="5">
                        <c:v>1519423800</c:v>
                      </c:pt>
                      <c:pt idx="6">
                        <c:v>1544572568</c:v>
                      </c:pt>
                      <c:pt idx="7">
                        <c:v>1406356866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F7C5-43EA-BAAC-9CE0A3497BCC}"/>
                  </c:ext>
                </c:extLst>
              </c15:ser>
            </c15:filteredLineSeries>
          </c:ext>
        </c:extLst>
      </c:lineChart>
      <c:lineChart>
        <c:grouping val="standard"/>
        <c:varyColors val="0"/>
        <c:ser>
          <c:idx val="0"/>
          <c:order val="0"/>
          <c:tx>
            <c:strRef>
              <c:f>'[ICT_algebra.xlsx]61'!$C$1</c:f>
              <c:strCache>
                <c:ptCount val="1"/>
                <c:pt idx="0">
                  <c:v>Broj zaposlenih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'[ICT_algebra.xlsx]61'!$A$2:$A$9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'[ICT_algebra.xlsx]61'!$C$2:$C$9</c:f>
              <c:numCache>
                <c:formatCode>#,##0</c:formatCode>
                <c:ptCount val="8"/>
                <c:pt idx="0">
                  <c:v>8498</c:v>
                </c:pt>
                <c:pt idx="1">
                  <c:v>9477</c:v>
                </c:pt>
                <c:pt idx="2">
                  <c:v>9464</c:v>
                </c:pt>
                <c:pt idx="3">
                  <c:v>9240</c:v>
                </c:pt>
                <c:pt idx="4">
                  <c:v>8883</c:v>
                </c:pt>
                <c:pt idx="5">
                  <c:v>8592</c:v>
                </c:pt>
                <c:pt idx="6">
                  <c:v>8317</c:v>
                </c:pt>
                <c:pt idx="7">
                  <c:v>7843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7C5-43EA-BAAC-9CE0A3497B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9646472"/>
        <c:axId val="409644904"/>
      </c:lineChart>
      <c:catAx>
        <c:axId val="409644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09641376"/>
        <c:crosses val="autoZero"/>
        <c:auto val="1"/>
        <c:lblAlgn val="ctr"/>
        <c:lblOffset val="100"/>
        <c:noMultiLvlLbl val="0"/>
      </c:catAx>
      <c:valAx>
        <c:axId val="409641376"/>
        <c:scaling>
          <c:orientation val="minMax"/>
          <c:max val="16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0964451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</c:dispUnitsLbl>
        </c:dispUnits>
      </c:valAx>
      <c:valAx>
        <c:axId val="409644904"/>
        <c:scaling>
          <c:orientation val="minMax"/>
        </c:scaling>
        <c:delete val="0"/>
        <c:axPos val="r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09646472"/>
        <c:crosses val="max"/>
        <c:crossBetween val="between"/>
      </c:valAx>
      <c:catAx>
        <c:axId val="4096464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096449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'26_ICT'!$E$1</c:f>
              <c:strCache>
                <c:ptCount val="1"/>
                <c:pt idx="0">
                  <c:v>Prihodi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'26_ICT'!$A$2:$A$9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'26_ICT'!$E$2:$E$9</c:f>
              <c:numCache>
                <c:formatCode>#,##0</c:formatCode>
                <c:ptCount val="8"/>
                <c:pt idx="0">
                  <c:v>6680974500</c:v>
                </c:pt>
                <c:pt idx="1">
                  <c:v>5385635264</c:v>
                </c:pt>
                <c:pt idx="2">
                  <c:v>5339061376</c:v>
                </c:pt>
                <c:pt idx="3">
                  <c:v>4870352010</c:v>
                </c:pt>
                <c:pt idx="4">
                  <c:v>5376213425</c:v>
                </c:pt>
                <c:pt idx="5">
                  <c:v>5347555400</c:v>
                </c:pt>
                <c:pt idx="6">
                  <c:v>5766936536</c:v>
                </c:pt>
                <c:pt idx="7">
                  <c:v>6061927382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D9-4F16-B15E-0DC83AD3044C}"/>
            </c:ext>
          </c:extLst>
        </c:ser>
        <c:ser>
          <c:idx val="3"/>
          <c:order val="3"/>
          <c:tx>
            <c:strRef>
              <c:f>'26_ICT'!$G$1</c:f>
              <c:strCache>
                <c:ptCount val="1"/>
                <c:pt idx="0">
                  <c:v>Izvoz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'26_ICT'!$A$2:$A$9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'26_ICT'!$G$2:$G$9</c:f>
              <c:numCache>
                <c:formatCode>#,##0</c:formatCode>
                <c:ptCount val="8"/>
                <c:pt idx="0">
                  <c:v>2342452736</c:v>
                </c:pt>
                <c:pt idx="1">
                  <c:v>1659331300</c:v>
                </c:pt>
                <c:pt idx="2">
                  <c:v>1712709353</c:v>
                </c:pt>
                <c:pt idx="3">
                  <c:v>1651976568</c:v>
                </c:pt>
                <c:pt idx="4">
                  <c:v>2364966103</c:v>
                </c:pt>
                <c:pt idx="5">
                  <c:v>1785336800</c:v>
                </c:pt>
                <c:pt idx="6">
                  <c:v>1977709079</c:v>
                </c:pt>
                <c:pt idx="7">
                  <c:v>1905565337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D9-4F16-B15E-0DC83AD3044C}"/>
            </c:ext>
          </c:extLst>
        </c:ser>
        <c:ser>
          <c:idx val="4"/>
          <c:order val="4"/>
          <c:tx>
            <c:strRef>
              <c:f>'26_ICT'!$H$1</c:f>
              <c:strCache>
                <c:ptCount val="1"/>
                <c:pt idx="0">
                  <c:v>Dodana vrijednost 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'26_ICT'!$A$2:$A$9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'26_ICT'!$H$2:$H$9</c:f>
              <c:numCache>
                <c:formatCode>#,##0</c:formatCode>
                <c:ptCount val="8"/>
                <c:pt idx="0">
                  <c:v>1226283324</c:v>
                </c:pt>
                <c:pt idx="1">
                  <c:v>998430134</c:v>
                </c:pt>
                <c:pt idx="2">
                  <c:v>934216643</c:v>
                </c:pt>
                <c:pt idx="3">
                  <c:v>901039937</c:v>
                </c:pt>
                <c:pt idx="4">
                  <c:v>1027641494</c:v>
                </c:pt>
                <c:pt idx="5">
                  <c:v>1105626700</c:v>
                </c:pt>
                <c:pt idx="6">
                  <c:v>1178940953</c:v>
                </c:pt>
                <c:pt idx="7">
                  <c:v>1239579912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D9-4F16-B15E-0DC83AD3044C}"/>
            </c:ext>
          </c:extLst>
        </c:ser>
        <c:ser>
          <c:idx val="5"/>
          <c:order val="5"/>
          <c:tx>
            <c:strRef>
              <c:f>'26_ICT'!$I$1</c:f>
              <c:strCache>
                <c:ptCount val="1"/>
                <c:pt idx="0">
                  <c:v>Troškovi osoblja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'26_ICT'!$A$2:$A$9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'26_ICT'!$I$2:$I$9</c:f>
              <c:numCache>
                <c:formatCode>#,##0</c:formatCode>
                <c:ptCount val="8"/>
                <c:pt idx="0">
                  <c:v>837917896</c:v>
                </c:pt>
                <c:pt idx="1">
                  <c:v>772970367</c:v>
                </c:pt>
                <c:pt idx="2">
                  <c:v>769436585</c:v>
                </c:pt>
                <c:pt idx="3">
                  <c:v>756513205</c:v>
                </c:pt>
                <c:pt idx="4">
                  <c:v>786179022</c:v>
                </c:pt>
                <c:pt idx="5">
                  <c:v>849626000</c:v>
                </c:pt>
                <c:pt idx="6">
                  <c:v>933255880</c:v>
                </c:pt>
                <c:pt idx="7">
                  <c:v>958951831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D9-4F16-B15E-0DC83AD304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660461040"/>
        <c:axId val="660461824"/>
      </c:barChart>
      <c:lineChart>
        <c:grouping val="standard"/>
        <c:varyColors val="0"/>
        <c:ser>
          <c:idx val="0"/>
          <c:order val="0"/>
          <c:tx>
            <c:strRef>
              <c:f>'26_ICT'!$B$1</c:f>
              <c:strCache>
                <c:ptCount val="1"/>
                <c:pt idx="0">
                  <c:v>Broj subjekata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'26_ICT'!$A$2:$A$9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'26_ICT'!$B$2:$B$9</c:f>
              <c:numCache>
                <c:formatCode>#,##0</c:formatCode>
                <c:ptCount val="8"/>
                <c:pt idx="0">
                  <c:v>353</c:v>
                </c:pt>
                <c:pt idx="1">
                  <c:v>365</c:v>
                </c:pt>
                <c:pt idx="2">
                  <c:v>375</c:v>
                </c:pt>
                <c:pt idx="3">
                  <c:v>373</c:v>
                </c:pt>
                <c:pt idx="4">
                  <c:v>367</c:v>
                </c:pt>
                <c:pt idx="5">
                  <c:v>368</c:v>
                </c:pt>
                <c:pt idx="6">
                  <c:v>358</c:v>
                </c:pt>
                <c:pt idx="7">
                  <c:v>342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CD9-4F16-B15E-0DC83AD3044C}"/>
            </c:ext>
          </c:extLst>
        </c:ser>
        <c:ser>
          <c:idx val="1"/>
          <c:order val="1"/>
          <c:tx>
            <c:strRef>
              <c:f>'26_ICT'!$C$1</c:f>
              <c:strCache>
                <c:ptCount val="1"/>
                <c:pt idx="0">
                  <c:v>Broj zaposlenih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'26_ICT'!$A$2:$A$9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'26_ICT'!$C$2:$C$9</c:f>
              <c:numCache>
                <c:formatCode>#,##0</c:formatCode>
                <c:ptCount val="8"/>
                <c:pt idx="0">
                  <c:v>6060</c:v>
                </c:pt>
                <c:pt idx="1">
                  <c:v>5188</c:v>
                </c:pt>
                <c:pt idx="2">
                  <c:v>5168</c:v>
                </c:pt>
                <c:pt idx="3">
                  <c:v>5110</c:v>
                </c:pt>
                <c:pt idx="4">
                  <c:v>4840</c:v>
                </c:pt>
                <c:pt idx="5">
                  <c:v>5614</c:v>
                </c:pt>
                <c:pt idx="6">
                  <c:v>5655</c:v>
                </c:pt>
                <c:pt idx="7">
                  <c:v>5758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CD9-4F16-B15E-0DC83AD304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0463392"/>
        <c:axId val="660461432"/>
      </c:lineChart>
      <c:catAx>
        <c:axId val="660461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60461824"/>
        <c:crosses val="autoZero"/>
        <c:auto val="1"/>
        <c:lblAlgn val="ctr"/>
        <c:lblOffset val="100"/>
        <c:noMultiLvlLbl val="0"/>
      </c:catAx>
      <c:valAx>
        <c:axId val="660461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60461040"/>
        <c:crosses val="autoZero"/>
        <c:crossBetween val="between"/>
      </c:valAx>
      <c:valAx>
        <c:axId val="660461432"/>
        <c:scaling>
          <c:orientation val="minMax"/>
        </c:scaling>
        <c:delete val="0"/>
        <c:axPos val="r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60463392"/>
        <c:crosses val="max"/>
        <c:crossBetween val="between"/>
      </c:valAx>
      <c:catAx>
        <c:axId val="6604633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04614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'26_ICT'!$E$1</c:f>
              <c:strCache>
                <c:ptCount val="1"/>
                <c:pt idx="0">
                  <c:v>Prihodi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'26_ICT'!$A$2:$A$9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'26_ICT'!$E$2:$E$9</c:f>
              <c:numCache>
                <c:formatCode>#,##0</c:formatCode>
                <c:ptCount val="8"/>
                <c:pt idx="0">
                  <c:v>6680974500</c:v>
                </c:pt>
                <c:pt idx="1">
                  <c:v>5385635264</c:v>
                </c:pt>
                <c:pt idx="2">
                  <c:v>5339061376</c:v>
                </c:pt>
                <c:pt idx="3">
                  <c:v>4870352010</c:v>
                </c:pt>
                <c:pt idx="4">
                  <c:v>5376213425</c:v>
                </c:pt>
                <c:pt idx="5">
                  <c:v>5347555400</c:v>
                </c:pt>
                <c:pt idx="6">
                  <c:v>5766936536</c:v>
                </c:pt>
                <c:pt idx="7">
                  <c:v>6061927382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6D-47AB-B534-00E8DA1C506E}"/>
            </c:ext>
          </c:extLst>
        </c:ser>
        <c:ser>
          <c:idx val="1"/>
          <c:order val="1"/>
          <c:tx>
            <c:strRef>
              <c:f>'26_ICT'!$G$1</c:f>
              <c:strCache>
                <c:ptCount val="1"/>
                <c:pt idx="0">
                  <c:v>Izvoz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'26_ICT'!$A$2:$A$9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'26_ICT'!$G$2:$G$9</c:f>
              <c:numCache>
                <c:formatCode>#,##0</c:formatCode>
                <c:ptCount val="8"/>
                <c:pt idx="0">
                  <c:v>2342452736</c:v>
                </c:pt>
                <c:pt idx="1">
                  <c:v>1659331300</c:v>
                </c:pt>
                <c:pt idx="2">
                  <c:v>1712709353</c:v>
                </c:pt>
                <c:pt idx="3">
                  <c:v>1651976568</c:v>
                </c:pt>
                <c:pt idx="4">
                  <c:v>2364966103</c:v>
                </c:pt>
                <c:pt idx="5">
                  <c:v>1785336800</c:v>
                </c:pt>
                <c:pt idx="6">
                  <c:v>1977709079</c:v>
                </c:pt>
                <c:pt idx="7">
                  <c:v>1905565337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6D-47AB-B534-00E8DA1C50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0289112"/>
        <c:axId val="660282056"/>
      </c:barChart>
      <c:lineChart>
        <c:grouping val="standard"/>
        <c:varyColors val="0"/>
        <c:ser>
          <c:idx val="2"/>
          <c:order val="2"/>
          <c:tx>
            <c:strRef>
              <c:f>'26_ICT'!$J$1</c:f>
              <c:strCache>
                <c:ptCount val="1"/>
                <c:pt idx="0">
                  <c:v>Prihod po zaposlenom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'26_ICT'!$A$2:$A$9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'26_ICT'!$J$2:$J$9</c:f>
              <c:numCache>
                <c:formatCode>_("kn"* #,##0.00_);_("kn"* \(#,##0.00\);_("kn"* "-"??_);_(@_)</c:formatCode>
                <c:ptCount val="8"/>
                <c:pt idx="0">
                  <c:v>1102471.0396039605</c:v>
                </c:pt>
                <c:pt idx="1">
                  <c:v>1038094.6923670007</c:v>
                </c:pt>
                <c:pt idx="2">
                  <c:v>1033100.1114551084</c:v>
                </c:pt>
                <c:pt idx="3">
                  <c:v>953102.15459882584</c:v>
                </c:pt>
                <c:pt idx="4">
                  <c:v>1110787.8977272727</c:v>
                </c:pt>
                <c:pt idx="5">
                  <c:v>952539.25899536873</c:v>
                </c:pt>
                <c:pt idx="6">
                  <c:v>1019794.259239611</c:v>
                </c:pt>
                <c:pt idx="7">
                  <c:v>1052783.4980896146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E6D-47AB-B534-00E8DA1C50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0283232"/>
        <c:axId val="660292640"/>
      </c:lineChart>
      <c:catAx>
        <c:axId val="660289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60282056"/>
        <c:crosses val="autoZero"/>
        <c:auto val="1"/>
        <c:lblAlgn val="ctr"/>
        <c:lblOffset val="100"/>
        <c:noMultiLvlLbl val="0"/>
      </c:catAx>
      <c:valAx>
        <c:axId val="660282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60289112"/>
        <c:crosses val="autoZero"/>
        <c:crossBetween val="between"/>
      </c:valAx>
      <c:valAx>
        <c:axId val="660292640"/>
        <c:scaling>
          <c:orientation val="minMax"/>
          <c:max val="1500000"/>
          <c:min val="0"/>
        </c:scaling>
        <c:delete val="0"/>
        <c:axPos val="r"/>
        <c:numFmt formatCode="_(&quot;kn&quot;* #,##0.00_);_(&quot;kn&quot;* \(#,##0.00\);_(&quot;kn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60283232"/>
        <c:crosses val="max"/>
        <c:crossBetween val="between"/>
      </c:valAx>
      <c:catAx>
        <c:axId val="6602832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02926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4"/>
          <c:order val="4"/>
          <c:tx>
            <c:strRef>
              <c:f>'[ICT_algebra.xlsx]62'!$F$1</c:f>
              <c:strCache>
                <c:ptCount val="1"/>
                <c:pt idx="0">
                  <c:v>Dodana vrijednost 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'[ICT_algebra.xlsx]62'!$A$2:$A$9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'[ICT_algebra.xlsx]62'!$F$2:$F$9</c:f>
              <c:numCache>
                <c:formatCode>#,##0</c:formatCode>
                <c:ptCount val="8"/>
                <c:pt idx="0">
                  <c:v>1429150056</c:v>
                </c:pt>
                <c:pt idx="1">
                  <c:v>1481630451</c:v>
                </c:pt>
                <c:pt idx="2">
                  <c:v>1610186473</c:v>
                </c:pt>
                <c:pt idx="3">
                  <c:v>1802577995</c:v>
                </c:pt>
                <c:pt idx="4">
                  <c:v>1802926280</c:v>
                </c:pt>
                <c:pt idx="5">
                  <c:v>2093575800</c:v>
                </c:pt>
                <c:pt idx="6">
                  <c:v>2320049479</c:v>
                </c:pt>
                <c:pt idx="7">
                  <c:v>2598864159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8C-49D0-870A-69E8AE2373B5}"/>
            </c:ext>
          </c:extLst>
        </c:ser>
        <c:ser>
          <c:idx val="2"/>
          <c:order val="2"/>
          <c:tx>
            <c:strRef>
              <c:f>'[ICT_algebra.xlsx]62'!$D$1</c:f>
              <c:strCache>
                <c:ptCount val="1"/>
                <c:pt idx="0">
                  <c:v>Prihodi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'[ICT_algebra.xlsx]62'!$A$2:$A$9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'[ICT_algebra.xlsx]62'!$D$2:$D$9</c:f>
              <c:numCache>
                <c:formatCode>#,##0</c:formatCode>
                <c:ptCount val="8"/>
                <c:pt idx="0">
                  <c:v>4490310140</c:v>
                </c:pt>
                <c:pt idx="1">
                  <c:v>4493562686</c:v>
                </c:pt>
                <c:pt idx="2">
                  <c:v>4661493987</c:v>
                </c:pt>
                <c:pt idx="3">
                  <c:v>5128774591</c:v>
                </c:pt>
                <c:pt idx="4">
                  <c:v>5043293234</c:v>
                </c:pt>
                <c:pt idx="5">
                  <c:v>5900025800</c:v>
                </c:pt>
                <c:pt idx="6">
                  <c:v>6416827574</c:v>
                </c:pt>
                <c:pt idx="7">
                  <c:v>7110274762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8C-49D0-870A-69E8AE2373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656924856"/>
        <c:axId val="656941712"/>
        <c:extLst>
          <c:ext xmlns:c15="http://schemas.microsoft.com/office/drawing/2012/chart" uri="{02D57815-91ED-43cb-92C2-25804820EDAC}">
            <c15:filteredBarSeries>
              <c15:ser>
                <c:idx val="5"/>
                <c:order val="5"/>
                <c:tx>
                  <c:strRef>
                    <c:extLst>
                      <c:ext uri="{02D57815-91ED-43cb-92C2-25804820EDAC}">
                        <c15:formulaRef>
                          <c15:sqref>'[ICT_algebra.xlsx]62'!$G$1</c15:sqref>
                        </c15:formulaRef>
                      </c:ext>
                    </c:extLst>
                    <c:strCache>
                      <c:ptCount val="1"/>
                      <c:pt idx="0">
                        <c:v>Troškovi osoblja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6"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6"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6"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'[ICT_algebra.xlsx]62'!$A$2:$A$9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2008</c:v>
                      </c:pt>
                      <c:pt idx="1">
                        <c:v>2009</c:v>
                      </c:pt>
                      <c:pt idx="2">
                        <c:v>2010</c:v>
                      </c:pt>
                      <c:pt idx="3">
                        <c:v>2011</c:v>
                      </c:pt>
                      <c:pt idx="4">
                        <c:v>2012</c:v>
                      </c:pt>
                      <c:pt idx="5">
                        <c:v>2013</c:v>
                      </c:pt>
                      <c:pt idx="6">
                        <c:v>2014</c:v>
                      </c:pt>
                      <c:pt idx="7">
                        <c:v>2015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'[ICT_algebra.xlsx]62'!$G$2:$G$9</c15:sqref>
                        </c15:formulaRef>
                      </c:ext>
                    </c:extLst>
                    <c:numCache>
                      <c:formatCode>#,##0</c:formatCode>
                      <c:ptCount val="8"/>
                      <c:pt idx="0">
                        <c:v>1000980639</c:v>
                      </c:pt>
                      <c:pt idx="1">
                        <c:v>1103198210</c:v>
                      </c:pt>
                      <c:pt idx="2">
                        <c:v>1177894002</c:v>
                      </c:pt>
                      <c:pt idx="3">
                        <c:v>1324815644</c:v>
                      </c:pt>
                      <c:pt idx="4">
                        <c:v>1369212316</c:v>
                      </c:pt>
                      <c:pt idx="5">
                        <c:v>1514399300</c:v>
                      </c:pt>
                      <c:pt idx="6">
                        <c:v>1711335209</c:v>
                      </c:pt>
                      <c:pt idx="7">
                        <c:v>1836169294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5-FA8C-49D0-870A-69E8AE2373B5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3"/>
          <c:order val="3"/>
          <c:tx>
            <c:strRef>
              <c:f>'[ICT_algebra.xlsx]62'!$E$1</c:f>
              <c:strCache>
                <c:ptCount val="1"/>
                <c:pt idx="0">
                  <c:v>Izvoz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'[ICT_algebra.xlsx]62'!$A$2:$A$9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'[ICT_algebra.xlsx]62'!$E$2:$E$9</c:f>
              <c:numCache>
                <c:formatCode>#,##0</c:formatCode>
                <c:ptCount val="8"/>
                <c:pt idx="0">
                  <c:v>580913307</c:v>
                </c:pt>
                <c:pt idx="1">
                  <c:v>664980751</c:v>
                </c:pt>
                <c:pt idx="2">
                  <c:v>764541422</c:v>
                </c:pt>
                <c:pt idx="3">
                  <c:v>1004705807</c:v>
                </c:pt>
                <c:pt idx="4">
                  <c:v>1057320573</c:v>
                </c:pt>
                <c:pt idx="5">
                  <c:v>1247430500</c:v>
                </c:pt>
                <c:pt idx="6">
                  <c:v>1552044138</c:v>
                </c:pt>
                <c:pt idx="7">
                  <c:v>2035259660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A8C-49D0-870A-69E8AE2373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6943672"/>
        <c:axId val="656953472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'[ICT_algebra.xlsx]62'!$B$1</c15:sqref>
                        </c15:formulaRef>
                      </c:ext>
                    </c:extLst>
                    <c:strCache>
                      <c:ptCount val="1"/>
                      <c:pt idx="0">
                        <c:v>Broj subjekata</c:v>
                      </c:pt>
                    </c:strCache>
                  </c:strRef>
                </c:tx>
                <c:spPr>
                  <a:ln w="34925" cap="rnd">
                    <a:solidFill>
                      <a:schemeClr val="accent1"/>
                    </a:solidFill>
                    <a:round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'[ICT_algebra.xlsx]62'!$A$2:$A$9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2008</c:v>
                      </c:pt>
                      <c:pt idx="1">
                        <c:v>2009</c:v>
                      </c:pt>
                      <c:pt idx="2">
                        <c:v>2010</c:v>
                      </c:pt>
                      <c:pt idx="3">
                        <c:v>2011</c:v>
                      </c:pt>
                      <c:pt idx="4">
                        <c:v>2012</c:v>
                      </c:pt>
                      <c:pt idx="5">
                        <c:v>2013</c:v>
                      </c:pt>
                      <c:pt idx="6">
                        <c:v>2014</c:v>
                      </c:pt>
                      <c:pt idx="7">
                        <c:v>2015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'[ICT_algebra.xlsx]62'!$B$2:$B$9</c15:sqref>
                        </c15:formulaRef>
                      </c:ext>
                    </c:extLst>
                    <c:numCache>
                      <c:formatCode>#,##0</c:formatCode>
                      <c:ptCount val="8"/>
                      <c:pt idx="0">
                        <c:v>1681</c:v>
                      </c:pt>
                      <c:pt idx="1">
                        <c:v>1908</c:v>
                      </c:pt>
                      <c:pt idx="2">
                        <c:v>2103</c:v>
                      </c:pt>
                      <c:pt idx="3">
                        <c:v>2225</c:v>
                      </c:pt>
                      <c:pt idx="4">
                        <c:v>2329</c:v>
                      </c:pt>
                      <c:pt idx="5">
                        <c:v>2587</c:v>
                      </c:pt>
                      <c:pt idx="6">
                        <c:v>2854</c:v>
                      </c:pt>
                      <c:pt idx="7">
                        <c:v>2888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FA8C-49D0-870A-69E8AE2373B5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'[ICT_algebra.xlsx]62'!$C$1</c15:sqref>
                        </c15:formulaRef>
                      </c:ext>
                    </c:extLst>
                    <c:strCache>
                      <c:ptCount val="1"/>
                      <c:pt idx="0">
                        <c:v>Broj zaposlenih</c:v>
                      </c:pt>
                    </c:strCache>
                  </c:strRef>
                </c:tx>
                <c:spPr>
                  <a:ln w="34925" cap="rnd">
                    <a:solidFill>
                      <a:schemeClr val="accent2"/>
                    </a:solidFill>
                    <a:round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'[ICT_algebra.xlsx]62'!$A$2:$A$9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2008</c:v>
                      </c:pt>
                      <c:pt idx="1">
                        <c:v>2009</c:v>
                      </c:pt>
                      <c:pt idx="2">
                        <c:v>2010</c:v>
                      </c:pt>
                      <c:pt idx="3">
                        <c:v>2011</c:v>
                      </c:pt>
                      <c:pt idx="4">
                        <c:v>2012</c:v>
                      </c:pt>
                      <c:pt idx="5">
                        <c:v>2013</c:v>
                      </c:pt>
                      <c:pt idx="6">
                        <c:v>2014</c:v>
                      </c:pt>
                      <c:pt idx="7">
                        <c:v>2015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'[ICT_algebra.xlsx]62'!$C$2:$C$9</c15:sqref>
                        </c15:formulaRef>
                      </c:ext>
                    </c:extLst>
                    <c:numCache>
                      <c:formatCode>#,##0</c:formatCode>
                      <c:ptCount val="8"/>
                      <c:pt idx="0">
                        <c:v>7608</c:v>
                      </c:pt>
                      <c:pt idx="1">
                        <c:v>8327</c:v>
                      </c:pt>
                      <c:pt idx="2">
                        <c:v>8723</c:v>
                      </c:pt>
                      <c:pt idx="3">
                        <c:v>9331</c:v>
                      </c:pt>
                      <c:pt idx="4">
                        <c:v>9818</c:v>
                      </c:pt>
                      <c:pt idx="5">
                        <c:v>10908</c:v>
                      </c:pt>
                      <c:pt idx="6">
                        <c:v>11828</c:v>
                      </c:pt>
                      <c:pt idx="7">
                        <c:v>12678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FA8C-49D0-870A-69E8AE2373B5}"/>
                  </c:ext>
                </c:extLst>
              </c15:ser>
            </c15:filteredLineSeries>
          </c:ext>
        </c:extLst>
      </c:lineChart>
      <c:catAx>
        <c:axId val="65692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56941712"/>
        <c:crosses val="autoZero"/>
        <c:auto val="1"/>
        <c:lblAlgn val="ctr"/>
        <c:lblOffset val="100"/>
        <c:noMultiLvlLbl val="0"/>
      </c:catAx>
      <c:valAx>
        <c:axId val="656941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56924856"/>
        <c:crosses val="autoZero"/>
        <c:crossBetween val="between"/>
      </c:valAx>
      <c:valAx>
        <c:axId val="656953472"/>
        <c:scaling>
          <c:orientation val="minMax"/>
        </c:scaling>
        <c:delete val="0"/>
        <c:axPos val="r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56943672"/>
        <c:crosses val="max"/>
        <c:crossBetween val="between"/>
      </c:valAx>
      <c:catAx>
        <c:axId val="6569436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569534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'[ICT_algebra.xlsx]62'!$C$1</c:f>
              <c:strCache>
                <c:ptCount val="1"/>
                <c:pt idx="0">
                  <c:v>Broj zaposlenih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'[ICT_algebra.xlsx]62'!$A$2:$A$9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'[ICT_algebra.xlsx]62'!$C$2:$C$9</c:f>
              <c:numCache>
                <c:formatCode>#,##0</c:formatCode>
                <c:ptCount val="8"/>
                <c:pt idx="0">
                  <c:v>7608</c:v>
                </c:pt>
                <c:pt idx="1">
                  <c:v>8327</c:v>
                </c:pt>
                <c:pt idx="2">
                  <c:v>8723</c:v>
                </c:pt>
                <c:pt idx="3">
                  <c:v>9331</c:v>
                </c:pt>
                <c:pt idx="4">
                  <c:v>9818</c:v>
                </c:pt>
                <c:pt idx="5">
                  <c:v>10908</c:v>
                </c:pt>
                <c:pt idx="6">
                  <c:v>11828</c:v>
                </c:pt>
                <c:pt idx="7">
                  <c:v>12678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72-402D-9F0F-8F6E2FF8DD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660293816"/>
        <c:axId val="660294208"/>
      </c:barChart>
      <c:lineChart>
        <c:grouping val="standard"/>
        <c:varyColors val="0"/>
        <c:ser>
          <c:idx val="0"/>
          <c:order val="0"/>
          <c:tx>
            <c:strRef>
              <c:f>'[ICT_algebra.xlsx]62'!$B$1</c:f>
              <c:strCache>
                <c:ptCount val="1"/>
                <c:pt idx="0">
                  <c:v>Broj subjekata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'[ICT_algebra.xlsx]62'!$A$2:$A$9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'[ICT_algebra.xlsx]62'!$B$2:$B$9</c:f>
              <c:numCache>
                <c:formatCode>#,##0</c:formatCode>
                <c:ptCount val="8"/>
                <c:pt idx="0">
                  <c:v>1681</c:v>
                </c:pt>
                <c:pt idx="1">
                  <c:v>1908</c:v>
                </c:pt>
                <c:pt idx="2">
                  <c:v>2103</c:v>
                </c:pt>
                <c:pt idx="3">
                  <c:v>2225</c:v>
                </c:pt>
                <c:pt idx="4">
                  <c:v>2329</c:v>
                </c:pt>
                <c:pt idx="5">
                  <c:v>2587</c:v>
                </c:pt>
                <c:pt idx="6">
                  <c:v>2854</c:v>
                </c:pt>
                <c:pt idx="7">
                  <c:v>2888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572-402D-9F0F-8F6E2FF8DD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0296952"/>
        <c:axId val="660305184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'[ICT_algebra.xlsx]62'!$G$1</c15:sqref>
                        </c15:formulaRef>
                      </c:ext>
                    </c:extLst>
                    <c:strCache>
                      <c:ptCount val="1"/>
                      <c:pt idx="0">
                        <c:v>Troškovi osoblja</c:v>
                      </c:pt>
                    </c:strCache>
                  </c:strRef>
                </c:tx>
                <c:spPr>
                  <a:ln w="34925" cap="rnd">
                    <a:solidFill>
                      <a:schemeClr val="accent3"/>
                    </a:solidFill>
                    <a:round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</c:spPr>
                <c:marker>
                  <c:symbol val="circle"/>
                  <c:size val="6"/>
                  <c:spPr>
                    <a:gradFill rotWithShape="1">
                      <a:gsLst>
                        <a:gs pos="0">
                          <a:schemeClr val="accent3">
                            <a:satMod val="103000"/>
                            <a:lumMod val="102000"/>
                            <a:tint val="94000"/>
                          </a:schemeClr>
                        </a:gs>
                        <a:gs pos="50000">
                          <a:schemeClr val="accent3">
                            <a:satMod val="110000"/>
                            <a:lumMod val="100000"/>
                            <a:shade val="100000"/>
                          </a:schemeClr>
                        </a:gs>
                        <a:gs pos="100000">
                          <a:schemeClr val="accent3">
                            <a:lumMod val="99000"/>
                            <a:satMod val="120000"/>
                            <a:shade val="78000"/>
                          </a:schemeClr>
                        </a:gs>
                      </a:gsLst>
                      <a:lin ang="5400000" scaled="0"/>
                    </a:gradFill>
                    <a:ln w="9525">
                      <a:solidFill>
                        <a:schemeClr val="accent3"/>
                      </a:solidFill>
                      <a:round/>
                    </a:ln>
                    <a:effectLst>
                      <a:outerShdw blurRad="57150" dist="19050" dir="5400000" algn="ctr" rotWithShape="0">
                        <a:srgbClr val="000000">
                          <a:alpha val="63000"/>
                        </a:srgbClr>
                      </a:outerShdw>
                    </a:effectLst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'[ICT_algebra.xlsx]62'!$A$2:$A$9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2008</c:v>
                      </c:pt>
                      <c:pt idx="1">
                        <c:v>2009</c:v>
                      </c:pt>
                      <c:pt idx="2">
                        <c:v>2010</c:v>
                      </c:pt>
                      <c:pt idx="3">
                        <c:v>2011</c:v>
                      </c:pt>
                      <c:pt idx="4">
                        <c:v>2012</c:v>
                      </c:pt>
                      <c:pt idx="5">
                        <c:v>2013</c:v>
                      </c:pt>
                      <c:pt idx="6">
                        <c:v>2014</c:v>
                      </c:pt>
                      <c:pt idx="7">
                        <c:v>2015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'[ICT_algebra.xlsx]62'!$G$2:$G$9</c15:sqref>
                        </c15:formulaRef>
                      </c:ext>
                    </c:extLst>
                    <c:numCache>
                      <c:formatCode>#,##0</c:formatCode>
                      <c:ptCount val="8"/>
                      <c:pt idx="0">
                        <c:v>1000980639</c:v>
                      </c:pt>
                      <c:pt idx="1">
                        <c:v>1103198210</c:v>
                      </c:pt>
                      <c:pt idx="2">
                        <c:v>1177894002</c:v>
                      </c:pt>
                      <c:pt idx="3">
                        <c:v>1324815644</c:v>
                      </c:pt>
                      <c:pt idx="4">
                        <c:v>1369212316</c:v>
                      </c:pt>
                      <c:pt idx="5">
                        <c:v>1514399300</c:v>
                      </c:pt>
                      <c:pt idx="6">
                        <c:v>1711335209</c:v>
                      </c:pt>
                      <c:pt idx="7">
                        <c:v>1836169294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2572-402D-9F0F-8F6E2FF8DDB2}"/>
                  </c:ext>
                </c:extLst>
              </c15:ser>
            </c15:filteredLineSeries>
          </c:ext>
        </c:extLst>
      </c:lineChar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0293816"/>
        <c:axId val="660294208"/>
        <c:extLst>
          <c:ext xmlns:c15="http://schemas.microsoft.com/office/drawing/2012/chart" uri="{02D57815-91ED-43cb-92C2-25804820EDAC}">
            <c15:filteredLine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'[ICT_algebra.xlsx]62'!$H$1</c15:sqref>
                        </c15:formulaRef>
                      </c:ext>
                    </c:extLst>
                    <c:strCache>
                      <c:ptCount val="1"/>
                      <c:pt idx="0">
                        <c:v>Prihod po zaposlenom</c:v>
                      </c:pt>
                    </c:strCache>
                  </c:strRef>
                </c:tx>
                <c:spPr>
                  <a:ln w="34925" cap="rnd">
                    <a:solidFill>
                      <a:schemeClr val="accent4"/>
                    </a:solidFill>
                    <a:round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'[ICT_algebra.xlsx]62'!$A$2:$A$9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2008</c:v>
                      </c:pt>
                      <c:pt idx="1">
                        <c:v>2009</c:v>
                      </c:pt>
                      <c:pt idx="2">
                        <c:v>2010</c:v>
                      </c:pt>
                      <c:pt idx="3">
                        <c:v>2011</c:v>
                      </c:pt>
                      <c:pt idx="4">
                        <c:v>2012</c:v>
                      </c:pt>
                      <c:pt idx="5">
                        <c:v>2013</c:v>
                      </c:pt>
                      <c:pt idx="6">
                        <c:v>2014</c:v>
                      </c:pt>
                      <c:pt idx="7">
                        <c:v>2015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'[ICT_algebra.xlsx]62'!$H$2:$H$9</c15:sqref>
                        </c15:formulaRef>
                      </c:ext>
                    </c:extLst>
                    <c:numCache>
                      <c:formatCode>_("kn"* #,##0.00_);_("kn"* \(#,##0.00\);_("kn"* "-"??_);_(@_)</c:formatCode>
                      <c:ptCount val="8"/>
                      <c:pt idx="0">
                        <c:v>590209.00893796002</c:v>
                      </c:pt>
                      <c:pt idx="1">
                        <c:v>539637.64693166804</c:v>
                      </c:pt>
                      <c:pt idx="2">
                        <c:v>534391.14834345982</c:v>
                      </c:pt>
                      <c:pt idx="3">
                        <c:v>549648.97556531988</c:v>
                      </c:pt>
                      <c:pt idx="4">
                        <c:v>513678.26787533105</c:v>
                      </c:pt>
                      <c:pt idx="5">
                        <c:v>540889.78731206455</c:v>
                      </c:pt>
                      <c:pt idx="6">
                        <c:v>542511.63121406827</c:v>
                      </c:pt>
                      <c:pt idx="7">
                        <c:v>560835.68086448964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2572-402D-9F0F-8F6E2FF8DDB2}"/>
                  </c:ext>
                </c:extLst>
              </c15:ser>
            </c15:filteredLineSeries>
          </c:ext>
        </c:extLst>
      </c:lineChart>
      <c:catAx>
        <c:axId val="66029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60305184"/>
        <c:crosses val="autoZero"/>
        <c:auto val="1"/>
        <c:lblAlgn val="ctr"/>
        <c:lblOffset val="100"/>
        <c:noMultiLvlLbl val="0"/>
      </c:catAx>
      <c:valAx>
        <c:axId val="660305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60296952"/>
        <c:crosses val="autoZero"/>
        <c:crossBetween val="between"/>
      </c:valAx>
      <c:valAx>
        <c:axId val="660294208"/>
        <c:scaling>
          <c:orientation val="minMax"/>
        </c:scaling>
        <c:delete val="0"/>
        <c:axPos val="r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60293816"/>
        <c:crosses val="max"/>
        <c:crossBetween val="between"/>
      </c:valAx>
      <c:catAx>
        <c:axId val="6602938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029420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'62'!$D$1</c:f>
              <c:strCache>
                <c:ptCount val="1"/>
                <c:pt idx="0">
                  <c:v>Prihodi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'62'!$A$2:$A$9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'62'!$D$2:$D$9</c:f>
              <c:numCache>
                <c:formatCode>#,##0</c:formatCode>
                <c:ptCount val="8"/>
                <c:pt idx="0">
                  <c:v>4490310140</c:v>
                </c:pt>
                <c:pt idx="1">
                  <c:v>4493562686</c:v>
                </c:pt>
                <c:pt idx="2">
                  <c:v>4661493987</c:v>
                </c:pt>
                <c:pt idx="3">
                  <c:v>5128774591</c:v>
                </c:pt>
                <c:pt idx="4">
                  <c:v>5043293234</c:v>
                </c:pt>
                <c:pt idx="5">
                  <c:v>5900025800</c:v>
                </c:pt>
                <c:pt idx="6">
                  <c:v>6416827574</c:v>
                </c:pt>
                <c:pt idx="7">
                  <c:v>7110274762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B9-4F63-A582-54DBA65BE13A}"/>
            </c:ext>
          </c:extLst>
        </c:ser>
        <c:ser>
          <c:idx val="1"/>
          <c:order val="1"/>
          <c:tx>
            <c:strRef>
              <c:f>'62'!$F$1</c:f>
              <c:strCache>
                <c:ptCount val="1"/>
                <c:pt idx="0">
                  <c:v>Izvoz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'62'!$A$2:$A$9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'62'!$F$2:$F$9</c:f>
              <c:numCache>
                <c:formatCode>#,##0</c:formatCode>
                <c:ptCount val="8"/>
                <c:pt idx="0">
                  <c:v>580913307</c:v>
                </c:pt>
                <c:pt idx="1">
                  <c:v>664980751</c:v>
                </c:pt>
                <c:pt idx="2">
                  <c:v>764541422</c:v>
                </c:pt>
                <c:pt idx="3">
                  <c:v>1004705807</c:v>
                </c:pt>
                <c:pt idx="4">
                  <c:v>1057320573</c:v>
                </c:pt>
                <c:pt idx="5">
                  <c:v>1247430500</c:v>
                </c:pt>
                <c:pt idx="6">
                  <c:v>1552044138</c:v>
                </c:pt>
                <c:pt idx="7">
                  <c:v>2035259660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B9-4F63-A582-54DBA65BE1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0417528"/>
        <c:axId val="660412432"/>
      </c:barChart>
      <c:lineChart>
        <c:grouping val="standard"/>
        <c:varyColors val="0"/>
        <c:ser>
          <c:idx val="2"/>
          <c:order val="2"/>
          <c:tx>
            <c:strRef>
              <c:f>'62'!$I$1</c:f>
              <c:strCache>
                <c:ptCount val="1"/>
                <c:pt idx="0">
                  <c:v>Prihod po zaposlenom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'62'!$A$2:$A$9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'62'!$I$2:$I$9</c:f>
              <c:numCache>
                <c:formatCode>_("kn"* #,##0.00_);_("kn"* \(#,##0.00\);_("kn"* "-"??_);_(@_)</c:formatCode>
                <c:ptCount val="8"/>
                <c:pt idx="0">
                  <c:v>590209.00893796002</c:v>
                </c:pt>
                <c:pt idx="1">
                  <c:v>539637.64693166804</c:v>
                </c:pt>
                <c:pt idx="2">
                  <c:v>534391.14834345982</c:v>
                </c:pt>
                <c:pt idx="3">
                  <c:v>549648.97556531988</c:v>
                </c:pt>
                <c:pt idx="4">
                  <c:v>513678.26787533105</c:v>
                </c:pt>
                <c:pt idx="5">
                  <c:v>540889.78731206455</c:v>
                </c:pt>
                <c:pt idx="6">
                  <c:v>542511.63121406827</c:v>
                </c:pt>
                <c:pt idx="7">
                  <c:v>560835.68086448964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7B9-4F63-A582-54DBA65BE1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0412824"/>
        <c:axId val="660415176"/>
      </c:lineChart>
      <c:catAx>
        <c:axId val="660417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60412432"/>
        <c:crosses val="autoZero"/>
        <c:auto val="1"/>
        <c:lblAlgn val="ctr"/>
        <c:lblOffset val="100"/>
        <c:noMultiLvlLbl val="0"/>
      </c:catAx>
      <c:valAx>
        <c:axId val="660412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60417528"/>
        <c:crosses val="autoZero"/>
        <c:crossBetween val="between"/>
      </c:valAx>
      <c:valAx>
        <c:axId val="660415176"/>
        <c:scaling>
          <c:orientation val="minMax"/>
          <c:max val="700000"/>
          <c:min val="0"/>
        </c:scaling>
        <c:delete val="0"/>
        <c:axPos val="r"/>
        <c:numFmt formatCode="_(&quot;kn&quot;* #,##0.00_);_(&quot;kn&quot;* \(#,##0.00\);_(&quot;kn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60412824"/>
        <c:crosses val="max"/>
        <c:crossBetween val="between"/>
      </c:valAx>
      <c:catAx>
        <c:axId val="6604128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04151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53027605638665"/>
          <c:y val="0.13051191465837067"/>
          <c:w val="0.53493944788722669"/>
          <c:h val="0.8174515162425427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EDD-4AA0-B2FA-48ADC5974ED8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EDD-4AA0-B2FA-48ADC5974ED8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EDD-4AA0-B2FA-48ADC5974ED8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EDD-4AA0-B2FA-48ADC5974ED8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EDD-4AA0-B2FA-48ADC5974ED8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9EDD-4AA0-B2FA-48ADC5974ED8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9EDD-4AA0-B2FA-48ADC5974ED8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9EDD-4AA0-B2FA-48ADC5974ED8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9EDD-4AA0-B2FA-48ADC5974ED8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9EDD-4AA0-B2FA-48ADC5974ED8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9EDD-4AA0-B2FA-48ADC5974ED8}"/>
              </c:ext>
            </c:extLst>
          </c:dPt>
          <c:dPt>
            <c:idx val="11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9EDD-4AA0-B2FA-48ADC5974ED8}"/>
              </c:ext>
            </c:extLst>
          </c:dPt>
          <c:dPt>
            <c:idx val="12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9EDD-4AA0-B2FA-48ADC5974ED8}"/>
              </c:ext>
            </c:extLst>
          </c:dPt>
          <c:dLbls>
            <c:dLbl>
              <c:idx val="8"/>
              <c:layout>
                <c:manualLayout>
                  <c:x val="-0.10820461988196894"/>
                  <c:y val="9.045982845001099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EDD-4AA0-B2FA-48ADC5974ED8}"/>
                </c:ext>
              </c:extLst>
            </c:dLbl>
            <c:dLbl>
              <c:idx val="10"/>
              <c:layout>
                <c:manualLayout>
                  <c:x val="-0.14466993410489518"/>
                  <c:y val="6.5396121299403419E-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EDD-4AA0-B2FA-48ADC5974E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'Trade_Map_-_List_of_importing_m'!$A$22:$A$34</c:f>
              <c:strCache>
                <c:ptCount val="13"/>
                <c:pt idx="0">
                  <c:v>Sweden</c:v>
                </c:pt>
                <c:pt idx="1">
                  <c:v>United Kingdom</c:v>
                </c:pt>
                <c:pt idx="2">
                  <c:v>United States of America</c:v>
                </c:pt>
                <c:pt idx="3">
                  <c:v>Austria</c:v>
                </c:pt>
                <c:pt idx="4">
                  <c:v>Germany</c:v>
                </c:pt>
                <c:pt idx="5">
                  <c:v>Italy</c:v>
                </c:pt>
                <c:pt idx="6">
                  <c:v>Switzerland</c:v>
                </c:pt>
                <c:pt idx="7">
                  <c:v>Slovenia</c:v>
                </c:pt>
                <c:pt idx="8">
                  <c:v>Slovakia</c:v>
                </c:pt>
                <c:pt idx="9">
                  <c:v>Czech Republic</c:v>
                </c:pt>
                <c:pt idx="10">
                  <c:v>Russian Federation</c:v>
                </c:pt>
                <c:pt idx="11">
                  <c:v>Canada</c:v>
                </c:pt>
                <c:pt idx="12">
                  <c:v>Malta</c:v>
                </c:pt>
              </c:strCache>
            </c:strRef>
          </c:cat>
          <c:val>
            <c:numRef>
              <c:f>'Trade_Map_-_List_of_importing_m'!$E$22:$E$34</c:f>
              <c:numCache>
                <c:formatCode>_-[$$-409]* #,##0.00_ ;_-[$$-409]* \-#,##0.00\ ;_-[$$-409]* "-"??_ ;_-@_ </c:formatCode>
                <c:ptCount val="13"/>
                <c:pt idx="0">
                  <c:v>30768</c:v>
                </c:pt>
                <c:pt idx="1">
                  <c:v>22811</c:v>
                </c:pt>
                <c:pt idx="2">
                  <c:v>22546</c:v>
                </c:pt>
                <c:pt idx="3">
                  <c:v>21352</c:v>
                </c:pt>
                <c:pt idx="4">
                  <c:v>20822</c:v>
                </c:pt>
                <c:pt idx="5">
                  <c:v>17506</c:v>
                </c:pt>
                <c:pt idx="6">
                  <c:v>14058</c:v>
                </c:pt>
                <c:pt idx="7">
                  <c:v>14058</c:v>
                </c:pt>
                <c:pt idx="8">
                  <c:v>13262</c:v>
                </c:pt>
                <c:pt idx="9">
                  <c:v>3183</c:v>
                </c:pt>
                <c:pt idx="10">
                  <c:v>2918</c:v>
                </c:pt>
                <c:pt idx="11">
                  <c:v>2785</c:v>
                </c:pt>
                <c:pt idx="12">
                  <c:v>2785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9EDD-4AA0-B2FA-48ADC5974ED8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effectLst>
            <a:outerShdw blurRad="38100" dist="38100" dir="2700000" algn="tl">
              <a:srgbClr val="000000">
                <a:alpha val="43137"/>
              </a:srgbClr>
            </a:outerShdw>
          </a:effectLst>
        </a:defRPr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220-3BD1-4F81-A441-88761E2403B2}" type="datetimeFigureOut">
              <a:rPr lang="hr-HR" smtClean="0"/>
              <a:t>7.7.2016.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5FCE-9B1D-47F9-95ED-08B24711A3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163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220-3BD1-4F81-A441-88761E2403B2}" type="datetimeFigureOut">
              <a:rPr lang="hr-HR" smtClean="0"/>
              <a:t>7.7.2016.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5FCE-9B1D-47F9-95ED-08B24711A3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0154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220-3BD1-4F81-A441-88761E2403B2}" type="datetimeFigureOut">
              <a:rPr lang="hr-HR" smtClean="0"/>
              <a:t>7.7.2016.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5FCE-9B1D-47F9-95ED-08B24711A3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1001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981075"/>
            <a:ext cx="9143999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8460432" cy="1752600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7" name="Picture 6" descr="LOGO CE-EN-quadri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44295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3" name="Picture 2" descr="H:\My Documents\logo-ce-horizontal-en-quadri-l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237312"/>
            <a:ext cx="2188592" cy="57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4"/>
          <p:cNvSpPr txBox="1">
            <a:spLocks/>
          </p:cNvSpPr>
          <p:nvPr userDrawn="1"/>
        </p:nvSpPr>
        <p:spPr>
          <a:xfrm>
            <a:off x="107504" y="6342029"/>
            <a:ext cx="6048672" cy="4698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Digital Agenda Scoreboard 2015</a:t>
            </a:r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6228184" y="6446747"/>
            <a:ext cx="549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fld id="{D3627F00-E101-43EC-9B75-53AED0FC21E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172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lvl="0" indent="0">
              <a:buNone/>
            </a:pPr>
            <a:r>
              <a:rPr lang="en-US" dirty="0"/>
              <a:t>Click to edit Master text styles</a:t>
            </a:r>
          </a:p>
          <a:p>
            <a:pPr marL="0" lv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dirty="0"/>
              <a:t>Second level</a:t>
            </a:r>
          </a:p>
          <a:p>
            <a:pPr marL="0" lv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dirty="0"/>
              <a:t>Third level</a:t>
            </a:r>
          </a:p>
          <a:p>
            <a:pPr marL="0" lv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dirty="0"/>
              <a:t>Fourth level</a:t>
            </a:r>
          </a:p>
          <a:p>
            <a:pPr marL="0" lv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4" name="Picture 2" descr="H:\My Documents\logo-ce-horizontal-en-quadri-l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237312"/>
            <a:ext cx="2188592" cy="57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107504" y="6342029"/>
            <a:ext cx="6048672" cy="4698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Digital Agenda Scoreboard 2015</a:t>
            </a: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6228184" y="6446747"/>
            <a:ext cx="549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fld id="{D3627F00-E101-43EC-9B75-53AED0FC21E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6541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:\My Documents\logo-ce-horizontal-en-quadri-l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237312"/>
            <a:ext cx="2188592" cy="57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4"/>
          <p:cNvSpPr txBox="1">
            <a:spLocks/>
          </p:cNvSpPr>
          <p:nvPr userDrawn="1"/>
        </p:nvSpPr>
        <p:spPr>
          <a:xfrm>
            <a:off x="107504" y="6342029"/>
            <a:ext cx="6048672" cy="4698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Digital Agenda Scoreboard 2015</a:t>
            </a:r>
          </a:p>
        </p:txBody>
      </p:sp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6228184" y="6446747"/>
            <a:ext cx="549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fld id="{D3627F00-E101-43EC-9B75-53AED0FC21E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8354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1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4" name="Picture 2" descr="H:\My Documents\logo-ce-horizontal-en-quadri-l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237312"/>
            <a:ext cx="2188592" cy="57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107504" y="6442202"/>
            <a:ext cx="6048672" cy="4698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Digital Agenda Scoreboard 2015</a:t>
            </a: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6228184" y="6446747"/>
            <a:ext cx="549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fld id="{D3627F00-E101-43EC-9B75-53AED0FC21E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85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220-3BD1-4F81-A441-88761E2403B2}" type="datetimeFigureOut">
              <a:rPr lang="hr-HR" smtClean="0"/>
              <a:t>7.7.2016.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5FCE-9B1D-47F9-95ED-08B24711A3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520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220-3BD1-4F81-A441-88761E2403B2}" type="datetimeFigureOut">
              <a:rPr lang="hr-HR" smtClean="0"/>
              <a:t>7.7.2016.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5FCE-9B1D-47F9-95ED-08B24711A3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1063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220-3BD1-4F81-A441-88761E2403B2}" type="datetimeFigureOut">
              <a:rPr lang="hr-HR" smtClean="0"/>
              <a:t>7.7.2016.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5FCE-9B1D-47F9-95ED-08B24711A3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1595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220-3BD1-4F81-A441-88761E2403B2}" type="datetimeFigureOut">
              <a:rPr lang="hr-HR" smtClean="0"/>
              <a:t>7.7.2016.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5FCE-9B1D-47F9-95ED-08B24711A3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0347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220-3BD1-4F81-A441-88761E2403B2}" type="datetimeFigureOut">
              <a:rPr lang="hr-HR" smtClean="0"/>
              <a:t>7.7.2016.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5FCE-9B1D-47F9-95ED-08B24711A3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050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220-3BD1-4F81-A441-88761E2403B2}" type="datetimeFigureOut">
              <a:rPr lang="hr-HR" smtClean="0"/>
              <a:t>7.7.2016.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5FCE-9B1D-47F9-95ED-08B24711A3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2678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220-3BD1-4F81-A441-88761E2403B2}" type="datetimeFigureOut">
              <a:rPr lang="hr-HR" smtClean="0"/>
              <a:t>7.7.2016.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5FCE-9B1D-47F9-95ED-08B24711A3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2826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220-3BD1-4F81-A441-88761E2403B2}" type="datetimeFigureOut">
              <a:rPr lang="hr-HR" smtClean="0"/>
              <a:t>7.7.2016.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5FCE-9B1D-47F9-95ED-08B24711A3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832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50220-3BD1-4F81-A441-88761E2403B2}" type="datetimeFigureOut">
              <a:rPr lang="hr-HR" smtClean="0"/>
              <a:t>7.7.2016.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55FCE-9B1D-47F9-95ED-08B24711A3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4614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l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lvl="0" indent="0">
              <a:buNone/>
            </a:pPr>
            <a:r>
              <a:rPr lang="en-US" dirty="0"/>
              <a:t>Click to edit Master text styles</a:t>
            </a:r>
          </a:p>
          <a:p>
            <a:pPr marL="0" lv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dirty="0"/>
              <a:t>Second level</a:t>
            </a:r>
          </a:p>
          <a:p>
            <a:pPr marL="0" lv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dirty="0"/>
              <a:t>Third level</a:t>
            </a:r>
          </a:p>
          <a:p>
            <a:pPr marL="0" lv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dirty="0"/>
              <a:t>Fourth level</a:t>
            </a:r>
          </a:p>
          <a:p>
            <a:pPr marL="0" lv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16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txStyles>
    <p:titleStyle>
      <a:lvl1pPr algn="ctr" defTabSz="914400" rtl="0" eaLnBrk="1" latinLnBrk="0" hangingPunct="1">
        <a:spcBef>
          <a:spcPct val="0"/>
        </a:spcBef>
        <a:buNone/>
        <a:defRPr lang="en-GB" sz="2000" b="1" kern="1200" dirty="0">
          <a:solidFill>
            <a:schemeClr val="tx1">
              <a:lumMod val="65000"/>
              <a:lumOff val="35000"/>
            </a:schemeClr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en-GB" sz="1400" kern="1200" dirty="0" smtClean="0">
          <a:solidFill>
            <a:schemeClr val="tx1">
              <a:lumMod val="65000"/>
              <a:lumOff val="35000"/>
            </a:schemeClr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en-US" sz="2800" kern="1200" smtClean="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en-US" sz="2400" kern="1200" smtClean="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en-US" sz="2000" kern="1200" smtClean="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en-GB" sz="2000" kern="1200" dirty="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intracen.org/itc/market-info-tools/trade-statistics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hyperlink" Target="http://www.intracen.org/itc/market-info-tools/trade-statistic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ICT sektor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7. srpnja 2016.</a:t>
            </a:r>
          </a:p>
          <a:p>
            <a:endParaRPr lang="hr-HR" dirty="0"/>
          </a:p>
          <a:p>
            <a:r>
              <a:rPr lang="hr-HR" dirty="0"/>
              <a:t>Hrvoje Balen, dopredsjednik HUP ICT</a:t>
            </a:r>
          </a:p>
        </p:txBody>
      </p:sp>
      <p:pic>
        <p:nvPicPr>
          <p:cNvPr id="4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07" y="420234"/>
            <a:ext cx="5259356" cy="1312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eskills4jobs.ec.europa.eu/image/image_gallery?uuid=4137b158-387b-4222-97d1-1c556fbfb705&amp;groupId=2293353&amp;t=14362728510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0886" y="5826183"/>
            <a:ext cx="1095480" cy="70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6655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Software </a:t>
            </a:r>
            <a:r>
              <a:rPr lang="hr-HR" altLang="sr-Latn-RS" dirty="0" err="1"/>
              <a:t>and</a:t>
            </a:r>
            <a:r>
              <a:rPr lang="hr-HR" altLang="sr-Latn-RS" dirty="0"/>
              <a:t> IT </a:t>
            </a:r>
            <a:r>
              <a:rPr lang="hr-HR" altLang="sr-Latn-RS" dirty="0" err="1"/>
              <a:t>services</a:t>
            </a:r>
            <a:r>
              <a:rPr lang="hr-HR" altLang="sr-Latn-RS" dirty="0"/>
              <a:t> (62)</a:t>
            </a:r>
          </a:p>
        </p:txBody>
      </p:sp>
      <p:pic>
        <p:nvPicPr>
          <p:cNvPr id="4" name="Picture 2" descr="File:Bisnode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132" y="365126"/>
            <a:ext cx="1458171" cy="5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890898"/>
              </p:ext>
            </p:extLst>
          </p:nvPr>
        </p:nvGraphicFramePr>
        <p:xfrm>
          <a:off x="495530" y="1541693"/>
          <a:ext cx="8152940" cy="4891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1648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series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Izvoz softvera i IT usluga – regije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03834"/>
              </p:ext>
            </p:extLst>
          </p:nvPr>
        </p:nvGraphicFramePr>
        <p:xfrm>
          <a:off x="628650" y="2220277"/>
          <a:ext cx="7886700" cy="2495060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4237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2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2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23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b"/>
                      <a:endParaRPr lang="hr-H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 dirty="0">
                          <a:effectLst/>
                        </a:rPr>
                        <a:t>2011</a:t>
                      </a:r>
                      <a:endParaRPr lang="hr-H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 dirty="0">
                          <a:effectLst/>
                        </a:rPr>
                        <a:t>2012</a:t>
                      </a:r>
                      <a:endParaRPr lang="hr-H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 dirty="0">
                          <a:effectLst/>
                        </a:rPr>
                        <a:t>2013</a:t>
                      </a:r>
                      <a:endParaRPr lang="hr-H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 dirty="0">
                          <a:effectLst/>
                        </a:rPr>
                        <a:t>2014</a:t>
                      </a:r>
                      <a:endParaRPr lang="hr-H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 dirty="0">
                          <a:effectLst/>
                        </a:rPr>
                        <a:t>World</a:t>
                      </a:r>
                      <a:endParaRPr lang="hr-H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 dirty="0">
                          <a:effectLst/>
                        </a:rPr>
                        <a:t>267.429</a:t>
                      </a:r>
                      <a:endParaRPr lang="hr-H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>
                          <a:effectLst/>
                        </a:rPr>
                        <a:t>238.189</a:t>
                      </a:r>
                      <a:endParaRPr lang="hr-H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>
                          <a:effectLst/>
                        </a:rPr>
                        <a:t>233.966</a:t>
                      </a:r>
                      <a:endParaRPr lang="hr-H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>
                          <a:effectLst/>
                        </a:rPr>
                        <a:t>367.626</a:t>
                      </a:r>
                      <a:endParaRPr lang="hr-H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 dirty="0">
                          <a:effectLst/>
                        </a:rPr>
                        <a:t>Europe</a:t>
                      </a:r>
                      <a:endParaRPr lang="hr-H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 dirty="0">
                          <a:effectLst/>
                        </a:rPr>
                        <a:t>256.084</a:t>
                      </a:r>
                      <a:endParaRPr lang="hr-H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>
                          <a:effectLst/>
                        </a:rPr>
                        <a:t>199.567</a:t>
                      </a:r>
                      <a:endParaRPr lang="hr-H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>
                          <a:effectLst/>
                        </a:rPr>
                        <a:t>178.000</a:t>
                      </a:r>
                      <a:endParaRPr lang="hr-H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>
                          <a:effectLst/>
                        </a:rPr>
                        <a:t>246.808</a:t>
                      </a:r>
                      <a:endParaRPr lang="hr-H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 dirty="0">
                          <a:effectLst/>
                        </a:rPr>
                        <a:t>European Union (EU 28)</a:t>
                      </a:r>
                      <a:endParaRPr lang="hr-H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 dirty="0">
                          <a:effectLst/>
                        </a:rPr>
                        <a:t>201.021</a:t>
                      </a:r>
                      <a:endParaRPr lang="hr-H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>
                          <a:effectLst/>
                        </a:rPr>
                        <a:t>157.716</a:t>
                      </a:r>
                      <a:endParaRPr lang="hr-H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>
                          <a:effectLst/>
                        </a:rPr>
                        <a:t>129.213</a:t>
                      </a:r>
                      <a:endParaRPr lang="hr-H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>
                          <a:effectLst/>
                        </a:rPr>
                        <a:t>167.103</a:t>
                      </a:r>
                      <a:endParaRPr lang="hr-H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Central and Eastern Europe (CEE)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 dirty="0">
                          <a:effectLst/>
                        </a:rPr>
                        <a:t>34.351</a:t>
                      </a:r>
                      <a:endParaRPr lang="hr-H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>
                          <a:effectLst/>
                        </a:rPr>
                        <a:t>33.455</a:t>
                      </a:r>
                      <a:endParaRPr lang="hr-H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>
                          <a:effectLst/>
                        </a:rPr>
                        <a:t>37.355</a:t>
                      </a:r>
                      <a:endParaRPr lang="hr-H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>
                          <a:effectLst/>
                        </a:rPr>
                        <a:t>57.027</a:t>
                      </a:r>
                      <a:endParaRPr lang="hr-H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Commonwealth of Independent States (CIS)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 dirty="0">
                          <a:effectLst/>
                        </a:rPr>
                        <a:t>5.263</a:t>
                      </a:r>
                      <a:endParaRPr lang="hr-H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>
                          <a:effectLst/>
                        </a:rPr>
                        <a:t>2.393</a:t>
                      </a:r>
                      <a:endParaRPr lang="hr-H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>
                          <a:effectLst/>
                        </a:rPr>
                        <a:t>6.233</a:t>
                      </a:r>
                      <a:endParaRPr lang="hr-H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Organiz</a:t>
                      </a:r>
                      <a:r>
                        <a:rPr lang="hr-HR" sz="1600" u="none" strike="noStrike" dirty="0">
                          <a:effectLst/>
                        </a:rPr>
                        <a:t>. </a:t>
                      </a:r>
                      <a:r>
                        <a:rPr lang="hr-HR" sz="1600" u="none" strike="noStrike" dirty="0" err="1">
                          <a:effectLst/>
                        </a:rPr>
                        <a:t>Of</a:t>
                      </a:r>
                      <a:r>
                        <a:rPr lang="hr-HR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>
                          <a:effectLst/>
                        </a:rPr>
                        <a:t>Petroleum Exporting</a:t>
                      </a:r>
                      <a:r>
                        <a:rPr lang="hr-HR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>
                          <a:effectLst/>
                        </a:rPr>
                        <a:t>Countries (OPEC)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 dirty="0">
                          <a:effectLst/>
                        </a:rPr>
                        <a:t>416</a:t>
                      </a:r>
                      <a:endParaRPr lang="hr-H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>
                          <a:effectLst/>
                        </a:rPr>
                        <a:t>2.925</a:t>
                      </a:r>
                      <a:endParaRPr lang="hr-H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>
                          <a:effectLst/>
                        </a:rPr>
                        <a:t>4.111</a:t>
                      </a:r>
                      <a:endParaRPr lang="hr-H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u="none" strike="noStrike" dirty="0" err="1">
                          <a:effectLst/>
                        </a:rPr>
                        <a:t>Africa</a:t>
                      </a:r>
                      <a:endParaRPr lang="hr-H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>
                          <a:effectLst/>
                        </a:rPr>
                        <a:t>416</a:t>
                      </a:r>
                      <a:endParaRPr lang="hr-H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 dirty="0">
                          <a:effectLst/>
                        </a:rPr>
                        <a:t>901</a:t>
                      </a:r>
                      <a:endParaRPr lang="hr-H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 dirty="0">
                          <a:effectLst/>
                        </a:rPr>
                        <a:t>931</a:t>
                      </a:r>
                      <a:endParaRPr lang="hr-H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>
                          <a:effectLst/>
                        </a:rPr>
                        <a:t>1.061</a:t>
                      </a:r>
                      <a:endParaRPr lang="hr-H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Association of South-East Asian Nations (ASEAN)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>
                          <a:effectLst/>
                        </a:rPr>
                        <a:t>277</a:t>
                      </a:r>
                      <a:endParaRPr lang="hr-H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>
                          <a:effectLst/>
                        </a:rPr>
                        <a:t>1.158</a:t>
                      </a:r>
                      <a:endParaRPr lang="hr-H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 dirty="0">
                          <a:effectLst/>
                        </a:rPr>
                        <a:t>133</a:t>
                      </a:r>
                      <a:endParaRPr lang="hr-H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>
                          <a:effectLst/>
                        </a:rPr>
                        <a:t>1.061</a:t>
                      </a:r>
                      <a:endParaRPr lang="hr-H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Common Market of the South (MERCOSUR)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>
                          <a:effectLst/>
                        </a:rPr>
                        <a:t>416</a:t>
                      </a:r>
                      <a:endParaRPr lang="hr-H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>
                          <a:effectLst/>
                        </a:rPr>
                        <a:t>129</a:t>
                      </a:r>
                      <a:endParaRPr lang="hr-H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u="none" strike="noStrike" dirty="0">
                          <a:effectLst/>
                        </a:rPr>
                        <a:t>530</a:t>
                      </a:r>
                      <a:endParaRPr lang="hr-H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28650" y="6335655"/>
            <a:ext cx="81882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sz="1200" dirty="0"/>
              <a:t>Izvor: </a:t>
            </a:r>
            <a:r>
              <a:rPr lang="hr-HR" sz="1200" dirty="0" err="1"/>
              <a:t>Eurostat</a:t>
            </a:r>
            <a:r>
              <a:rPr lang="hr-HR" sz="1200" dirty="0"/>
              <a:t>, </a:t>
            </a:r>
            <a:r>
              <a:rPr lang="en-US" sz="1200" dirty="0"/>
              <a:t>World Trade Organization </a:t>
            </a:r>
            <a:r>
              <a:rPr lang="hr-HR" sz="1200" dirty="0"/>
              <a:t>(WTO) i </a:t>
            </a:r>
            <a:r>
              <a:rPr lang="en-US" sz="1200" dirty="0"/>
              <a:t>United Nations</a:t>
            </a:r>
            <a:r>
              <a:rPr lang="hr-HR" sz="1200" dirty="0"/>
              <a:t> (UN)</a:t>
            </a:r>
          </a:p>
          <a:p>
            <a:pPr algn="r"/>
            <a:r>
              <a:rPr lang="en-US" sz="1200" dirty="0">
                <a:hlinkClick r:id="rId2"/>
              </a:rPr>
              <a:t>http://www.intracen.org/itc/market-info-tools/trade-statistics/</a:t>
            </a:r>
            <a:r>
              <a:rPr lang="hr-HR" sz="1200" dirty="0"/>
              <a:t> </a:t>
            </a:r>
            <a:r>
              <a:rPr lang="en-US" sz="1200" dirty="0"/>
              <a:t> </a:t>
            </a:r>
            <a:endParaRPr lang="hr-HR" sz="1200" dirty="0"/>
          </a:p>
        </p:txBody>
      </p:sp>
      <p:pic>
        <p:nvPicPr>
          <p:cNvPr id="10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126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Izvoz softvera i IT usluga – zemlje</a:t>
            </a:r>
          </a:p>
        </p:txBody>
      </p:sp>
      <p:sp>
        <p:nvSpPr>
          <p:cNvPr id="5" name="Rectangle 4"/>
          <p:cNvSpPr/>
          <p:nvPr/>
        </p:nvSpPr>
        <p:spPr>
          <a:xfrm>
            <a:off x="628650" y="6335655"/>
            <a:ext cx="81882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sz="1200" dirty="0"/>
              <a:t>Izvor: </a:t>
            </a:r>
            <a:r>
              <a:rPr lang="hr-HR" sz="1200" dirty="0" err="1"/>
              <a:t>Eurostat</a:t>
            </a:r>
            <a:r>
              <a:rPr lang="hr-HR" sz="1200" dirty="0"/>
              <a:t>, </a:t>
            </a:r>
            <a:r>
              <a:rPr lang="en-US" sz="1200" dirty="0"/>
              <a:t>World Trade Organization </a:t>
            </a:r>
            <a:r>
              <a:rPr lang="hr-HR" sz="1200" dirty="0"/>
              <a:t>(WTO) i </a:t>
            </a:r>
            <a:r>
              <a:rPr lang="en-US" sz="1200" dirty="0"/>
              <a:t>United Nations</a:t>
            </a:r>
            <a:r>
              <a:rPr lang="hr-HR" sz="1200" dirty="0"/>
              <a:t> (UN)</a:t>
            </a:r>
          </a:p>
          <a:p>
            <a:pPr algn="r"/>
            <a:r>
              <a:rPr lang="en-US" sz="1200" dirty="0">
                <a:hlinkClick r:id="rId2"/>
              </a:rPr>
              <a:t>http://www.intracen.org/itc/market-info-tools/trade-statistics/</a:t>
            </a:r>
            <a:r>
              <a:rPr lang="hr-HR" sz="1200" dirty="0"/>
              <a:t> </a:t>
            </a:r>
            <a:r>
              <a:rPr lang="en-US" sz="1200" dirty="0"/>
              <a:t> </a:t>
            </a:r>
            <a:endParaRPr lang="hr-HR" sz="12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3820439"/>
              </p:ext>
            </p:extLst>
          </p:nvPr>
        </p:nvGraphicFramePr>
        <p:xfrm>
          <a:off x="862468" y="1585658"/>
          <a:ext cx="7419064" cy="4855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838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Pokretači industrijske strategije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3047724"/>
              </p:ext>
            </p:extLst>
          </p:nvPr>
        </p:nvGraphicFramePr>
        <p:xfrm>
          <a:off x="628650" y="1435065"/>
          <a:ext cx="7886700" cy="5294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074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Pokretači industrijske strategije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700916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3523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Pokretači industrijske strategije</a:t>
            </a:r>
            <a:endParaRPr lang="hr-HR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4087828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664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Pokretači industrijske strategije</a:t>
            </a:r>
            <a:endParaRPr lang="hr-HR" dirty="0"/>
          </a:p>
        </p:txBody>
      </p:sp>
      <p:pic>
        <p:nvPicPr>
          <p:cNvPr id="5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0822850"/>
              </p:ext>
            </p:extLst>
          </p:nvPr>
        </p:nvGraphicFramePr>
        <p:xfrm>
          <a:off x="425535" y="1849323"/>
          <a:ext cx="8292930" cy="4596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5447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Pokretači industrijske strategije</a:t>
            </a:r>
            <a:endParaRPr lang="hr-HR" dirty="0"/>
          </a:p>
        </p:txBody>
      </p:sp>
      <p:pic>
        <p:nvPicPr>
          <p:cNvPr id="5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7410258"/>
              </p:ext>
            </p:extLst>
          </p:nvPr>
        </p:nvGraphicFramePr>
        <p:xfrm>
          <a:off x="402771" y="1513539"/>
          <a:ext cx="8338458" cy="4663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7995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Croatia's performance in the DESI 201</a:t>
            </a:r>
            <a:r>
              <a:rPr lang="hr-HR" dirty="0"/>
              <a:t>6 vs. 2015</a:t>
            </a:r>
            <a:endParaRPr lang="en-GB" dirty="0"/>
          </a:p>
        </p:txBody>
      </p:sp>
      <p:pic>
        <p:nvPicPr>
          <p:cNvPr id="4" name="Picture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11" y="1785257"/>
            <a:ext cx="4476407" cy="4049487"/>
          </a:xfrm>
          <a:prstGeom prst="rect">
            <a:avLst/>
          </a:prstGeom>
        </p:spPr>
      </p:pic>
      <p:pic>
        <p:nvPicPr>
          <p:cNvPr id="3074" name="Picture 2" descr="https://ec.europa.eu/digital-single-market/sites/digital-agenda/files/desi-2016-radial-hr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618" y="1822562"/>
            <a:ext cx="4012182" cy="401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1" dirty="0"/>
              <a:t>2015					2016</a:t>
            </a:r>
          </a:p>
        </p:txBody>
      </p:sp>
    </p:spTree>
    <p:extLst>
      <p:ext uri="{BB962C8B-B14F-4D97-AF65-F5344CB8AC3E}">
        <p14:creationId xmlns:p14="http://schemas.microsoft.com/office/powerpoint/2010/main" val="16768691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Ljudi kao zajednički EU izazov</a:t>
            </a:r>
          </a:p>
        </p:txBody>
      </p:sp>
      <p:pic>
        <p:nvPicPr>
          <p:cNvPr id="5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eskills4jobs.ec.europa.eu/image/image_gallery?uuid=4137b158-387b-4222-97d1-1c556fbfb705&amp;groupId=2293353&amp;t=14362728510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0886" y="5826183"/>
            <a:ext cx="1095480" cy="70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151" y="1319213"/>
            <a:ext cx="6215822" cy="553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054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ICT sektor</a:t>
            </a:r>
          </a:p>
        </p:txBody>
      </p:sp>
      <p:pic>
        <p:nvPicPr>
          <p:cNvPr id="5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41178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937918"/>
              </p:ext>
            </p:extLst>
          </p:nvPr>
        </p:nvGraphicFramePr>
        <p:xfrm>
          <a:off x="628651" y="1474080"/>
          <a:ext cx="7886700" cy="5047488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360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5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8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 </a:t>
                      </a:r>
                      <a:r>
                        <a:rPr lang="hr-HR" sz="1600" dirty="0" err="1">
                          <a:effectLst/>
                        </a:rPr>
                        <a:t>rICT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Description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ICTTOT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ICT Total 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ICTman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ICT </a:t>
                      </a:r>
                      <a:r>
                        <a:rPr lang="hr-HR" sz="1600" dirty="0" err="1">
                          <a:effectLst/>
                        </a:rPr>
                        <a:t>manufacturing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industries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261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Manufacture of electronic components and boards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262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Manufacture of computers and peripheral equipment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263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Manufacture of communication equipment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264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Manufacture of consumer electronics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268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Manufacture of magnetic and optical media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ICTtotser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ICT total services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ICTtrade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ICT trade industries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4651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Wholesale of computers, computer peripheral equipment and software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4652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Wholesale of electronic and telecommunications equipment and parts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ICTser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ICT services industries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5820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Software publishing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61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Telecommunications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62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Computer programming, consultancy and related activities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631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Data processing, hosting and related activities; web portals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951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err="1">
                          <a:effectLst/>
                        </a:rPr>
                        <a:t>Repair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of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computers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and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communication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equipment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4168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ICT </a:t>
            </a:r>
            <a:r>
              <a:rPr lang="hr-HR" dirty="0" err="1"/>
              <a:t>sector</a:t>
            </a:r>
            <a:r>
              <a:rPr lang="hr-HR" dirty="0"/>
              <a:t> Total</a:t>
            </a:r>
          </a:p>
        </p:txBody>
      </p:sp>
      <p:pic>
        <p:nvPicPr>
          <p:cNvPr id="4" name="Picture 2" descr="File:Bisnode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132" y="365126"/>
            <a:ext cx="1458171" cy="5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5103018"/>
              </p:ext>
            </p:extLst>
          </p:nvPr>
        </p:nvGraphicFramePr>
        <p:xfrm>
          <a:off x="936172" y="1478111"/>
          <a:ext cx="7271656" cy="5033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81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series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ICT </a:t>
            </a:r>
            <a:r>
              <a:rPr lang="hr-HR" dirty="0" err="1"/>
              <a:t>sector</a:t>
            </a:r>
            <a:r>
              <a:rPr lang="hr-HR" dirty="0"/>
              <a:t> Total</a:t>
            </a:r>
          </a:p>
        </p:txBody>
      </p:sp>
      <p:pic>
        <p:nvPicPr>
          <p:cNvPr id="4" name="Picture 2" descr="File:Bisnode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132" y="365126"/>
            <a:ext cx="1458171" cy="5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1782027"/>
              </p:ext>
            </p:extLst>
          </p:nvPr>
        </p:nvGraphicFramePr>
        <p:xfrm>
          <a:off x="1030864" y="1382486"/>
          <a:ext cx="7082272" cy="52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00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series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Telecommunications</a:t>
            </a:r>
            <a:r>
              <a:rPr lang="hr-HR" dirty="0"/>
              <a:t> (61)</a:t>
            </a:r>
          </a:p>
        </p:txBody>
      </p:sp>
      <p:pic>
        <p:nvPicPr>
          <p:cNvPr id="4" name="Picture 2" descr="File:Bisnode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132" y="365126"/>
            <a:ext cx="1458171" cy="5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722230"/>
              </p:ext>
            </p:extLst>
          </p:nvPr>
        </p:nvGraphicFramePr>
        <p:xfrm>
          <a:off x="544285" y="1690689"/>
          <a:ext cx="8055430" cy="4833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57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series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ICT </a:t>
            </a:r>
            <a:r>
              <a:rPr lang="hr-HR" dirty="0" err="1"/>
              <a:t>manufacturing</a:t>
            </a:r>
            <a:r>
              <a:rPr lang="hr-HR" dirty="0"/>
              <a:t> (26)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925836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 descr="File:Bisnode Logo.sv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132" y="365126"/>
            <a:ext cx="1458171" cy="5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193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ICT </a:t>
            </a:r>
            <a:r>
              <a:rPr lang="hr-HR" dirty="0" err="1"/>
              <a:t>manufacturing</a:t>
            </a:r>
            <a:r>
              <a:rPr lang="hr-HR" dirty="0"/>
              <a:t> (26)</a:t>
            </a:r>
          </a:p>
        </p:txBody>
      </p:sp>
      <p:pic>
        <p:nvPicPr>
          <p:cNvPr id="7" name="Picture 2" descr="File:Bisnode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132" y="365126"/>
            <a:ext cx="1458171" cy="5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734274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9822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Chart bld="series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Software </a:t>
            </a:r>
            <a:r>
              <a:rPr lang="hr-HR" altLang="sr-Latn-RS" dirty="0" err="1"/>
              <a:t>and</a:t>
            </a:r>
            <a:r>
              <a:rPr lang="hr-HR" altLang="sr-Latn-RS" dirty="0"/>
              <a:t> IT </a:t>
            </a:r>
            <a:r>
              <a:rPr lang="hr-HR" altLang="sr-Latn-RS" dirty="0" err="1"/>
              <a:t>services</a:t>
            </a:r>
            <a:r>
              <a:rPr lang="hr-HR" altLang="sr-Latn-RS" dirty="0"/>
              <a:t> (62)</a:t>
            </a:r>
          </a:p>
        </p:txBody>
      </p:sp>
      <p:pic>
        <p:nvPicPr>
          <p:cNvPr id="4" name="Picture 2" descr="File:Bisnode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132" y="365126"/>
            <a:ext cx="1458171" cy="5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882743"/>
              </p:ext>
            </p:extLst>
          </p:nvPr>
        </p:nvGraphicFramePr>
        <p:xfrm>
          <a:off x="580572" y="1763486"/>
          <a:ext cx="7982856" cy="4789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5724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Software </a:t>
            </a:r>
            <a:r>
              <a:rPr lang="hr-HR" altLang="sr-Latn-RS" dirty="0" err="1"/>
              <a:t>and</a:t>
            </a:r>
            <a:r>
              <a:rPr lang="hr-HR" altLang="sr-Latn-RS" dirty="0"/>
              <a:t> IT </a:t>
            </a:r>
            <a:r>
              <a:rPr lang="hr-HR" altLang="sr-Latn-RS" dirty="0" err="1"/>
              <a:t>services</a:t>
            </a:r>
            <a:r>
              <a:rPr lang="hr-HR" altLang="sr-Latn-RS" dirty="0"/>
              <a:t> (62)</a:t>
            </a:r>
          </a:p>
        </p:txBody>
      </p:sp>
      <p:pic>
        <p:nvPicPr>
          <p:cNvPr id="4" name="Picture 2" descr="File:Bisnode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132" y="365126"/>
            <a:ext cx="1458171" cy="5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7331532"/>
              </p:ext>
            </p:extLst>
          </p:nvPr>
        </p:nvGraphicFramePr>
        <p:xfrm>
          <a:off x="762000" y="1512618"/>
          <a:ext cx="7620000" cy="4997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0072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Chart bld="series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2815</TotalTime>
  <Words>345</Words>
  <Application>Microsoft Office PowerPoint</Application>
  <PresentationFormat>On-screen Show (4:3)</PresentationFormat>
  <Paragraphs>116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Arial Narrow</vt:lpstr>
      <vt:lpstr>Calibri</vt:lpstr>
      <vt:lpstr>Calibri Light</vt:lpstr>
      <vt:lpstr>Times New Roman</vt:lpstr>
      <vt:lpstr>Verdana</vt:lpstr>
      <vt:lpstr>Office Theme</vt:lpstr>
      <vt:lpstr>Custom Design</vt:lpstr>
      <vt:lpstr>ICT sektor</vt:lpstr>
      <vt:lpstr>ICT sektor</vt:lpstr>
      <vt:lpstr>ICT sector Total</vt:lpstr>
      <vt:lpstr>ICT sector Total</vt:lpstr>
      <vt:lpstr>Telecommunications (61)</vt:lpstr>
      <vt:lpstr>ICT manufacturing (26)</vt:lpstr>
      <vt:lpstr>ICT manufacturing (26)</vt:lpstr>
      <vt:lpstr>Software and IT services (62)</vt:lpstr>
      <vt:lpstr>Software and IT services (62)</vt:lpstr>
      <vt:lpstr>Software and IT services (62)</vt:lpstr>
      <vt:lpstr>Izvoz softvera i IT usluga – regije</vt:lpstr>
      <vt:lpstr>Izvoz softvera i IT usluga – zemlje</vt:lpstr>
      <vt:lpstr>Pokretači industrijske strategije</vt:lpstr>
      <vt:lpstr>Pokretači industrijske strategije</vt:lpstr>
      <vt:lpstr>Pokretači industrijske strategije</vt:lpstr>
      <vt:lpstr>Pokretači industrijske strategije</vt:lpstr>
      <vt:lpstr>Pokretači industrijske strategije</vt:lpstr>
      <vt:lpstr>Croatia's performance in the DESI 2016 vs. 2015</vt:lpstr>
      <vt:lpstr>Ljudi kao zajednički EU izazov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Hrvoje Balen</dc:creator>
  <cp:lastModifiedBy>ivana.zlataric@hup.hr</cp:lastModifiedBy>
  <cp:revision>86</cp:revision>
  <dcterms:created xsi:type="dcterms:W3CDTF">2015-10-23T10:37:27Z</dcterms:created>
  <dcterms:modified xsi:type="dcterms:W3CDTF">2016-07-07T09:49:37Z</dcterms:modified>
</cp:coreProperties>
</file>