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295" r:id="rId3"/>
    <p:sldId id="296" r:id="rId4"/>
    <p:sldId id="298" r:id="rId5"/>
    <p:sldId id="299" r:id="rId6"/>
    <p:sldId id="297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7" r:id="rId22"/>
    <p:sldId id="320" r:id="rId23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39"/>
    <a:srgbClr val="F0C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8" autoAdjust="0"/>
  </p:normalViewPr>
  <p:slideViewPr>
    <p:cSldViewPr snapToObjects="1">
      <p:cViewPr varScale="1">
        <p:scale>
          <a:sx n="100" d="100"/>
          <a:sy n="100" d="100"/>
        </p:scale>
        <p:origin x="72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88393381058561E-2"/>
          <c:y val="0.12700053848854698"/>
          <c:w val="0.45928705550991666"/>
          <c:h val="0.8729994615114530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Mil kn</c:v>
                </c:pt>
              </c:strCache>
            </c:strRef>
          </c:tx>
          <c:dLbls>
            <c:dLbl>
              <c:idx val="0"/>
              <c:layout>
                <c:manualLayout>
                  <c:x val="-1.343123064562364E-2"/>
                  <c:y val="8.85305062461548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20993770262795E-2"/>
                  <c:y val="8.78372078186574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391528281415583E-2"/>
                  <c:y val="8.53954871325705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467986057543412E-2"/>
                  <c:y val="6.87382189868525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938502519590811E-2"/>
                  <c:y val="-1.34544099437666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List1!$A$2:$A$10</c:f>
              <c:strCache>
                <c:ptCount val="9"/>
                <c:pt idx="0">
                  <c:v>Javna rasvjeta</c:v>
                </c:pt>
                <c:pt idx="1">
                  <c:v>Energetska učinkovitost u industriji</c:v>
                </c:pt>
                <c:pt idx="2">
                  <c:v>OIE</c:v>
                </c:pt>
                <c:pt idx="3">
                  <c:v>Čistiji transport</c:v>
                </c:pt>
                <c:pt idx="4">
                  <c:v>Sufinanciranje A+++ uređaja</c:v>
                </c:pt>
                <c:pt idx="5">
                  <c:v>Energetska obnova nestambenih zgrada</c:v>
                </c:pt>
                <c:pt idx="6">
                  <c:v>Energetska obnova višestambenih zgrada</c:v>
                </c:pt>
                <c:pt idx="7">
                  <c:v>Ostali programi</c:v>
                </c:pt>
                <c:pt idx="8">
                  <c:v>Energetska obnova obiteljskih kuća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30</c:v>
                </c:pt>
                <c:pt idx="1">
                  <c:v>13</c:v>
                </c:pt>
                <c:pt idx="2">
                  <c:v>58.5</c:v>
                </c:pt>
                <c:pt idx="3">
                  <c:v>34.5</c:v>
                </c:pt>
                <c:pt idx="4">
                  <c:v>16</c:v>
                </c:pt>
                <c:pt idx="5">
                  <c:v>122</c:v>
                </c:pt>
                <c:pt idx="6">
                  <c:v>180</c:v>
                </c:pt>
                <c:pt idx="7">
                  <c:v>7</c:v>
                </c:pt>
                <c:pt idx="8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4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51481164182607675"/>
          <c:y val="0.15864666719310949"/>
          <c:w val="0.48371493956108436"/>
          <c:h val="0.7881719005344285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55907273360899E-2"/>
          <c:y val="8.1334803786916599E-2"/>
          <c:w val="0.45586340359143385"/>
          <c:h val="0.87044596808336083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1"/>
              <c:layout>
                <c:manualLayout>
                  <c:x val="-7.5549654027045499E-2"/>
                  <c:y val="-0.129239498080460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237849165857116E-2"/>
                  <c:y val="7.2522291761820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055123030014709E-2"/>
                  <c:y val="7.94566211660098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152205310521081E-3"/>
                  <c:y val="6.70185057761991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Stambene zgrade</c:v>
                </c:pt>
                <c:pt idx="1">
                  <c:v>Nestambene zgrade</c:v>
                </c:pt>
                <c:pt idx="2">
                  <c:v>Promet</c:v>
                </c:pt>
                <c:pt idx="3">
                  <c:v>Industrija</c:v>
                </c:pt>
                <c:pt idx="4">
                  <c:v>Poljoprivreda</c:v>
                </c:pt>
                <c:pt idx="5">
                  <c:v>Građevinarstvo</c:v>
                </c:pt>
              </c:strCache>
            </c:strRef>
          </c:cat>
          <c:val>
            <c:numRef>
              <c:f>List1!$B$2:$B$7</c:f>
              <c:numCache>
                <c:formatCode>0.00%</c:formatCode>
                <c:ptCount val="6"/>
                <c:pt idx="0">
                  <c:v>0.30299999999999999</c:v>
                </c:pt>
                <c:pt idx="1">
                  <c:v>0.12</c:v>
                </c:pt>
                <c:pt idx="2">
                  <c:v>0.35060000000000002</c:v>
                </c:pt>
                <c:pt idx="3">
                  <c:v>0.16800000000000001</c:v>
                </c:pt>
                <c:pt idx="4">
                  <c:v>3.9E-2</c:v>
                </c:pt>
                <c:pt idx="5">
                  <c:v>1.89E-2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5"/>
        <c:txPr>
          <a:bodyPr/>
          <a:lstStyle/>
          <a:p>
            <a:pPr rtl="0">
              <a:defRPr sz="2000">
                <a:latin typeface="Calibri" pitchFamily="34" charset="0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51773782020421277"/>
          <c:y val="0.30929998431637051"/>
          <c:w val="0.3797569500824694"/>
          <c:h val="0.60237761102967102"/>
        </c:manualLayout>
      </c:layout>
      <c:overlay val="0"/>
      <c:txPr>
        <a:bodyPr/>
        <a:lstStyle/>
        <a:p>
          <a:pPr rtl="0">
            <a:defRPr sz="2000"/>
          </a:pPr>
          <a:endParaRPr lang="sr-Latn-R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892482756153267E-2"/>
          <c:y val="3.426336116974657E-2"/>
          <c:w val="0.53545773720615397"/>
          <c:h val="0.761962956496897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Mjere energetske učinkovitosti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smtClean="0">
                        <a:solidFill>
                          <a:schemeClr val="tx1"/>
                        </a:solidFill>
                      </a:rPr>
                      <a:t>2200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13013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2200</c:v>
                </c:pt>
                <c:pt idx="1">
                  <c:v>11815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Korištenje obnovljvih izvora energije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997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800</c:v>
                </c:pt>
                <c:pt idx="1">
                  <c:v>859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5912544"/>
        <c:axId val="385913104"/>
        <c:axId val="0"/>
      </c:bar3DChart>
      <c:catAx>
        <c:axId val="38591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5913104"/>
        <c:crosses val="autoZero"/>
        <c:auto val="1"/>
        <c:lblAlgn val="ctr"/>
        <c:lblOffset val="100"/>
        <c:noMultiLvlLbl val="0"/>
      </c:catAx>
      <c:valAx>
        <c:axId val="38591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591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sr-Latn-R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6508464591075751"/>
          <c:y val="8.241654807314179E-2"/>
          <c:w val="0.33385398021618995"/>
          <c:h val="0.41647841597847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19945442241953E-2"/>
          <c:y val="8.3196390911894111E-2"/>
          <c:w val="0.54338220241110669"/>
          <c:h val="0.771591599103589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ENERGETSKI PREGLEDI I CERTIFICIRANJE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 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447</c:v>
                </c:pt>
                <c:pt idx="1">
                  <c:v>900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IZRADA PROJEKTNE DOKUMENTACIJE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 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245</c:v>
                </c:pt>
                <c:pt idx="1">
                  <c:v>670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ENERGETSKA OBNOVA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213314021608416E-3"/>
                  <c:y val="-9.61096974444994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 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83</c:v>
                </c:pt>
                <c:pt idx="1">
                  <c:v>284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INDIVIDUALNO MJERENJE POTROŠNJE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 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5917024"/>
        <c:axId val="385917584"/>
        <c:axId val="0"/>
      </c:bar3DChart>
      <c:catAx>
        <c:axId val="385917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 smtClean="0"/>
                  <a:t>Broj zgrada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1.511868002100156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5917584"/>
        <c:crosses val="autoZero"/>
        <c:auto val="1"/>
        <c:lblAlgn val="ctr"/>
        <c:lblOffset val="100"/>
        <c:noMultiLvlLbl val="0"/>
      </c:catAx>
      <c:valAx>
        <c:axId val="38591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591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16800645824106"/>
          <c:y val="5.5533967288931452E-2"/>
          <c:w val="0.30883199354175889"/>
          <c:h val="0.5017057126112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58291282294504E-2"/>
          <c:y val="2.9361426171502829E-2"/>
          <c:w val="0.53900978789471576"/>
          <c:h val="0.822029454639720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zgrade javne namjene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65</c:v>
                </c:pt>
                <c:pt idx="1">
                  <c:v>145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komercijalne zgrade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5920384"/>
        <c:axId val="385920944"/>
        <c:axId val="0"/>
      </c:bar3DChart>
      <c:catAx>
        <c:axId val="38592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5920944"/>
        <c:crosses val="autoZero"/>
        <c:auto val="1"/>
        <c:lblAlgn val="ctr"/>
        <c:lblOffset val="100"/>
        <c:noMultiLvlLbl val="0"/>
      </c:catAx>
      <c:valAx>
        <c:axId val="3859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592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98464129569167"/>
          <c:y val="0.30981300899226683"/>
          <c:w val="0.31192717615876475"/>
          <c:h val="0.22271052374651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Mjere energetske učinkovitosti u industriji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List1!$A$2:$A$3</c:f>
              <c:strCache>
                <c:ptCount val="2"/>
                <c:pt idx="0">
                  <c:v>2014.</c:v>
                </c:pt>
                <c:pt idx="1">
                  <c:v>2015.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19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5923184"/>
        <c:axId val="385923744"/>
        <c:axId val="0"/>
      </c:bar3DChart>
      <c:catAx>
        <c:axId val="38592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5923744"/>
        <c:crosses val="autoZero"/>
        <c:auto val="1"/>
        <c:lblAlgn val="ctr"/>
        <c:lblOffset val="100"/>
        <c:noMultiLvlLbl val="0"/>
      </c:catAx>
      <c:valAx>
        <c:axId val="38592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592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67278776878448754"/>
          <c:y val="0.38870482644785498"/>
          <c:w val="0.31808424389598788"/>
          <c:h val="0.13860496981816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0.42326</cdr:x>
      <cdr:y>0.23333</cdr:y>
    </cdr:from>
    <cdr:to>
      <cdr:x>0.49161</cdr:x>
      <cdr:y>0.30514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3533368" y="1130515"/>
          <a:ext cx="570582" cy="347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2000" b="1" dirty="0" smtClean="0">
              <a:solidFill>
                <a:schemeClr val="tx1"/>
              </a:solidFill>
            </a:rPr>
            <a:t>400</a:t>
          </a:r>
          <a:endParaRPr lang="hr-HR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C92DE-2F06-4C69-AFD0-3CEA9C98B552}" type="datetimeFigureOut">
              <a:rPr lang="hr-HR" smtClean="0"/>
              <a:pPr/>
              <a:t>2.3.2016.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4C77A-3D52-4A4F-810E-69A21C2BDBD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27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8B745-294A-4C2B-8110-02931FC07BE3}" type="datetimeFigureOut">
              <a:rPr lang="hr-HR" smtClean="0"/>
              <a:pPr/>
              <a:t>2.3.2016.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E0D7D-89E1-4585-85C8-2755020E49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23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0D7D-89E1-4585-85C8-2755020E49BD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65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0D7D-89E1-4585-85C8-2755020E49B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89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0D7D-89E1-4585-85C8-2755020E49BD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169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0D7D-89E1-4585-85C8-2755020E49BD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52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0D7D-89E1-4585-85C8-2755020E49BD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10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F7CB-CBE0-6E42-B55C-5A76F277A820}" type="datetimeFigureOut">
              <a:rPr lang="sr-Latn-RS"/>
              <a:pPr/>
              <a:t>2.3.2016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F4A73-0E23-F547-B0AA-7F19FDD98719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18973" y="1856776"/>
            <a:ext cx="3200402" cy="68020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29400" y="2895600"/>
            <a:ext cx="5029200" cy="5029200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6662188" cy="17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0825"/>
            <a:ext cx="856601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/>
              <a:t>Energetska obnova </a:t>
            </a:r>
            <a:r>
              <a:rPr lang="hr-HR" sz="2800" b="1" dirty="0" err="1"/>
              <a:t>višestambenih</a:t>
            </a:r>
            <a:r>
              <a:rPr lang="hr-HR" sz="2800" b="1" dirty="0"/>
              <a:t> zgrada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23528" y="1198563"/>
            <a:ext cx="8566014" cy="54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koraka energetske obnove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Energetski pregled i certificiranje </a:t>
            </a:r>
          </a:p>
          <a:p>
            <a:pPr lvl="1">
              <a:spcBef>
                <a:spcPts val="600"/>
              </a:spcBef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Izrada projektne dokumentacije</a:t>
            </a:r>
            <a:endParaRPr lang="hr-HR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Projekt obnove (OBVEZNA MJERA: toplinska zaštita)</a:t>
            </a:r>
          </a:p>
          <a:p>
            <a:pPr lvl="1">
              <a:spcBef>
                <a:spcPts val="600"/>
              </a:spcBef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vođenje uređaja za individualno mjerenje potrošnje toplinske energije </a:t>
            </a:r>
            <a:endParaRPr lang="hr-H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Prijava 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putem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upravitelja zgrade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hr-HR" sz="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r-HR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2014.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44 milijuna kuna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r-HR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2015.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odobreno 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174 milijuna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kuna</a:t>
            </a:r>
          </a:p>
          <a:p>
            <a:endParaRPr lang="hr-HR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hr-H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6" descr="9882293-energy-efficiency-concept.jpg (168×168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5" b="92262" l="0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/>
        </p:blipFill>
        <p:spPr bwMode="auto">
          <a:xfrm>
            <a:off x="3585394" y="6048228"/>
            <a:ext cx="916324" cy="85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4vector.com/i/free-vector-5-office-building-vector_003595_city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664" y1="37500" x2="27664" y2="37500"/>
                        <a14:foregroundMark x1="13152" y1="62500" x2="14512" y2="62500"/>
                        <a14:foregroundMark x1="75057" y1="19000" x2="75057" y2="19000"/>
                        <a14:foregroundMark x1="85488" y1="40500" x2="85488" y2="40500"/>
                        <a14:foregroundMark x1="86848" y1="57667" x2="86848" y2="57667"/>
                        <a14:foregroundMark x1="24490" y1="34167" x2="24490" y2="34167"/>
                        <a14:foregroundMark x1="18594" y1="38167" x2="18594" y2="38167"/>
                        <a14:foregroundMark x1="17687" y1="43500" x2="17687" y2="43500"/>
                        <a14:foregroundMark x1="24036" y1="32167" x2="24036" y2="32167"/>
                        <a14:foregroundMark x1="32880" y1="26000" x2="32880" y2="26000"/>
                        <a14:foregroundMark x1="34240" y1="23667" x2="34240" y2="23667"/>
                        <a14:foregroundMark x1="14966" y1="33833" x2="14966" y2="33833"/>
                        <a14:foregroundMark x1="6122" y1="54333" x2="6122" y2="54333"/>
                        <a14:foregroundMark x1="2494" y1="54000" x2="2494" y2="54000"/>
                        <a14:foregroundMark x1="70068" y1="19333" x2="70068" y2="19333"/>
                        <a14:foregroundMark x1="70522" y1="12167" x2="70522" y2="12167"/>
                        <a14:foregroundMark x1="75057" y1="14833" x2="75057" y2="14833"/>
                        <a14:foregroundMark x1="78685" y1="17333" x2="78685" y2="17333"/>
                        <a14:foregroundMark x1="85488" y1="33500" x2="85488" y2="3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92510"/>
            <a:ext cx="1224135" cy="16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246544" y="250825"/>
            <a:ext cx="849694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/>
              <a:t>Energetska obnova </a:t>
            </a:r>
            <a:r>
              <a:rPr lang="hr-HR" sz="2800" b="1" dirty="0" err="1"/>
              <a:t>višestambenih</a:t>
            </a:r>
            <a:r>
              <a:rPr lang="hr-HR" sz="2800" b="1" dirty="0"/>
              <a:t> zgrada</a:t>
            </a:r>
            <a:endParaRPr kumimoji="0" lang="hr-HR" altLang="sr-Latn-R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1" name="Grafikon 10"/>
          <p:cNvGraphicFramePr/>
          <p:nvPr>
            <p:extLst/>
          </p:nvPr>
        </p:nvGraphicFramePr>
        <p:xfrm>
          <a:off x="246544" y="1146357"/>
          <a:ext cx="8347951" cy="4845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kstniOkvir 11"/>
          <p:cNvSpPr txBox="1"/>
          <p:nvPr/>
        </p:nvSpPr>
        <p:spPr>
          <a:xfrm>
            <a:off x="5796136" y="419505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accent5"/>
                </a:solidFill>
              </a:rPr>
              <a:t>3x </a:t>
            </a:r>
            <a:r>
              <a:rPr lang="hr-HR" sz="3200" dirty="0" smtClean="0"/>
              <a:t>VIŠE PRIJAVA! </a:t>
            </a:r>
            <a:endParaRPr lang="hr-HR" sz="3200" dirty="0"/>
          </a:p>
        </p:txBody>
      </p:sp>
      <p:sp>
        <p:nvSpPr>
          <p:cNvPr id="15" name="TekstniOkvir 4"/>
          <p:cNvSpPr txBox="1"/>
          <p:nvPr/>
        </p:nvSpPr>
        <p:spPr>
          <a:xfrm>
            <a:off x="3419872" y="1528862"/>
            <a:ext cx="1584176" cy="442674"/>
          </a:xfrm>
          <a:prstGeom prst="roundRect">
            <a:avLst/>
          </a:prstGeom>
          <a:solidFill>
            <a:srgbClr val="FFFF99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 dirty="0" smtClean="0"/>
              <a:t>174 mil. kn</a:t>
            </a:r>
          </a:p>
        </p:txBody>
      </p:sp>
      <p:sp>
        <p:nvSpPr>
          <p:cNvPr id="16" name="TekstniOkvir 5"/>
          <p:cNvSpPr txBox="1"/>
          <p:nvPr/>
        </p:nvSpPr>
        <p:spPr>
          <a:xfrm>
            <a:off x="1619672" y="3373775"/>
            <a:ext cx="1512168" cy="442674"/>
          </a:xfrm>
          <a:prstGeom prst="roundRect">
            <a:avLst/>
          </a:prstGeom>
          <a:solidFill>
            <a:srgbClr val="FFFF99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 dirty="0" smtClean="0"/>
              <a:t>44,3 mil. kn</a:t>
            </a:r>
          </a:p>
        </p:txBody>
      </p:sp>
    </p:spTree>
    <p:extLst>
      <p:ext uri="{BB962C8B-B14F-4D97-AF65-F5344CB8AC3E}">
        <p14:creationId xmlns:p14="http://schemas.microsoft.com/office/powerpoint/2010/main" val="35772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0825"/>
            <a:ext cx="856601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/>
              <a:t>Energetska obnova nestambenih zgrada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23528" y="1124744"/>
            <a:ext cx="8064896" cy="548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Energetska obnova postojećih zgrada ili izgradnja novih (energetski razred A, ne za daljnju prodaju)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Toplinska zaštita elemenata vanjske ovojnice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Vanjska stolarija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Sustavi grijanja i pripreme PTV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Sustavi hlađenja i prozračivanja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Upravljanje KGH sustavima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Unutarnja </a:t>
            </a: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rasvjeta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Ugradnja sustava za korištenje OIE</a:t>
            </a:r>
            <a:endParaRPr lang="hr-HR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Subvencija </a:t>
            </a: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</a:t>
            </a:r>
            <a:r>
              <a:rPr lang="pl-P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1.400.000 kn </a:t>
            </a:r>
            <a:r>
              <a:rPr lang="pl-PL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ili zajam do </a:t>
            </a:r>
            <a:r>
              <a:rPr lang="pl-PL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7.000.000 kn</a:t>
            </a:r>
          </a:p>
          <a:p>
            <a:pPr marL="0" indent="0">
              <a:buNone/>
            </a:pPr>
            <a:endParaRPr lang="hr-HR" sz="7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r-HR" sz="2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2014.</a:t>
            </a: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44 milijuna kuna za 75 projekata</a:t>
            </a:r>
          </a:p>
          <a:p>
            <a:pPr marL="0" indent="0">
              <a:buNone/>
            </a:pPr>
            <a:r>
              <a:rPr lang="hr-HR" sz="2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2015.</a:t>
            </a: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116</a:t>
            </a: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milijuna kuna za 205 projekata</a:t>
            </a:r>
            <a:endParaRPr lang="pl-PL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hr-H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246544" y="250825"/>
            <a:ext cx="849694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/>
              <a:t>Energetska obnova </a:t>
            </a:r>
            <a:r>
              <a:rPr lang="hr-HR" sz="2800" b="1" dirty="0" smtClean="0"/>
              <a:t>nestambenih </a:t>
            </a:r>
            <a:r>
              <a:rPr lang="hr-HR" sz="2800" b="1" dirty="0"/>
              <a:t>zgrada</a:t>
            </a:r>
            <a:endParaRPr kumimoji="0" lang="hr-HR" altLang="sr-Latn-R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796136" y="419505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accent5"/>
                </a:solidFill>
              </a:rPr>
              <a:t>3x </a:t>
            </a:r>
            <a:r>
              <a:rPr lang="hr-HR" sz="3200" dirty="0" smtClean="0"/>
              <a:t>VIŠE PRIJAVA! </a:t>
            </a:r>
            <a:endParaRPr lang="hr-HR" sz="3200" dirty="0"/>
          </a:p>
        </p:txBody>
      </p:sp>
      <p:graphicFrame>
        <p:nvGraphicFramePr>
          <p:cNvPr id="13" name="Grafikon 12"/>
          <p:cNvGraphicFramePr/>
          <p:nvPr>
            <p:extLst/>
          </p:nvPr>
        </p:nvGraphicFramePr>
        <p:xfrm>
          <a:off x="179512" y="1052736"/>
          <a:ext cx="856895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kstniOkvir 13"/>
          <p:cNvSpPr txBox="1"/>
          <p:nvPr/>
        </p:nvSpPr>
        <p:spPr>
          <a:xfrm>
            <a:off x="3419872" y="1440071"/>
            <a:ext cx="1584176" cy="442674"/>
          </a:xfrm>
          <a:prstGeom prst="roundRect">
            <a:avLst/>
          </a:prstGeom>
          <a:solidFill>
            <a:srgbClr val="FFFF99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 dirty="0" smtClean="0"/>
              <a:t>122 mil. kn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1403648" y="3207663"/>
            <a:ext cx="1512168" cy="442674"/>
          </a:xfrm>
          <a:prstGeom prst="roundRect">
            <a:avLst/>
          </a:prstGeom>
          <a:solidFill>
            <a:srgbClr val="FFFF99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 dirty="0" smtClean="0"/>
              <a:t>44,6 mil. kn</a:t>
            </a:r>
          </a:p>
        </p:txBody>
      </p:sp>
    </p:spTree>
    <p:extLst>
      <p:ext uri="{BB962C8B-B14F-4D97-AF65-F5344CB8AC3E}">
        <p14:creationId xmlns:p14="http://schemas.microsoft.com/office/powerpoint/2010/main" val="754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0825"/>
            <a:ext cx="856601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/>
              <a:t>Energetska učinkovitost u </a:t>
            </a:r>
            <a:r>
              <a:rPr lang="hr-HR" sz="2800" b="1" dirty="0" smtClean="0"/>
              <a:t>industrijskim postrojenjima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23528" y="1198563"/>
            <a:ext cx="8566014" cy="54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Sufinanciranje projekata EnU u proizvodnim postrojenjima</a:t>
            </a: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kojima se smanjuje potrošnja energije </a:t>
            </a:r>
            <a:r>
              <a:rPr lang="hr-H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barem 20%</a:t>
            </a:r>
            <a:endParaRPr lang="hr-HR" sz="2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hr-HR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Poboljšanje učinkovitosti korištenja toplinske energije </a:t>
            </a:r>
          </a:p>
          <a:p>
            <a:pPr lvl="1">
              <a:spcBef>
                <a:spcPts val="400"/>
              </a:spcBef>
            </a:pPr>
            <a:r>
              <a:rPr lang="hr-HR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Poboljšanje učinkovitosti rashladnih sustava</a:t>
            </a:r>
          </a:p>
          <a:p>
            <a:pPr lvl="1">
              <a:spcBef>
                <a:spcPts val="400"/>
              </a:spcBef>
            </a:pPr>
            <a:r>
              <a:rPr lang="hr-HR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Učinkoviti elektromotorni pogoni</a:t>
            </a:r>
          </a:p>
          <a:p>
            <a:pPr lvl="1">
              <a:spcBef>
                <a:spcPts val="400"/>
              </a:spcBef>
            </a:pPr>
            <a:r>
              <a:rPr lang="hr-HR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Revitalizacija infrastrukture (rasvjeta, procesna voda, itd.)</a:t>
            </a:r>
          </a:p>
          <a:p>
            <a:pPr lvl="1">
              <a:spcBef>
                <a:spcPts val="400"/>
              </a:spcBef>
            </a:pPr>
            <a:r>
              <a:rPr lang="hr-HR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Zamjena primarnog energenta</a:t>
            </a:r>
          </a:p>
          <a:p>
            <a:pPr lvl="1">
              <a:spcBef>
                <a:spcPts val="400"/>
              </a:spcBef>
            </a:pPr>
            <a:r>
              <a:rPr lang="hr-HR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Uvođenje/poboljšanje automatizacije</a:t>
            </a:r>
          </a:p>
          <a:p>
            <a:pPr lvl="1">
              <a:spcBef>
                <a:spcPts val="400"/>
              </a:spcBef>
            </a:pPr>
            <a:r>
              <a:rPr lang="hr-HR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Elektroenergetika (kompenzacija jalovine)</a:t>
            </a:r>
          </a:p>
          <a:p>
            <a:pPr marL="0" indent="0">
              <a:buNone/>
            </a:pPr>
            <a:endParaRPr lang="hr-HR" sz="7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hr-HR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2014.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 milijuna kuna za 19 projekata</a:t>
            </a:r>
          </a:p>
          <a:p>
            <a:pPr marL="0" indent="0">
              <a:buNone/>
            </a:pPr>
            <a:r>
              <a:rPr lang="hr-HR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2015.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 milijuna kuna za 30 projekata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sz="22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hr-H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246544" y="250825"/>
            <a:ext cx="849694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/>
              <a:t>Mjere</a:t>
            </a:r>
            <a:r>
              <a:rPr lang="en-US" sz="2800" dirty="0"/>
              <a:t> </a:t>
            </a:r>
            <a:r>
              <a:rPr lang="en-US" sz="2800" dirty="0" err="1"/>
              <a:t>energetske</a:t>
            </a:r>
            <a:r>
              <a:rPr lang="en-US" sz="2800" dirty="0"/>
              <a:t> </a:t>
            </a:r>
            <a:r>
              <a:rPr lang="en-US" sz="2800" dirty="0" err="1"/>
              <a:t>učinkovitosti</a:t>
            </a:r>
            <a:r>
              <a:rPr lang="en-US" sz="2800" dirty="0"/>
              <a:t> u </a:t>
            </a:r>
            <a:r>
              <a:rPr lang="en-US" sz="2800" dirty="0" err="1"/>
              <a:t>industriji</a:t>
            </a:r>
            <a:endParaRPr lang="en-US" sz="2800" dirty="0"/>
          </a:p>
        </p:txBody>
      </p:sp>
      <p:graphicFrame>
        <p:nvGraphicFramePr>
          <p:cNvPr id="8" name="Grafikon 7"/>
          <p:cNvGraphicFramePr/>
          <p:nvPr>
            <p:extLst/>
          </p:nvPr>
        </p:nvGraphicFramePr>
        <p:xfrm>
          <a:off x="321040" y="1440548"/>
          <a:ext cx="8347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kstniOkvir 4"/>
          <p:cNvSpPr txBox="1"/>
          <p:nvPr/>
        </p:nvSpPr>
        <p:spPr>
          <a:xfrm>
            <a:off x="3702928" y="1306309"/>
            <a:ext cx="1584176" cy="442674"/>
          </a:xfrm>
          <a:prstGeom prst="roundRect">
            <a:avLst/>
          </a:prstGeom>
          <a:solidFill>
            <a:srgbClr val="FFFF99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 dirty="0" smtClean="0"/>
              <a:t>12 mil. kn</a:t>
            </a:r>
          </a:p>
        </p:txBody>
      </p:sp>
      <p:sp>
        <p:nvSpPr>
          <p:cNvPr id="14" name="TekstniOkvir 5"/>
          <p:cNvSpPr txBox="1"/>
          <p:nvPr/>
        </p:nvSpPr>
        <p:spPr>
          <a:xfrm>
            <a:off x="1763688" y="2420888"/>
            <a:ext cx="1296144" cy="408623"/>
          </a:xfrm>
          <a:prstGeom prst="roundRect">
            <a:avLst/>
          </a:prstGeom>
          <a:solidFill>
            <a:srgbClr val="FFFF99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 smtClean="0"/>
              <a:t>7 mil. kn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866361" y="3902533"/>
            <a:ext cx="6587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19</a:t>
            </a:r>
            <a:endParaRPr lang="en-US" dirty="0"/>
          </a:p>
        </p:txBody>
      </p:sp>
      <p:sp>
        <p:nvSpPr>
          <p:cNvPr id="11" name="Pravokutnik 10"/>
          <p:cNvSpPr/>
          <p:nvPr/>
        </p:nvSpPr>
        <p:spPr>
          <a:xfrm>
            <a:off x="3995936" y="3356992"/>
            <a:ext cx="6587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r-HR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0825"/>
            <a:ext cx="856601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800" b="1" dirty="0" smtClean="0"/>
              <a:t>Poticaji za električna i hibridna vozila</a:t>
            </a:r>
            <a:endParaRPr lang="en-GB" sz="2800" b="1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23528" y="1198563"/>
            <a:ext cx="8208912" cy="54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Sufinanciranje nabave električnih, hibridnih plug-in i hibridnih vozila </a:t>
            </a:r>
          </a:p>
          <a:p>
            <a:pPr lvl="1" indent="-377825">
              <a:spcBef>
                <a:spcPts val="6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Električna vozila –  </a:t>
            </a: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70.000 kn</a:t>
            </a:r>
          </a:p>
          <a:p>
            <a:pPr lvl="1" indent="-377825">
              <a:spcBef>
                <a:spcPts val="6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Hibridna električna „plug-in” vozila – </a:t>
            </a: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50.000 kn</a:t>
            </a:r>
          </a:p>
          <a:p>
            <a:pPr lvl="1" indent="-377825">
              <a:spcBef>
                <a:spcPts val="6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Hibridna vozila s emisijama CO</a:t>
            </a:r>
            <a:r>
              <a:rPr lang="hr-HR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 90 g CO</a:t>
            </a:r>
            <a:r>
              <a:rPr lang="hr-HR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/km – </a:t>
            </a: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30.000 kn</a:t>
            </a:r>
          </a:p>
          <a:p>
            <a:pPr lvl="1" indent="-377825">
              <a:spcBef>
                <a:spcPts val="6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Električni skuteri, motocikli – od </a:t>
            </a: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7.500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 </a:t>
            </a: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10.000 kn</a:t>
            </a:r>
          </a:p>
          <a:p>
            <a:pPr lvl="1" indent="-377825">
              <a:spcBef>
                <a:spcPts val="6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Električni četverocikli – do </a:t>
            </a: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30.000 kn</a:t>
            </a:r>
          </a:p>
          <a:p>
            <a:pPr lvl="1" indent="-377825">
              <a:spcBef>
                <a:spcPts val="600"/>
              </a:spcBef>
              <a:buClr>
                <a:srgbClr val="008B39"/>
              </a:buClr>
              <a:buSzPct val="100000"/>
              <a:buNone/>
              <a:defRPr/>
            </a:pPr>
            <a:endParaRPr lang="hr-H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endParaRPr lang="hr-HR" sz="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r-HR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2014.</a:t>
            </a:r>
            <a:r>
              <a:rPr lang="hr-H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15,5 milijuna kuna</a:t>
            </a:r>
          </a:p>
          <a:p>
            <a:pPr marL="0" indent="0">
              <a:buClr>
                <a:srgbClr val="008B39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r-HR" sz="2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2015.</a:t>
            </a:r>
            <a:r>
              <a:rPr lang="hr-H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26</a:t>
            </a:r>
            <a:r>
              <a:rPr lang="hr-H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milijuna kuna</a:t>
            </a:r>
          </a:p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endParaRPr lang="hr-HR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Clr>
                <a:srgbClr val="008B39"/>
              </a:buClr>
              <a:buSzPct val="100000"/>
              <a:buFont typeface="Arial" pitchFamily="34" charset="0"/>
              <a:buChar char="•"/>
            </a:pPr>
            <a:endParaRPr lang="hr-H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5728828"/>
            <a:ext cx="2044490" cy="10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0825"/>
            <a:ext cx="856601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800" b="1" dirty="0" smtClean="0"/>
              <a:t>Mjere energetske učinkovitosti u prometu</a:t>
            </a:r>
            <a:endParaRPr lang="hr-HR" sz="2800" b="1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23528" y="1052736"/>
            <a:ext cx="8424936" cy="555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Osim nabave vozila, sufinancira se i</a:t>
            </a: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:</a:t>
            </a:r>
            <a:endParaRPr lang="vi-V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vi-V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edukacija vozača o elementima eko vožnje </a:t>
            </a:r>
            <a:endParaRPr lang="hr-HR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vi-V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pregradnja vozila na električni pogon i plin </a:t>
            </a: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vi-V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kupovina vozila pregrađenih na električni pogon</a:t>
            </a: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vi-V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upnja električnih bicikala </a:t>
            </a: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vi-V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upnja programskog rješenja za planiranje i optimiziranje ruta distribucije</a:t>
            </a:r>
            <a:endParaRPr lang="hr-HR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vi-V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izgradnja punionica za vozila na električni pogon</a:t>
            </a: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vi-V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kupnja plovila na električni pogon s ugrađenim solarnim panelima</a:t>
            </a: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vi-VN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kupnja teretnih vozila na hibridni pogon kategorije N2 </a:t>
            </a:r>
            <a:endParaRPr lang="hr-HR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sustav javnih gradskih bicikala </a:t>
            </a:r>
          </a:p>
          <a:p>
            <a:pPr lvl="2" indent="-377825">
              <a:spcBef>
                <a:spcPts val="400"/>
              </a:spcBef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ugradnja posebnih semafora </a:t>
            </a:r>
          </a:p>
          <a:p>
            <a:pPr marL="0" indent="0">
              <a:spcBef>
                <a:spcPts val="0"/>
              </a:spcBef>
              <a:buNone/>
            </a:pPr>
            <a:endParaRPr lang="hr-H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hr-HR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2014.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3,4 milijuna kuna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hr-HR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2015.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odobreno 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8,2</a:t>
            </a:r>
            <a:r>
              <a:rPr lang="hr-H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milijuna kuna</a:t>
            </a:r>
          </a:p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endParaRPr lang="hr-HR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Clr>
                <a:srgbClr val="008B39"/>
              </a:buClr>
              <a:buSzPct val="100000"/>
              <a:buFont typeface="Arial" pitchFamily="34" charset="0"/>
              <a:buChar char="•"/>
            </a:pPr>
            <a:endParaRPr lang="hr-H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350520" y="188640"/>
            <a:ext cx="8685976" cy="792088"/>
          </a:xfrm>
        </p:spPr>
        <p:txBody>
          <a:bodyPr/>
          <a:lstStyle/>
          <a:p>
            <a:pPr algn="l"/>
            <a:r>
              <a:rPr lang="hr-HR" sz="2800" b="1" dirty="0">
                <a:latin typeface="+mn-lt"/>
              </a:rPr>
              <a:t>G</a:t>
            </a:r>
            <a:r>
              <a:rPr lang="hr-HR" sz="2800" b="1" dirty="0" smtClean="0">
                <a:latin typeface="+mn-lt"/>
              </a:rPr>
              <a:t>radnja energetski učinkovite </a:t>
            </a:r>
            <a:r>
              <a:rPr lang="hr-HR" sz="2800" b="1" dirty="0">
                <a:latin typeface="+mn-lt"/>
              </a:rPr>
              <a:t>poslovne </a:t>
            </a:r>
            <a:r>
              <a:rPr lang="hr-HR" sz="2800" b="1" dirty="0" smtClean="0">
                <a:latin typeface="+mn-lt"/>
              </a:rPr>
              <a:t>zgrade A+</a:t>
            </a:r>
            <a:endParaRPr lang="hr-HR" sz="2800" b="1" dirty="0">
              <a:latin typeface="+mn-lt"/>
            </a:endParaRP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4571900"/>
          </a:xfrm>
        </p:spPr>
        <p:txBody>
          <a:bodyPr>
            <a:normAutofit/>
          </a:bodyPr>
          <a:lstStyle/>
          <a:p>
            <a:r>
              <a:rPr lang="hr-HR" sz="1800" dirty="0" smtClean="0"/>
              <a:t>Godišnja </a:t>
            </a:r>
            <a:r>
              <a:rPr lang="hr-HR" sz="1800" dirty="0"/>
              <a:t>potrebna toplinska energija za grijanje iznosi samo 13,53 </a:t>
            </a:r>
            <a:r>
              <a:rPr lang="hr-HR" sz="1800" dirty="0" smtClean="0"/>
              <a:t>kWh/m</a:t>
            </a:r>
            <a:r>
              <a:rPr lang="hr-HR" sz="1800" baseline="30000" dirty="0" smtClean="0"/>
              <a:t>2</a:t>
            </a:r>
            <a:r>
              <a:rPr lang="hr-HR" sz="1800" dirty="0" smtClean="0"/>
              <a:t> te je </a:t>
            </a:r>
            <a:r>
              <a:rPr lang="hr-HR" sz="1800" dirty="0" err="1" smtClean="0"/>
              <a:t>niskoenergetska</a:t>
            </a:r>
            <a:r>
              <a:rPr lang="hr-HR" sz="1800" dirty="0" smtClean="0"/>
              <a:t> </a:t>
            </a:r>
            <a:r>
              <a:rPr lang="hr-HR" sz="1800" dirty="0"/>
              <a:t>zgrada svrstana u energetski razred A+. </a:t>
            </a:r>
          </a:p>
          <a:p>
            <a:r>
              <a:rPr lang="hr-HR" sz="1800" b="1" dirty="0" smtClean="0"/>
              <a:t>UKUPNA VRIJEDNOST INVESTICIJE</a:t>
            </a:r>
            <a:r>
              <a:rPr lang="hr-HR" sz="1800" dirty="0" smtClean="0"/>
              <a:t>: 685.132 kn</a:t>
            </a:r>
            <a:endParaRPr lang="hr-HR" sz="1800" dirty="0"/>
          </a:p>
          <a:p>
            <a:r>
              <a:rPr lang="hr-HR" sz="1800" b="1" dirty="0" smtClean="0"/>
              <a:t>SREDSTVA </a:t>
            </a:r>
            <a:r>
              <a:rPr lang="hr-HR" sz="1800" b="1" dirty="0"/>
              <a:t>FONDA</a:t>
            </a:r>
            <a:r>
              <a:rPr lang="hr-HR" sz="1800" dirty="0"/>
              <a:t>: </a:t>
            </a:r>
            <a:r>
              <a:rPr lang="hr-HR" sz="1800" dirty="0" smtClean="0"/>
              <a:t>122.386 kn</a:t>
            </a:r>
            <a:endParaRPr lang="hr-HR" sz="1800" dirty="0"/>
          </a:p>
          <a:p>
            <a:r>
              <a:rPr lang="hr-HR" sz="1800" b="1" dirty="0" smtClean="0"/>
              <a:t>REZULTATI PROJEKTA:</a:t>
            </a:r>
          </a:p>
          <a:p>
            <a:pPr marL="365125" indent="0">
              <a:buNone/>
            </a:pPr>
            <a:r>
              <a:rPr lang="hr-HR" sz="1800" dirty="0"/>
              <a:t>Izgradnjom zgrade koja ima energetski bolja svojstva od onih zahtijevanih regulativom ostvarit će se godišnje uštede energije od </a:t>
            </a:r>
            <a:r>
              <a:rPr lang="hr-HR" sz="1800" b="1" dirty="0"/>
              <a:t>30.990 kWh</a:t>
            </a:r>
            <a:r>
              <a:rPr lang="hr-HR" sz="1800" dirty="0"/>
              <a:t> odnosno </a:t>
            </a:r>
            <a:r>
              <a:rPr lang="hr-HR" sz="1800" b="1" dirty="0"/>
              <a:t>37.189 kuna</a:t>
            </a:r>
            <a:r>
              <a:rPr lang="hr-HR" sz="1800" dirty="0"/>
              <a:t> te se smanjiti emisije CO</a:t>
            </a:r>
            <a:r>
              <a:rPr lang="hr-HR" sz="1800" baseline="-25000" dirty="0"/>
              <a:t>2</a:t>
            </a:r>
            <a:r>
              <a:rPr lang="hr-HR" sz="1800" dirty="0"/>
              <a:t> za </a:t>
            </a:r>
            <a:r>
              <a:rPr lang="hr-HR" sz="1800" b="1" dirty="0"/>
              <a:t>7 tona</a:t>
            </a:r>
            <a:r>
              <a:rPr lang="hr-HR" sz="1800" dirty="0"/>
              <a:t>.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09108"/>
            <a:ext cx="5436096" cy="277644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7700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</p:spPr>
        <p:txBody>
          <a:bodyPr>
            <a:normAutofit fontScale="90000"/>
          </a:bodyPr>
          <a:lstStyle/>
          <a:p>
            <a:pPr algn="l"/>
            <a:r>
              <a:rPr lang="hr-HR" sz="3200" b="1" dirty="0" smtClean="0"/>
              <a:t>Energetska obnova proizvodne hale </a:t>
            </a:r>
            <a:r>
              <a:rPr lang="hr-HR" sz="2800" b="1" dirty="0" smtClean="0"/>
              <a:t>– </a:t>
            </a:r>
            <a:r>
              <a:rPr lang="hr-HR" sz="3200" b="1" dirty="0" smtClean="0"/>
              <a:t>Ivančica d.d.</a:t>
            </a:r>
            <a:endParaRPr lang="hr-HR" sz="32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33" b="12492"/>
          <a:stretch/>
        </p:blipFill>
        <p:spPr>
          <a:xfrm>
            <a:off x="30567" y="4149080"/>
            <a:ext cx="9144000" cy="2708920"/>
          </a:xfrm>
          <a:prstGeom prst="rect">
            <a:avLst/>
          </a:prstGeom>
        </p:spPr>
      </p:pic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4715916"/>
          </a:xfrm>
        </p:spPr>
        <p:txBody>
          <a:bodyPr>
            <a:normAutofit/>
          </a:bodyPr>
          <a:lstStyle/>
          <a:p>
            <a:r>
              <a:rPr lang="hr-HR" sz="1800" dirty="0"/>
              <a:t>Projekt energetske obnove proizvodne hale Pogon 1 Ivanec </a:t>
            </a:r>
            <a:r>
              <a:rPr lang="hr-HR" sz="1800" dirty="0" smtClean="0"/>
              <a:t>tvornice obuće Ivančica d.d.uključuje zamjenu </a:t>
            </a:r>
            <a:r>
              <a:rPr lang="hr-HR" sz="1800" dirty="0"/>
              <a:t>stolarije, rekonstrukciju krovišta, zamjenu rasvjete te ugradnju </a:t>
            </a:r>
            <a:r>
              <a:rPr lang="hr-HR" sz="1800" dirty="0" smtClean="0"/>
              <a:t>42m</a:t>
            </a:r>
            <a:r>
              <a:rPr lang="hr-HR" sz="1800" baseline="30000" dirty="0" smtClean="0"/>
              <a:t>2</a:t>
            </a:r>
            <a:r>
              <a:rPr lang="hr-HR" sz="1800" dirty="0" smtClean="0"/>
              <a:t> </a:t>
            </a:r>
            <a:r>
              <a:rPr lang="hr-HR" sz="1800" dirty="0"/>
              <a:t>solarnih toplinskih kolektora </a:t>
            </a:r>
            <a:endParaRPr lang="hr-HR" sz="1800" dirty="0" smtClean="0"/>
          </a:p>
          <a:p>
            <a:r>
              <a:rPr lang="hr-HR" sz="1800" b="1" dirty="0" smtClean="0"/>
              <a:t>UKUPNA VRIJEDNOST INVESTICIJE</a:t>
            </a:r>
            <a:r>
              <a:rPr lang="hr-HR" sz="1800" dirty="0" smtClean="0"/>
              <a:t>: </a:t>
            </a:r>
            <a:r>
              <a:rPr lang="hr-HR" sz="1800" dirty="0"/>
              <a:t>2.421.271 </a:t>
            </a:r>
            <a:r>
              <a:rPr lang="hr-HR" sz="1800" dirty="0" smtClean="0"/>
              <a:t>kn</a:t>
            </a:r>
          </a:p>
          <a:p>
            <a:r>
              <a:rPr lang="hr-HR" sz="1800" b="1" dirty="0" smtClean="0"/>
              <a:t>SREDSTVA FONDA</a:t>
            </a:r>
            <a:r>
              <a:rPr lang="hr-HR" sz="1800" dirty="0" smtClean="0"/>
              <a:t>: </a:t>
            </a:r>
            <a:r>
              <a:rPr lang="hr-HR" sz="1800" dirty="0"/>
              <a:t>902.676 kn </a:t>
            </a:r>
          </a:p>
          <a:p>
            <a:r>
              <a:rPr lang="hr-HR" sz="1800" b="1" dirty="0"/>
              <a:t>GODIŠNJE UŠTEDE:</a:t>
            </a:r>
            <a:endParaRPr lang="hr-HR" sz="1800" dirty="0"/>
          </a:p>
          <a:p>
            <a:pPr marL="365125" indent="0">
              <a:buNone/>
            </a:pPr>
            <a:r>
              <a:rPr lang="hr-HR" sz="1800" dirty="0"/>
              <a:t>Godišnja ušteda energije je oko </a:t>
            </a:r>
            <a:r>
              <a:rPr lang="hr-HR" sz="1800" b="1" dirty="0"/>
              <a:t>320.761 kWh</a:t>
            </a:r>
            <a:r>
              <a:rPr lang="hr-HR" sz="1800" dirty="0"/>
              <a:t> odnosno </a:t>
            </a:r>
            <a:r>
              <a:rPr lang="hr-HR" sz="1800" b="1" dirty="0"/>
              <a:t>287.592 kuna</a:t>
            </a:r>
            <a:r>
              <a:rPr lang="hr-HR" sz="1800" dirty="0"/>
              <a:t> te su smanjene emisije CO</a:t>
            </a:r>
            <a:r>
              <a:rPr lang="hr-HR" sz="1800" baseline="-25000" dirty="0"/>
              <a:t>2</a:t>
            </a:r>
            <a:r>
              <a:rPr lang="hr-HR" sz="1800" dirty="0"/>
              <a:t> za </a:t>
            </a:r>
            <a:r>
              <a:rPr lang="hr-HR" sz="1800" b="1" dirty="0"/>
              <a:t>73 tone</a:t>
            </a:r>
            <a:r>
              <a:rPr lang="hr-HR" sz="1800" dirty="0"/>
              <a:t>.</a:t>
            </a:r>
            <a:br>
              <a:rPr lang="hr-HR" sz="1800" dirty="0"/>
            </a:br>
            <a:endParaRPr lang="hr-HR" sz="1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3492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87" y="1905000"/>
            <a:ext cx="2330413" cy="495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48400" y="3962400"/>
            <a:ext cx="3962400" cy="3962400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410200"/>
            <a:ext cx="3657599" cy="94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599" y="1654076"/>
            <a:ext cx="6914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Mogućnosti uštede energije i smanjenja CO</a:t>
            </a:r>
            <a:r>
              <a:rPr lang="hr-HR" sz="3600" b="1" baseline="-25000" dirty="0" smtClean="0"/>
              <a:t>2</a:t>
            </a:r>
            <a:r>
              <a:rPr lang="hr-HR" sz="3600" b="1" dirty="0" smtClean="0"/>
              <a:t> emisija uz poticanje mjera energetske učinkovitosti </a:t>
            </a:r>
          </a:p>
          <a:p>
            <a:r>
              <a:rPr lang="hr-HR" sz="3600" b="1" dirty="0" smtClean="0"/>
              <a:t>u zgradarstvu i industriji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4422303"/>
            <a:ext cx="749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Sven Müller, direktor Fonda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0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D2212-1914-465A-9EB6-20C6024E5C6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</p:spPr>
        <p:txBody>
          <a:bodyPr>
            <a:normAutofit fontScale="90000"/>
          </a:bodyPr>
          <a:lstStyle/>
          <a:p>
            <a:pPr algn="l"/>
            <a:r>
              <a:rPr lang="hr-HR" sz="3200" b="1" dirty="0" smtClean="0"/>
              <a:t>Projekt poboljšanja </a:t>
            </a:r>
            <a:r>
              <a:rPr lang="hr-HR" sz="3200" b="1" dirty="0"/>
              <a:t>energetske učinkovitosti </a:t>
            </a:r>
            <a:r>
              <a:rPr lang="hr-HR" sz="3200" b="1" dirty="0" smtClean="0"/>
              <a:t>linije </a:t>
            </a:r>
            <a:r>
              <a:rPr lang="hr-HR" sz="3200" b="1" dirty="0"/>
              <a:t>za punjenje staklenih boca</a:t>
            </a:r>
          </a:p>
        </p:txBody>
      </p:sp>
      <p:sp>
        <p:nvSpPr>
          <p:cNvPr id="6" name="Rezervirano mjesto sadržaja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427884"/>
          </a:xfrm>
        </p:spPr>
        <p:txBody>
          <a:bodyPr>
            <a:normAutofit/>
          </a:bodyPr>
          <a:lstStyle/>
          <a:p>
            <a:r>
              <a:rPr lang="hr-HR" sz="1800" dirty="0"/>
              <a:t>Projekt Zagrebačke pivovare </a:t>
            </a:r>
            <a:r>
              <a:rPr lang="hr-HR" sz="1800" dirty="0" smtClean="0"/>
              <a:t>- zamjena </a:t>
            </a:r>
            <a:r>
              <a:rPr lang="hr-HR" sz="1800" dirty="0"/>
              <a:t>peračice boca na liniji za punjenje staklenih boca. </a:t>
            </a:r>
            <a:r>
              <a:rPr lang="hr-HR" sz="1800" dirty="0" smtClean="0"/>
              <a:t>U </a:t>
            </a:r>
            <a:r>
              <a:rPr lang="hr-HR" sz="1800" dirty="0"/>
              <a:t>peračici boca boce prolaze kroz niz bazena u kojima se </a:t>
            </a:r>
            <a:r>
              <a:rPr lang="hr-HR" sz="1800" dirty="0" smtClean="0"/>
              <a:t>uranjaju. Nova </a:t>
            </a:r>
            <a:r>
              <a:rPr lang="hr-HR" sz="1800" dirty="0"/>
              <a:t>peračica ima </a:t>
            </a:r>
            <a:r>
              <a:rPr lang="hr-HR" sz="1800" dirty="0" smtClean="0"/>
              <a:t>dodatnu izolaciju grijanih bazena, </a:t>
            </a:r>
            <a:r>
              <a:rPr lang="hr-HR" sz="1800" dirty="0"/>
              <a:t>iskorištenje otpadne topline bazena tople </a:t>
            </a:r>
            <a:r>
              <a:rPr lang="hr-HR" sz="1800" dirty="0" smtClean="0"/>
              <a:t>vode, </a:t>
            </a:r>
            <a:r>
              <a:rPr lang="hr-HR" sz="1800" dirty="0"/>
              <a:t>sustav za uštedu </a:t>
            </a:r>
            <a:r>
              <a:rPr lang="hr-HR" sz="1800" dirty="0" smtClean="0"/>
              <a:t>vode, </a:t>
            </a:r>
            <a:r>
              <a:rPr lang="hr-HR" sz="1800" dirty="0"/>
              <a:t>izmjenjivač topline </a:t>
            </a:r>
            <a:r>
              <a:rPr lang="hr-HR" sz="1800" dirty="0" smtClean="0"/>
              <a:t>i sl. te je značajno energetski učinkovitija.</a:t>
            </a:r>
          </a:p>
          <a:p>
            <a:r>
              <a:rPr lang="hr-HR" sz="1800" b="1" dirty="0" smtClean="0"/>
              <a:t>UKUPNA VRIJEDNOST INVESTICIJE</a:t>
            </a:r>
            <a:r>
              <a:rPr lang="hr-HR" sz="1800" dirty="0" smtClean="0"/>
              <a:t>: 14,9 milijuna kn</a:t>
            </a:r>
          </a:p>
          <a:p>
            <a:r>
              <a:rPr lang="hr-HR" sz="1800" b="1" dirty="0" smtClean="0"/>
              <a:t>SREDSTVA FONDA</a:t>
            </a:r>
            <a:r>
              <a:rPr lang="hr-HR" sz="1800" dirty="0" smtClean="0"/>
              <a:t>: 1,4 milijuna </a:t>
            </a:r>
            <a:r>
              <a:rPr lang="hr-HR" sz="1800" dirty="0"/>
              <a:t>kn </a:t>
            </a:r>
          </a:p>
          <a:p>
            <a:r>
              <a:rPr lang="hr-HR" sz="1800" b="1" dirty="0"/>
              <a:t>GODIŠNJE UŠTEDE</a:t>
            </a:r>
            <a:r>
              <a:rPr lang="hr-HR" sz="1800" b="1" dirty="0" smtClean="0"/>
              <a:t>: </a:t>
            </a:r>
            <a:endParaRPr lang="hr-HR" sz="1800" dirty="0"/>
          </a:p>
          <a:p>
            <a:pPr marL="365125" indent="0">
              <a:buNone/>
            </a:pPr>
            <a:r>
              <a:rPr lang="hr-HR" sz="1800" dirty="0"/>
              <a:t>Godišnja ušteda energije je oko </a:t>
            </a:r>
            <a:r>
              <a:rPr lang="hr-HR" sz="1800" b="1" dirty="0" smtClean="0"/>
              <a:t>668.806 </a:t>
            </a:r>
            <a:r>
              <a:rPr lang="hr-HR" sz="1800" b="1" dirty="0"/>
              <a:t>kWh</a:t>
            </a:r>
            <a:r>
              <a:rPr lang="hr-HR" sz="1800" dirty="0"/>
              <a:t> odnosno </a:t>
            </a:r>
            <a:r>
              <a:rPr lang="hr-HR" sz="1800" dirty="0" smtClean="0"/>
              <a:t>oko </a:t>
            </a:r>
            <a:r>
              <a:rPr lang="hr-HR" sz="1800" b="1" dirty="0" smtClean="0"/>
              <a:t>800.000 </a:t>
            </a:r>
            <a:r>
              <a:rPr lang="hr-HR" sz="1800" b="1" dirty="0"/>
              <a:t>kuna</a:t>
            </a:r>
            <a:r>
              <a:rPr lang="hr-HR" sz="1800" dirty="0"/>
              <a:t> te su smanjene emisije CO</a:t>
            </a:r>
            <a:r>
              <a:rPr lang="hr-HR" sz="1800" baseline="-25000" dirty="0"/>
              <a:t>2</a:t>
            </a:r>
            <a:r>
              <a:rPr lang="hr-HR" sz="1800" dirty="0"/>
              <a:t> za </a:t>
            </a:r>
            <a:r>
              <a:rPr lang="hr-HR" sz="1800" b="1" dirty="0" smtClean="0"/>
              <a:t>195 tona</a:t>
            </a:r>
            <a:r>
              <a:rPr lang="hr-HR" sz="1800" dirty="0" smtClean="0"/>
              <a:t>.</a:t>
            </a:r>
            <a:r>
              <a:rPr lang="hr-HR" sz="1800" dirty="0"/>
              <a:t/>
            </a:r>
            <a:br>
              <a:rPr lang="hr-HR" sz="1800" dirty="0"/>
            </a:br>
            <a:endParaRPr lang="hr-HR" sz="1800" dirty="0"/>
          </a:p>
          <a:p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7" b="23958"/>
          <a:stretch/>
        </p:blipFill>
        <p:spPr>
          <a:xfrm>
            <a:off x="-29514" y="4697760"/>
            <a:ext cx="913101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0825"/>
            <a:ext cx="856601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 smtClean="0"/>
              <a:t>Planovi za 2016.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23528" y="1052736"/>
            <a:ext cx="8566014" cy="555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Fond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posredničko tijelo 2. razine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za financiranje iz EU fondova</a:t>
            </a:r>
          </a:p>
          <a:p>
            <a:pPr lvl="1"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proveden pilot projekt financiranja energetske učinkovitosti u zgradama namijenjenima za odgoj i obrazovanje - loša prolaznost prijavljenih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projekata zbog iznimno komplicirane administrativne procedure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lvl="1"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u sklopu Operativnog programa Konkurentnost i kohezija: planirani posebni programi za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zgradarstvo,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javnu rasvjetu i infrastrukturu, industriju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turizam – osigurano više od 500 milijuna €</a:t>
            </a:r>
            <a:endParaRPr lang="hr-HR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Fond kao korisnik “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global grant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”-a: mogućnost samostalnog formiranja programa kako bi se pojednostavnila procedura prijave i sredstva usmjerila što većem broju korisnika</a:t>
            </a:r>
          </a:p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Odobreno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izuzeće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pojedinih programa (mjera) Fonda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iz sustava državnih potpora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- omogućeni značajniji poticaji za veće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investicije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Radi se na formiranju novih financijskih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instrumenata – nužno napuštanje bespovratnih sredstava kao jedinog mehanizma poticanja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Clr>
                <a:srgbClr val="008B39"/>
              </a:buClr>
              <a:buSzPct val="100000"/>
              <a:buFont typeface="Arial" pitchFamily="34" charset="0"/>
              <a:buChar char="•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Nastavak započetih programa, uz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prilagodbu budžeta, intenziteta potpora i tehničkih uvjeta zahtjevima EU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hr-HR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hr-H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587" y="1905000"/>
            <a:ext cx="2330413" cy="495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48400" y="3962400"/>
            <a:ext cx="3962400" cy="3962400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410200"/>
            <a:ext cx="3657599" cy="94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111984"/>
            <a:ext cx="510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Hvala na pažnji.</a:t>
            </a:r>
            <a:endParaRPr lang="en-US" sz="5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48314" y="27172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www.fzoeu.hr</a:t>
            </a:r>
          </a:p>
          <a:p>
            <a:endParaRPr lang="hr-H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  <a:p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kontakt@fzoeu.hr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599" y="609600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atin typeface="+mj-lt"/>
                <a:cs typeface="Arial"/>
              </a:rPr>
              <a:t>Hrvatske obveze uštede energije</a:t>
            </a:r>
            <a:endParaRPr lang="en-US" sz="3600" b="1" dirty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84784"/>
            <a:ext cx="82108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8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/>
              <a:t>2008. izrađen Nacionalni program energetske učinkovitosti za razdoblje 2008. - 2016. te </a:t>
            </a:r>
            <a:r>
              <a:rPr lang="hr-HR" sz="2000" dirty="0" smtClean="0"/>
              <a:t>Prvi nacionalni </a:t>
            </a:r>
            <a:r>
              <a:rPr lang="hr-HR" sz="2000" dirty="0" smtClean="0"/>
              <a:t>plan energetske učinkovitosti</a:t>
            </a:r>
          </a:p>
          <a:p>
            <a:pPr marL="266700" indent="-266700">
              <a:spcAft>
                <a:spcPts val="18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pl-PL" sz="2000" dirty="0"/>
              <a:t>D</a:t>
            </a:r>
            <a:r>
              <a:rPr lang="pl-PL" sz="2000" dirty="0" smtClean="0"/>
              <a:t>efiniran nacionalni </a:t>
            </a:r>
            <a:r>
              <a:rPr lang="pl-PL" sz="2000" dirty="0"/>
              <a:t>okvirni cilj ušteda </a:t>
            </a:r>
            <a:r>
              <a:rPr lang="pl-PL" sz="2000" dirty="0" smtClean="0"/>
              <a:t>za </a:t>
            </a:r>
            <a:r>
              <a:rPr lang="pl-PL" sz="2000" dirty="0"/>
              <a:t>2016. godinu </a:t>
            </a:r>
            <a:r>
              <a:rPr lang="pl-PL" sz="2000" dirty="0" smtClean="0"/>
              <a:t>-</a:t>
            </a:r>
            <a:r>
              <a:rPr lang="pl-PL" sz="2000" b="1" dirty="0" smtClean="0">
                <a:solidFill>
                  <a:srgbClr val="C00000"/>
                </a:solidFill>
              </a:rPr>
              <a:t>19,77 PJ</a:t>
            </a:r>
            <a:endParaRPr lang="pl-PL" sz="2000" b="1" dirty="0">
              <a:solidFill>
                <a:srgbClr val="C00000"/>
              </a:solidFill>
            </a:endParaRPr>
          </a:p>
          <a:p>
            <a:pPr marL="266700" indent="-266700">
              <a:spcAft>
                <a:spcPts val="18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/>
              <a:t>2014. izrađen (aktualni) Treći nacionalni akcijski plan energetske učinkovitosti za period do 2016. godine</a:t>
            </a:r>
          </a:p>
          <a:p>
            <a:pPr marL="266700" indent="-266700">
              <a:spcAft>
                <a:spcPts val="18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/>
              <a:t>Očekujemo izradu </a:t>
            </a:r>
            <a:r>
              <a:rPr lang="hr-HR" sz="2000" dirty="0" smtClean="0"/>
              <a:t>Četvrtog </a:t>
            </a:r>
            <a:r>
              <a:rPr lang="hr-HR" sz="2000" dirty="0" smtClean="0"/>
              <a:t>nacionalnog akcijskog plana za period do </a:t>
            </a:r>
            <a:r>
              <a:rPr lang="hr-HR" sz="2000" dirty="0" smtClean="0"/>
              <a:t>2019. godine</a:t>
            </a:r>
          </a:p>
          <a:p>
            <a:pPr marL="266700" indent="-266700">
              <a:spcAft>
                <a:spcPts val="18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/>
              <a:t>Trenutno smo na oko </a:t>
            </a:r>
            <a:r>
              <a:rPr lang="hr-HR" sz="2000" b="1" dirty="0" smtClean="0"/>
              <a:t>60%</a:t>
            </a:r>
            <a:r>
              <a:rPr lang="hr-HR" sz="2000" dirty="0" smtClean="0"/>
              <a:t> ostvarenja nacionalnog cilja (ovisno o primijenjenoj metodologiji izračuna)</a:t>
            </a:r>
          </a:p>
          <a:p>
            <a:pPr marL="266700" indent="-266700">
              <a:spcAft>
                <a:spcPts val="18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b="1" dirty="0" smtClean="0"/>
              <a:t>Glavnina ostvarenih ušteda rezultat su programa koje provodi Fond</a:t>
            </a:r>
            <a:endParaRPr lang="hr-H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664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0960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+mj-lt"/>
                <a:cs typeface="Arial"/>
              </a:rPr>
              <a:t>Uloga Fonda za zaštitu okoliša i energetsku učinkovitost</a:t>
            </a:r>
            <a:endParaRPr lang="en-US" sz="3200" b="1" dirty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861454"/>
            <a:ext cx="7848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2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>
                <a:cs typeface="Arial"/>
              </a:rPr>
              <a:t>Primjenom načela “onečišćivač plaća” osigurava sredstva za financiranje programa, projekata i drugih aktivnosti</a:t>
            </a:r>
          </a:p>
          <a:p>
            <a:pPr marL="266700" indent="-266700">
              <a:spcAft>
                <a:spcPts val="12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>
                <a:cs typeface="Arial"/>
              </a:rPr>
              <a:t>Provedbeno tijelo Vlade RH za programe energetske obnove obiteljskih kuća, višestambenih zgrada i nestambenih zgrada </a:t>
            </a:r>
          </a:p>
          <a:p>
            <a:pPr marL="266700" indent="-266700">
              <a:spcAft>
                <a:spcPts val="12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>
                <a:cs typeface="Arial"/>
              </a:rPr>
              <a:t>Dio Mreže industrijske energetske efikasnosti (MIEE) </a:t>
            </a:r>
          </a:p>
          <a:p>
            <a:pPr marL="266700" indent="-266700">
              <a:spcAft>
                <a:spcPts val="12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b="1" dirty="0" smtClean="0">
                <a:cs typeface="Arial"/>
              </a:rPr>
              <a:t>Programima sufinanciranja obuhvaća sve sektore neposredne potrošnje energije</a:t>
            </a:r>
          </a:p>
          <a:p>
            <a:pPr marL="266700" indent="-266700">
              <a:spcAft>
                <a:spcPts val="12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>
                <a:cs typeface="Arial"/>
              </a:rPr>
              <a:t>Iznosi sufinanciranja 40, 60 ili 80% - do maksimalnog iznosa</a:t>
            </a:r>
          </a:p>
          <a:p>
            <a:pPr marL="266700" indent="-266700">
              <a:spcAft>
                <a:spcPts val="1200"/>
              </a:spcAft>
              <a:buClr>
                <a:srgbClr val="008B39"/>
              </a:buClr>
              <a:buFont typeface="Arial" pitchFamily="34" charset="0"/>
              <a:buChar char="•"/>
            </a:pPr>
            <a:r>
              <a:rPr lang="hr-HR" sz="2000" dirty="0" smtClean="0">
                <a:cs typeface="Arial"/>
              </a:rPr>
              <a:t>U sustavu smo državnih potpora male </a:t>
            </a:r>
            <a:r>
              <a:rPr lang="hr-HR" sz="2000" dirty="0" smtClean="0">
                <a:cs typeface="Arial"/>
              </a:rPr>
              <a:t>vrijednosti</a:t>
            </a:r>
            <a:endParaRPr lang="hr-HR" sz="2000" dirty="0" smtClean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3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246544" y="250825"/>
            <a:ext cx="849694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Sufinanciranje energetske učinkovitosti i OIE u 2015.g.</a:t>
            </a:r>
            <a:endParaRPr kumimoji="0" lang="hr-HR" altLang="sr-Latn-R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2" name="Grafikon 1"/>
          <p:cNvGraphicFramePr/>
          <p:nvPr>
            <p:extLst/>
          </p:nvPr>
        </p:nvGraphicFramePr>
        <p:xfrm>
          <a:off x="395536" y="1342102"/>
          <a:ext cx="8521000" cy="448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kstniOkvir 7"/>
          <p:cNvSpPr txBox="1">
            <a:spLocks noChangeArrowheads="1"/>
          </p:cNvSpPr>
          <p:nvPr/>
        </p:nvSpPr>
        <p:spPr bwMode="auto">
          <a:xfrm>
            <a:off x="604440" y="1342102"/>
            <a:ext cx="3876404" cy="510778"/>
          </a:xfrm>
          <a:prstGeom prst="roundRect">
            <a:avLst/>
          </a:prstGeom>
          <a:solidFill>
            <a:srgbClr val="FFFF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 smtClean="0">
                <a:solidFill>
                  <a:schemeClr val="tx1"/>
                </a:solidFill>
                <a:latin typeface="+mn-lt"/>
              </a:rPr>
              <a:t>Odobreno 960 milijuna kuna</a:t>
            </a:r>
            <a:endParaRPr lang="en-US" altLang="sr-Latn-R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5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599" y="609600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atin typeface="+mj-lt"/>
                <a:cs typeface="Arial"/>
              </a:rPr>
              <a:t>Struktura potrošnje energije u Hrvatskoj</a:t>
            </a:r>
            <a:endParaRPr lang="en-US" sz="3600" b="1" dirty="0">
              <a:latin typeface="+mj-lt"/>
              <a:cs typeface="Arial"/>
            </a:endParaRPr>
          </a:p>
        </p:txBody>
      </p:sp>
      <p:graphicFrame>
        <p:nvGraphicFramePr>
          <p:cNvPr id="7" name="Grafikon 3"/>
          <p:cNvGraphicFramePr/>
          <p:nvPr>
            <p:extLst>
              <p:ext uri="{D42A27DB-BD31-4B8C-83A1-F6EECF244321}">
                <p14:modId xmlns:p14="http://schemas.microsoft.com/office/powerpoint/2010/main" val="3461124322"/>
              </p:ext>
            </p:extLst>
          </p:nvPr>
        </p:nvGraphicFramePr>
        <p:xfrm>
          <a:off x="323528" y="1412776"/>
          <a:ext cx="8424936" cy="441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kstniOkvir 7"/>
          <p:cNvSpPr txBox="1">
            <a:spLocks noChangeArrowheads="1"/>
          </p:cNvSpPr>
          <p:nvPr/>
        </p:nvSpPr>
        <p:spPr bwMode="auto">
          <a:xfrm>
            <a:off x="4353744" y="2028205"/>
            <a:ext cx="4104456" cy="510778"/>
          </a:xfrm>
          <a:prstGeom prst="roundRect">
            <a:avLst/>
          </a:prstGeom>
          <a:solidFill>
            <a:srgbClr val="FFFF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algn="just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algn="just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 smtClean="0">
                <a:solidFill>
                  <a:schemeClr val="tx1"/>
                </a:solidFill>
                <a:latin typeface="+mn-lt"/>
              </a:rPr>
              <a:t>42% </a:t>
            </a:r>
            <a:r>
              <a:rPr lang="hr-HR" altLang="sr-Latn-RS" sz="2000" b="1" dirty="0" smtClean="0">
                <a:solidFill>
                  <a:schemeClr val="tx1"/>
                </a:solidFill>
                <a:latin typeface="+mn-lt"/>
              </a:rPr>
              <a:t>energije se troši u zgradama</a:t>
            </a:r>
            <a:endParaRPr lang="en-US" altLang="sr-Latn-RS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6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0825"/>
            <a:ext cx="856601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/>
              <a:t>Energetska obnova obiteljskih kuća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t="5999" r="2300" b="6458"/>
          <a:stretch/>
        </p:blipFill>
        <p:spPr bwMode="auto">
          <a:xfrm>
            <a:off x="4458915" y="4077072"/>
            <a:ext cx="4699232" cy="278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35001" y="3307609"/>
            <a:ext cx="66967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None/>
            </a:pPr>
            <a:r>
              <a:rPr lang="hr-HR" sz="2300" b="1" dirty="0" smtClean="0">
                <a:solidFill>
                  <a:srgbClr val="92D050"/>
                </a:solidFill>
              </a:rPr>
              <a:t>4.</a:t>
            </a:r>
            <a:r>
              <a:rPr lang="hr-HR" sz="2300" dirty="0" smtClean="0"/>
              <a:t> </a:t>
            </a:r>
            <a:r>
              <a:rPr lang="hr-H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sustav za korištenje obnovljivih izvora energije </a:t>
            </a:r>
            <a:endParaRPr lang="hr-HR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1338" indent="-2698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900" dirty="0" smtClean="0"/>
              <a:t>sunčani toplinski kolektori</a:t>
            </a:r>
          </a:p>
          <a:p>
            <a:pPr marL="541338" indent="-2698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900" dirty="0" smtClean="0"/>
              <a:t>kotlovi na biomasu</a:t>
            </a:r>
          </a:p>
          <a:p>
            <a:pPr marL="541338" indent="-2698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900" dirty="0" smtClean="0"/>
              <a:t>dizalice topline </a:t>
            </a:r>
          </a:p>
          <a:p>
            <a:pPr marL="541338" indent="-2698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r-HR" sz="1900" dirty="0" smtClean="0"/>
              <a:t>fotonaponski pretvarači</a:t>
            </a:r>
            <a:endParaRPr lang="hr-HR" sz="19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1268760"/>
            <a:ext cx="8424936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SUFINANCIRA SE:</a:t>
            </a:r>
          </a:p>
          <a:p>
            <a:pPr algn="l"/>
            <a:r>
              <a:rPr lang="hr-HR" sz="2300" b="1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hr-HR" sz="2300" dirty="0" smtClean="0"/>
              <a:t> </a:t>
            </a:r>
            <a:r>
              <a:rPr lang="hr-H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zamjena vanjske stolarije</a:t>
            </a:r>
          </a:p>
          <a:p>
            <a:pPr marL="361950" indent="-361950" algn="l"/>
            <a:r>
              <a:rPr lang="hr-HR" sz="2300" b="1" dirty="0" smtClean="0">
                <a:solidFill>
                  <a:srgbClr val="FF0000"/>
                </a:solidFill>
              </a:rPr>
              <a:t>2. </a:t>
            </a:r>
            <a:r>
              <a:rPr lang="hr-H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toplinska zaštita vanjske ovojnice kuće</a:t>
            </a:r>
            <a:r>
              <a:rPr lang="hr-H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61950" indent="-361950" algn="l"/>
            <a:r>
              <a:rPr lang="hr-HR" dirty="0" smtClean="0"/>
              <a:t>   </a:t>
            </a:r>
            <a:r>
              <a:rPr lang="hr-HR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vanjski zid, krov, strop, pod i ukopani dijelovi grijanog prostora te pod prema tlu</a:t>
            </a:r>
          </a:p>
          <a:p>
            <a:pPr marL="361950" indent="-361950" algn="l"/>
            <a:r>
              <a:rPr lang="hr-HR" sz="2000" b="1" dirty="0" smtClean="0">
                <a:solidFill>
                  <a:srgbClr val="00B0F0"/>
                </a:solidFill>
              </a:rPr>
              <a:t>3. </a:t>
            </a:r>
            <a:r>
              <a:rPr lang="hr-HR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ugradnja kondenzacijskog plinskog kotla</a:t>
            </a:r>
          </a:p>
          <a:p>
            <a:pPr marL="361950" indent="-361950" algn="l"/>
            <a:r>
              <a:rPr lang="hr-HR" sz="19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36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0825"/>
            <a:ext cx="856601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/>
              <a:t>Energetska obnova obiteljskih kuća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23528" y="1198563"/>
            <a:ext cx="8566014" cy="541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u="sng" dirty="0">
                <a:solidFill>
                  <a:schemeClr val="tx1"/>
                </a:solidFill>
              </a:rPr>
              <a:t>2014.</a:t>
            </a:r>
            <a:r>
              <a:rPr lang="hr-HR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hr-HR" sz="2200" dirty="0">
                <a:solidFill>
                  <a:schemeClr val="tx1"/>
                </a:solidFill>
              </a:rPr>
              <a:t>odobreno </a:t>
            </a:r>
            <a:r>
              <a:rPr lang="hr-HR" sz="2200" b="1" dirty="0">
                <a:solidFill>
                  <a:schemeClr val="tx1"/>
                </a:solidFill>
              </a:rPr>
              <a:t>160 milijuna kuna </a:t>
            </a:r>
            <a:r>
              <a:rPr lang="pl-PL" sz="2200" dirty="0">
                <a:solidFill>
                  <a:schemeClr val="tx1"/>
                </a:solidFill>
              </a:rPr>
              <a:t>za</a:t>
            </a:r>
            <a:r>
              <a:rPr lang="pl-PL" sz="2200" b="1" dirty="0">
                <a:solidFill>
                  <a:schemeClr val="tx1"/>
                </a:solidFill>
              </a:rPr>
              <a:t> 6.000 </a:t>
            </a:r>
            <a:r>
              <a:rPr lang="pl-PL" sz="2200" dirty="0">
                <a:solidFill>
                  <a:schemeClr val="tx1"/>
                </a:solidFill>
              </a:rPr>
              <a:t>kuća putem </a:t>
            </a:r>
            <a:r>
              <a:rPr lang="pl-PL" sz="2200" b="1" dirty="0">
                <a:solidFill>
                  <a:schemeClr val="tx1"/>
                </a:solidFill>
              </a:rPr>
              <a:t>180 </a:t>
            </a:r>
            <a:r>
              <a:rPr lang="pl-PL" sz="2200" dirty="0">
                <a:solidFill>
                  <a:schemeClr val="tx1"/>
                </a:solidFill>
              </a:rPr>
              <a:t>lokalnih jedinica</a:t>
            </a:r>
          </a:p>
          <a:p>
            <a:r>
              <a:rPr lang="pl-PL" sz="2200" dirty="0" smtClean="0">
                <a:solidFill>
                  <a:schemeClr val="tx1"/>
                </a:solidFill>
              </a:rPr>
              <a:t>isplaćeno </a:t>
            </a:r>
            <a:r>
              <a:rPr lang="pl-PL" sz="2200" dirty="0">
                <a:solidFill>
                  <a:schemeClr val="tx1"/>
                </a:solidFill>
              </a:rPr>
              <a:t>preko </a:t>
            </a:r>
            <a:r>
              <a:rPr lang="pl-PL" sz="2200" b="1" dirty="0">
                <a:solidFill>
                  <a:schemeClr val="tx1"/>
                </a:solidFill>
              </a:rPr>
              <a:t>80 milijuna kn </a:t>
            </a:r>
            <a:r>
              <a:rPr lang="pl-PL" sz="2200" dirty="0">
                <a:solidFill>
                  <a:schemeClr val="tx1"/>
                </a:solidFill>
              </a:rPr>
              <a:t>za oko </a:t>
            </a:r>
            <a:r>
              <a:rPr lang="pl-PL" sz="2200" b="1" dirty="0">
                <a:solidFill>
                  <a:schemeClr val="tx1"/>
                </a:solidFill>
              </a:rPr>
              <a:t>3.000 kuća</a:t>
            </a:r>
          </a:p>
          <a:p>
            <a:pPr marL="0" indent="0">
              <a:buNone/>
            </a:pPr>
            <a:endParaRPr lang="hr-HR" sz="2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2400" b="1" u="sng" dirty="0">
                <a:solidFill>
                  <a:schemeClr val="tx1"/>
                </a:solidFill>
              </a:rPr>
              <a:t>2015.</a:t>
            </a:r>
            <a:r>
              <a:rPr lang="hr-HR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hr-HR" sz="2200" dirty="0">
                <a:solidFill>
                  <a:schemeClr val="tx1"/>
                </a:solidFill>
              </a:rPr>
              <a:t>pristiglo  više od </a:t>
            </a:r>
            <a:r>
              <a:rPr lang="hr-HR" sz="2200" b="1" dirty="0">
                <a:solidFill>
                  <a:schemeClr val="tx1"/>
                </a:solidFill>
              </a:rPr>
              <a:t>12.300 </a:t>
            </a:r>
            <a:r>
              <a:rPr lang="hr-HR" sz="2200" dirty="0">
                <a:solidFill>
                  <a:schemeClr val="tx1"/>
                </a:solidFill>
              </a:rPr>
              <a:t>zahtjeva</a:t>
            </a:r>
          </a:p>
          <a:p>
            <a:r>
              <a:rPr lang="hr-HR" sz="2200" dirty="0">
                <a:solidFill>
                  <a:schemeClr val="tx1"/>
                </a:solidFill>
              </a:rPr>
              <a:t>odobreno</a:t>
            </a:r>
            <a:r>
              <a:rPr lang="hr-HR" sz="2200" b="1" dirty="0">
                <a:solidFill>
                  <a:schemeClr val="tx1"/>
                </a:solidFill>
              </a:rPr>
              <a:t> </a:t>
            </a:r>
            <a:r>
              <a:rPr lang="hr-HR" sz="2200" b="1" dirty="0" smtClean="0">
                <a:solidFill>
                  <a:schemeClr val="tx1"/>
                </a:solidFill>
              </a:rPr>
              <a:t>oko 500 </a:t>
            </a:r>
            <a:r>
              <a:rPr lang="hr-HR" sz="2200" dirty="0">
                <a:solidFill>
                  <a:schemeClr val="tx1"/>
                </a:solidFill>
              </a:rPr>
              <a:t>milijuna kuna za više od </a:t>
            </a:r>
            <a:r>
              <a:rPr lang="hr-HR" sz="2200" b="1" dirty="0" smtClean="0">
                <a:solidFill>
                  <a:schemeClr val="tx1"/>
                </a:solidFill>
              </a:rPr>
              <a:t>9.300 </a:t>
            </a:r>
            <a:r>
              <a:rPr lang="hr-HR" sz="2200" dirty="0" smtClean="0">
                <a:solidFill>
                  <a:schemeClr val="tx1"/>
                </a:solidFill>
              </a:rPr>
              <a:t>kuća</a:t>
            </a:r>
          </a:p>
          <a:p>
            <a:r>
              <a:rPr lang="hr-HR" sz="2200" dirty="0" smtClean="0">
                <a:solidFill>
                  <a:schemeClr val="tx1"/>
                </a:solidFill>
              </a:rPr>
              <a:t>obnovljeno oko </a:t>
            </a:r>
            <a:r>
              <a:rPr lang="hr-HR" sz="2200" b="1" dirty="0" smtClean="0">
                <a:solidFill>
                  <a:schemeClr val="tx1"/>
                </a:solidFill>
              </a:rPr>
              <a:t>3.100</a:t>
            </a:r>
            <a:r>
              <a:rPr lang="hr-HR" sz="2200" dirty="0" smtClean="0">
                <a:solidFill>
                  <a:schemeClr val="tx1"/>
                </a:solidFill>
              </a:rPr>
              <a:t> kuća kojima je isplaćeno </a:t>
            </a:r>
            <a:r>
              <a:rPr lang="hr-HR" sz="2200" b="1" dirty="0" smtClean="0">
                <a:solidFill>
                  <a:schemeClr val="tx1"/>
                </a:solidFill>
              </a:rPr>
              <a:t>130 milijuna kuna</a:t>
            </a:r>
            <a:endParaRPr lang="hr-HR" sz="2200" dirty="0">
              <a:solidFill>
                <a:schemeClr val="tx1"/>
              </a:solidFill>
            </a:endParaRPr>
          </a:p>
          <a:p>
            <a:endParaRPr lang="hr-HR" sz="7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hr-HR" sz="2000" b="1" dirty="0" smtClean="0"/>
          </a:p>
          <a:p>
            <a:endParaRPr lang="hr-HR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49" y="5629169"/>
            <a:ext cx="2025589" cy="1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46923" y="4560922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51679" y="4964499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5825020"/>
            <a:ext cx="2057399" cy="533340"/>
          </a:xfrm>
          <a:prstGeom prst="rect">
            <a:avLst/>
          </a:prstGeom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246544" y="250825"/>
            <a:ext cx="8496944" cy="94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hr-HR" sz="2800" b="1" dirty="0"/>
              <a:t>Energetska obnova obiteljskih kuća</a:t>
            </a:r>
            <a:endParaRPr kumimoji="0" lang="hr-HR" altLang="sr-Latn-R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8" name="Grafikon 7"/>
          <p:cNvGraphicFramePr/>
          <p:nvPr>
            <p:extLst/>
          </p:nvPr>
        </p:nvGraphicFramePr>
        <p:xfrm>
          <a:off x="321040" y="1440548"/>
          <a:ext cx="8347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5648396" y="4044840"/>
            <a:ext cx="303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chemeClr val="accent5"/>
                </a:solidFill>
              </a:rPr>
              <a:t>4</a:t>
            </a:r>
            <a:r>
              <a:rPr lang="hr-HR" sz="4000" b="1" dirty="0" smtClean="0">
                <a:solidFill>
                  <a:schemeClr val="accent5"/>
                </a:solidFill>
              </a:rPr>
              <a:t>x </a:t>
            </a:r>
            <a:r>
              <a:rPr lang="hr-HR" sz="2800" dirty="0" smtClean="0"/>
              <a:t>VIŠE PRIJAVA! </a:t>
            </a:r>
            <a:endParaRPr lang="hr-HR" sz="2800" dirty="0"/>
          </a:p>
        </p:txBody>
      </p:sp>
      <p:sp>
        <p:nvSpPr>
          <p:cNvPr id="13" name="TekstniOkvir 4"/>
          <p:cNvSpPr txBox="1"/>
          <p:nvPr/>
        </p:nvSpPr>
        <p:spPr>
          <a:xfrm>
            <a:off x="3625067" y="1527646"/>
            <a:ext cx="1584176" cy="442674"/>
          </a:xfrm>
          <a:prstGeom prst="roundRect">
            <a:avLst/>
          </a:prstGeom>
          <a:solidFill>
            <a:srgbClr val="FFFF99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2000" b="1" dirty="0" smtClean="0"/>
              <a:t>500 mil. kn</a:t>
            </a:r>
          </a:p>
        </p:txBody>
      </p:sp>
      <p:sp>
        <p:nvSpPr>
          <p:cNvPr id="14" name="TekstniOkvir 5"/>
          <p:cNvSpPr txBox="1"/>
          <p:nvPr/>
        </p:nvSpPr>
        <p:spPr>
          <a:xfrm>
            <a:off x="1835696" y="3573016"/>
            <a:ext cx="1296144" cy="408623"/>
          </a:xfrm>
          <a:prstGeom prst="roundRect">
            <a:avLst/>
          </a:prstGeom>
          <a:solidFill>
            <a:srgbClr val="FFFF99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 smtClean="0"/>
              <a:t>160 mil. kn</a:t>
            </a:r>
          </a:p>
        </p:txBody>
      </p:sp>
    </p:spTree>
    <p:extLst>
      <p:ext uri="{BB962C8B-B14F-4D97-AF65-F5344CB8AC3E}">
        <p14:creationId xmlns:p14="http://schemas.microsoft.com/office/powerpoint/2010/main" val="17647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1046</Words>
  <Application>Microsoft Office PowerPoint</Application>
  <PresentationFormat>Prikaz na zaslonu (4:3)</PresentationFormat>
  <Paragraphs>179</Paragraphs>
  <Slides>22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Arial</vt:lpstr>
      <vt:lpstr>Calibri</vt:lpstr>
      <vt:lpstr>Latha</vt:lpstr>
      <vt:lpstr>Wingdings</vt:lpstr>
      <vt:lpstr>Wingdings 3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Gradnja energetski učinkovite poslovne zgrade A+</vt:lpstr>
      <vt:lpstr>Energetska obnova proizvodne hale – Ivančica d.d.</vt:lpstr>
      <vt:lpstr>Projekt poboljšanja energetske učinkovitosti linije za punjenje staklenih boca</vt:lpstr>
      <vt:lpstr>PowerPointova prezentacija</vt:lpstr>
      <vt:lpstr>PowerPointova prezentacija</vt:lpstr>
    </vt:vector>
  </TitlesOfParts>
  <Company>XXX XXX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Anamarija Brstilo</cp:lastModifiedBy>
  <cp:revision>61</cp:revision>
  <cp:lastPrinted>2016-03-01T07:50:26Z</cp:lastPrinted>
  <dcterms:created xsi:type="dcterms:W3CDTF">2015-05-18T05:58:24Z</dcterms:created>
  <dcterms:modified xsi:type="dcterms:W3CDTF">2016-03-02T08:28:48Z</dcterms:modified>
</cp:coreProperties>
</file>