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</p:sldMasterIdLst>
  <p:notesMasterIdLst>
    <p:notesMasterId r:id="rId14"/>
  </p:notesMasterIdLst>
  <p:handoutMasterIdLst>
    <p:handoutMasterId r:id="rId15"/>
  </p:handoutMasterIdLst>
  <p:sldIdLst>
    <p:sldId id="448" r:id="rId5"/>
    <p:sldId id="442" r:id="rId6"/>
    <p:sldId id="440" r:id="rId7"/>
    <p:sldId id="447" r:id="rId8"/>
    <p:sldId id="443" r:id="rId9"/>
    <p:sldId id="441" r:id="rId10"/>
    <p:sldId id="446" r:id="rId11"/>
    <p:sldId id="445" r:id="rId12"/>
    <p:sldId id="449" r:id="rId13"/>
  </p:sldIdLst>
  <p:sldSz cx="9144000" cy="6858000" type="screen4x3"/>
  <p:notesSz cx="7102475" cy="10233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>
          <p15:clr>
            <a:srgbClr val="A4A3A4"/>
          </p15:clr>
        </p15:guide>
        <p15:guide id="2" pos="3016">
          <p15:clr>
            <a:srgbClr val="A4A3A4"/>
          </p15:clr>
        </p15:guide>
        <p15:guide id="3" pos="45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00FFCC"/>
    <a:srgbClr val="3A5818"/>
    <a:srgbClr val="4F7921"/>
    <a:srgbClr val="BF9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8487" autoAdjust="0"/>
  </p:normalViewPr>
  <p:slideViewPr>
    <p:cSldViewPr>
      <p:cViewPr varScale="1">
        <p:scale>
          <a:sx n="69" d="100"/>
          <a:sy n="69" d="100"/>
        </p:scale>
        <p:origin x="540" y="60"/>
      </p:cViewPr>
      <p:guideLst>
        <p:guide orient="horz" pos="799"/>
        <p:guide pos="3016"/>
        <p:guide pos="45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156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823600453600806E-2"/>
          <c:y val="2.8858028291927768E-2"/>
          <c:w val="0.87043098607791869"/>
          <c:h val="0.82658310646332889"/>
        </c:manualLayout>
      </c:layout>
      <c:lineChart>
        <c:grouping val="standard"/>
        <c:varyColors val="0"/>
        <c:ser>
          <c:idx val="0"/>
          <c:order val="0"/>
          <c:tx>
            <c:strRef>
              <c:f>Feuil1!$L$4</c:f>
              <c:strCache>
                <c:ptCount val="1"/>
                <c:pt idx="0">
                  <c:v>TRM</c:v>
                </c:pt>
              </c:strCache>
            </c:strRef>
          </c:tx>
          <c:marker>
            <c:symbol val="none"/>
          </c:marker>
          <c:cat>
            <c:numRef>
              <c:f>Feuil1!$K$5:$K$30</c:f>
              <c:numCache>
                <c:formatCode>m/d/yyyy</c:formatCode>
                <c:ptCount val="26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</c:numCache>
            </c:numRef>
          </c:cat>
          <c:val>
            <c:numRef>
              <c:f>Feuil1!$L$5:$L$30</c:f>
              <c:numCache>
                <c:formatCode>General</c:formatCode>
                <c:ptCount val="26"/>
                <c:pt idx="0">
                  <c:v>123</c:v>
                </c:pt>
                <c:pt idx="1">
                  <c:v>73</c:v>
                </c:pt>
                <c:pt idx="2">
                  <c:v>104</c:v>
                </c:pt>
                <c:pt idx="3">
                  <c:v>89</c:v>
                </c:pt>
                <c:pt idx="4">
                  <c:v>75</c:v>
                </c:pt>
                <c:pt idx="5">
                  <c:v>82</c:v>
                </c:pt>
                <c:pt idx="6">
                  <c:v>91</c:v>
                </c:pt>
                <c:pt idx="7">
                  <c:v>44</c:v>
                </c:pt>
                <c:pt idx="8">
                  <c:v>77</c:v>
                </c:pt>
                <c:pt idx="9">
                  <c:v>86</c:v>
                </c:pt>
                <c:pt idx="10">
                  <c:v>109</c:v>
                </c:pt>
                <c:pt idx="11">
                  <c:v>151</c:v>
                </c:pt>
                <c:pt idx="12">
                  <c:v>138</c:v>
                </c:pt>
                <c:pt idx="13">
                  <c:v>102</c:v>
                </c:pt>
                <c:pt idx="14">
                  <c:v>142</c:v>
                </c:pt>
                <c:pt idx="15">
                  <c:v>103</c:v>
                </c:pt>
                <c:pt idx="16">
                  <c:v>102</c:v>
                </c:pt>
                <c:pt idx="17">
                  <c:v>115</c:v>
                </c:pt>
                <c:pt idx="18">
                  <c:v>91</c:v>
                </c:pt>
                <c:pt idx="19">
                  <c:v>80</c:v>
                </c:pt>
                <c:pt idx="20">
                  <c:v>99</c:v>
                </c:pt>
                <c:pt idx="21">
                  <c:v>113</c:v>
                </c:pt>
                <c:pt idx="22">
                  <c:v>75</c:v>
                </c:pt>
                <c:pt idx="23">
                  <c:v>64</c:v>
                </c:pt>
                <c:pt idx="24">
                  <c:v>89</c:v>
                </c:pt>
                <c:pt idx="25">
                  <c:v>80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Feuil1!$M$4</c:f>
              <c:strCache>
                <c:ptCount val="1"/>
                <c:pt idx="0">
                  <c:v>resto</c:v>
                </c:pt>
              </c:strCache>
            </c:strRef>
          </c:tx>
          <c:marker>
            <c:symbol val="none"/>
          </c:marker>
          <c:cat>
            <c:numRef>
              <c:f>Feuil1!$K$5:$K$30</c:f>
              <c:numCache>
                <c:formatCode>m/d/yyyy</c:formatCode>
                <c:ptCount val="26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</c:numCache>
            </c:numRef>
          </c:cat>
          <c:val>
            <c:numRef>
              <c:f>Feuil1!$M$5:$M$30</c:f>
              <c:numCache>
                <c:formatCode>General</c:formatCode>
                <c:ptCount val="26"/>
                <c:pt idx="0">
                  <c:v>391</c:v>
                </c:pt>
                <c:pt idx="1">
                  <c:v>178</c:v>
                </c:pt>
                <c:pt idx="2">
                  <c:v>271</c:v>
                </c:pt>
                <c:pt idx="3">
                  <c:v>192</c:v>
                </c:pt>
                <c:pt idx="4">
                  <c:v>121</c:v>
                </c:pt>
                <c:pt idx="5">
                  <c:v>159</c:v>
                </c:pt>
                <c:pt idx="6">
                  <c:v>143</c:v>
                </c:pt>
                <c:pt idx="7">
                  <c:v>101</c:v>
                </c:pt>
                <c:pt idx="8">
                  <c:v>141</c:v>
                </c:pt>
                <c:pt idx="9">
                  <c:v>150</c:v>
                </c:pt>
                <c:pt idx="10">
                  <c:v>849</c:v>
                </c:pt>
                <c:pt idx="11">
                  <c:v>712</c:v>
                </c:pt>
                <c:pt idx="12">
                  <c:v>681</c:v>
                </c:pt>
                <c:pt idx="13">
                  <c:v>514</c:v>
                </c:pt>
                <c:pt idx="14">
                  <c:v>383</c:v>
                </c:pt>
                <c:pt idx="15">
                  <c:v>250</c:v>
                </c:pt>
                <c:pt idx="16">
                  <c:v>247</c:v>
                </c:pt>
                <c:pt idx="17">
                  <c:v>225</c:v>
                </c:pt>
                <c:pt idx="18">
                  <c:v>199</c:v>
                </c:pt>
                <c:pt idx="19">
                  <c:v>108</c:v>
                </c:pt>
                <c:pt idx="20">
                  <c:v>207</c:v>
                </c:pt>
                <c:pt idx="21">
                  <c:v>317</c:v>
                </c:pt>
                <c:pt idx="22">
                  <c:v>197</c:v>
                </c:pt>
                <c:pt idx="23">
                  <c:v>145</c:v>
                </c:pt>
                <c:pt idx="24">
                  <c:v>207</c:v>
                </c:pt>
                <c:pt idx="25">
                  <c:v>175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Feuil1!$N$4</c:f>
              <c:strCache>
                <c:ptCount val="1"/>
                <c:pt idx="0">
                  <c:v>garages</c:v>
                </c:pt>
              </c:strCache>
            </c:strRef>
          </c:tx>
          <c:marker>
            <c:symbol val="none"/>
          </c:marker>
          <c:cat>
            <c:numRef>
              <c:f>Feuil1!$K$5:$K$30</c:f>
              <c:numCache>
                <c:formatCode>m/d/yyyy</c:formatCode>
                <c:ptCount val="26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</c:numCache>
            </c:numRef>
          </c:cat>
          <c:val>
            <c:numRef>
              <c:f>Feuil1!$N$5:$N$30</c:f>
              <c:numCache>
                <c:formatCode>General</c:formatCode>
                <c:ptCount val="26"/>
                <c:pt idx="16">
                  <c:v>175</c:v>
                </c:pt>
                <c:pt idx="17">
                  <c:v>241</c:v>
                </c:pt>
                <c:pt idx="18">
                  <c:v>161</c:v>
                </c:pt>
                <c:pt idx="19">
                  <c:v>90</c:v>
                </c:pt>
                <c:pt idx="20">
                  <c:v>145</c:v>
                </c:pt>
                <c:pt idx="21">
                  <c:v>162</c:v>
                </c:pt>
                <c:pt idx="22">
                  <c:v>111</c:v>
                </c:pt>
                <c:pt idx="23">
                  <c:v>99</c:v>
                </c:pt>
                <c:pt idx="24">
                  <c:v>120</c:v>
                </c:pt>
                <c:pt idx="25">
                  <c:v>156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7739296"/>
        <c:axId val="237740864"/>
      </c:lineChart>
      <c:dateAx>
        <c:axId val="237739296"/>
        <c:scaling>
          <c:orientation val="minMax"/>
        </c:scaling>
        <c:delete val="0"/>
        <c:axPos val="b"/>
        <c:numFmt formatCode="dd/mm/yyyy" sourceLinked="0"/>
        <c:majorTickMark val="out"/>
        <c:minorTickMark val="none"/>
        <c:tickLblPos val="nextTo"/>
        <c:crossAx val="237740864"/>
        <c:crosses val="autoZero"/>
        <c:auto val="1"/>
        <c:lblOffset val="100"/>
        <c:baseTimeUnit val="months"/>
      </c:dateAx>
      <c:valAx>
        <c:axId val="237740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7739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354620170619935"/>
          <c:y val="0.40118649552367597"/>
          <c:w val="0.11188941918365237"/>
          <c:h val="0.16174341132224304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0.08194</cdr:x>
      <cdr:y>0.39282</cdr:y>
    </cdr:from>
    <cdr:to>
      <cdr:x>0.17739</cdr:x>
      <cdr:y>0.50029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78186" y="1919334"/>
          <a:ext cx="1023042" cy="525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dirty="0" err="1" smtClean="0"/>
            <a:t>Advertising</a:t>
          </a:r>
          <a:r>
            <a:rPr lang="fr-FR" sz="1100" dirty="0" smtClean="0"/>
            <a:t> in </a:t>
          </a:r>
          <a:r>
            <a:rPr lang="fr-FR" sz="1100" dirty="0" err="1" smtClean="0"/>
            <a:t>newspapers</a:t>
          </a:r>
          <a:r>
            <a:rPr lang="fr-FR" sz="1100" dirty="0" smtClean="0"/>
            <a:t> </a:t>
          </a:r>
          <a:endParaRPr lang="fr-FR" sz="1100" dirty="0"/>
        </a:p>
      </cdr:txBody>
    </cdr:sp>
  </cdr:relSizeAnchor>
  <cdr:relSizeAnchor xmlns:cdr="http://schemas.openxmlformats.org/drawingml/2006/chartDrawing">
    <cdr:from>
      <cdr:x>0.12164</cdr:x>
      <cdr:y>0.48917</cdr:y>
    </cdr:from>
    <cdr:to>
      <cdr:x>0.12164</cdr:x>
      <cdr:y>0.59108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H="1">
          <a:off x="1303699" y="2390114"/>
          <a:ext cx="1" cy="4979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0.23873</cdr:x>
      <cdr:y>0.11231</cdr:y>
    </cdr:from>
    <cdr:to>
      <cdr:x>0.33418</cdr:x>
      <cdr:y>0.21978</cdr:y>
    </cdr:to>
    <cdr:sp macro="" textlink="">
      <cdr:nvSpPr>
        <cdr:cNvPr id="6" name="ZoneTexte 1"/>
        <cdr:cNvSpPr txBox="1"/>
      </cdr:nvSpPr>
      <cdr:spPr>
        <a:xfrm xmlns:a="http://schemas.openxmlformats.org/drawingml/2006/main">
          <a:off x="2558610" y="548740"/>
          <a:ext cx="1023042" cy="525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dirty="0" smtClean="0"/>
            <a:t>Mailing </a:t>
          </a:r>
        </a:p>
        <a:p xmlns:a="http://schemas.openxmlformats.org/drawingml/2006/main">
          <a:r>
            <a:rPr lang="fr-FR" sz="1100" dirty="0" smtClean="0"/>
            <a:t>(</a:t>
          </a:r>
          <a:r>
            <a:rPr lang="fr-FR" sz="1100" dirty="0" err="1" smtClean="0"/>
            <a:t>letter</a:t>
          </a:r>
          <a:r>
            <a:rPr lang="fr-FR" sz="1100" dirty="0" smtClean="0"/>
            <a:t>)</a:t>
          </a:r>
          <a:endParaRPr lang="fr-FR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94E08F08-CDC5-4C8E-9C0F-454F65726CFC}" type="datetimeFigureOut">
              <a:rPr lang="es-ES" smtClean="0"/>
              <a:t>05/10/2016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94D1FCAA-0103-4DF7-9DFF-6CC545AEC51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656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D90174A6-D3E6-43D1-B0C3-88B5F174B819}" type="datetimeFigureOut">
              <a:rPr lang="es-ES" smtClean="0"/>
              <a:t>05/10/2016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E95553AD-0401-415A-989D-3872019114F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900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254D7BC-B467-44B1-A29A-AFD23F123141}" type="slidenum">
              <a:rPr lang="en-GB" altLang="de-DE"/>
              <a:pPr algn="r" eaLnBrk="1" hangingPunct="1">
                <a:spcBef>
                  <a:spcPct val="0"/>
                </a:spcBef>
              </a:pPr>
              <a:t>1</a:t>
            </a:fld>
            <a:endParaRPr lang="en-GB" altLang="de-DE"/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da-DK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42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" descr="111004_EU-OSHA_Corporate_PPT_cov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3" y="3564000"/>
            <a:ext cx="7646400" cy="928800"/>
          </a:xfrm>
        </p:spPr>
        <p:txBody>
          <a:bodyPr lIns="0" tIns="0" rIns="0" bIns="0" anchor="t" anchorCtr="0"/>
          <a:lstStyle>
            <a:lvl1pPr algn="l">
              <a:defRPr sz="32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83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7" name="Bild 2" descr="111004_EU-OSHA_PPT_Corporate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4" y="5508625"/>
            <a:ext cx="1146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4" descr="111004_EU-OSHA_PPT_EU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2598" y="5908675"/>
            <a:ext cx="4746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2"/>
          <p:cNvSpPr txBox="1">
            <a:spLocks/>
          </p:cNvSpPr>
          <p:nvPr/>
        </p:nvSpPr>
        <p:spPr>
          <a:xfrm>
            <a:off x="450905" y="641043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Safety and health at work is everyone’s concern. It’s good for you. It’s good for business.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3" y="4626000"/>
            <a:ext cx="7646400" cy="675208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23" y="-4762"/>
            <a:ext cx="951779" cy="687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"/>
            <a:ext cx="91440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1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49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3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55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5905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2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2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3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6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3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76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2788" y="1752600"/>
            <a:ext cx="7177087" cy="4114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76263" y="5932488"/>
            <a:ext cx="1905000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76538" y="5943600"/>
            <a:ext cx="2895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984875" y="59436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9B4C3-68C0-49CC-928B-1439BEA142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8905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stand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196341" y="6246812"/>
            <a:ext cx="5562014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196340" y="298453"/>
            <a:ext cx="7833360" cy="569595"/>
          </a:xfrm>
        </p:spPr>
        <p:txBody>
          <a:bodyPr lIns="0" tIns="0" rIns="0" bIns="0">
            <a:normAutofit/>
          </a:bodyPr>
          <a:lstStyle>
            <a:lvl1pPr>
              <a:defRPr sz="2250">
                <a:solidFill>
                  <a:srgbClr val="F05A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196340" y="1216024"/>
            <a:ext cx="7833360" cy="4792889"/>
          </a:xfrm>
        </p:spPr>
        <p:txBody>
          <a:bodyPr lIns="0" tIns="0" rIns="0" bIns="0"/>
          <a:lstStyle>
            <a:lvl1pPr>
              <a:lnSpc>
                <a:spcPct val="100000"/>
              </a:lnSpc>
              <a:buClr>
                <a:srgbClr val="F05A25"/>
              </a:buCl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46175" indent="-1620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 2" panose="05020102010507070707" pitchFamily="18" charset="2"/>
              <a:buChar char="¢"/>
              <a:defRPr sz="1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75000" indent="-171450">
              <a:lnSpc>
                <a:spcPct val="100000"/>
              </a:lnSpc>
              <a:buFont typeface="Tahoma" panose="020B0604030504040204" pitchFamily="34" charset="0"/>
              <a:buChar char="&gt;"/>
              <a:defRPr sz="13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675000">
              <a:lnSpc>
                <a:spcPct val="100000"/>
              </a:lnSpc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945000">
              <a:lnSpc>
                <a:spcPct val="100000"/>
              </a:lnSpc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35374" y="6246813"/>
            <a:ext cx="74126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E50D516-F1FA-4A28-BE28-D591C2EFA26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05/10/2016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numéro de diapositive 5"/>
          <p:cNvSpPr txBox="1">
            <a:spLocks/>
          </p:cNvSpPr>
          <p:nvPr userDrawn="1"/>
        </p:nvSpPr>
        <p:spPr>
          <a:xfrm>
            <a:off x="8173781" y="6277972"/>
            <a:ext cx="431904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dirty="0" smtClean="0">
                <a:solidFill>
                  <a:prstClr val="white"/>
                </a:solidFill>
              </a:rPr>
              <a:t>.</a:t>
            </a:r>
            <a:fld id="{DB125FA9-0D04-4F40-AB50-01ECFE206B88}" type="slidenum">
              <a:rPr lang="fr-FR" sz="1500" smtClean="0">
                <a:solidFill>
                  <a:prstClr val="white">
                    <a:lumMod val="50000"/>
                  </a:prstClr>
                </a:solidFill>
              </a:rPr>
              <a:pPr algn="ctr"/>
              <a:t>‹#›</a:t>
            </a:fld>
            <a:endParaRPr lang="fr-FR" sz="15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2" name="Image 11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244" y="6331200"/>
            <a:ext cx="212354" cy="283139"/>
          </a:xfrm>
          <a:prstGeom prst="rect">
            <a:avLst/>
          </a:prstGeom>
        </p:spPr>
      </p:pic>
      <p:pic>
        <p:nvPicPr>
          <p:cNvPr id="15" name="Image 14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686" y="6331200"/>
            <a:ext cx="221572" cy="2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33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3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3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" descr="111004_EU-OSHA_Corporate_PPT_cov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3" y="1360800"/>
            <a:ext cx="7646400" cy="1461600"/>
          </a:xfrm>
        </p:spPr>
        <p:txBody>
          <a:bodyPr lIns="0" tIns="0" rIns="0" bIns="0" anchor="t" anchorCtr="0"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3240000"/>
            <a:ext cx="7214400" cy="126912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83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7" name="Bild 2" descr="111004_EU-OSHA_PPT_Corporate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4" y="5508625"/>
            <a:ext cx="1146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 4" descr="111004_EU-OSHA_PPT_EU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2598" y="5908675"/>
            <a:ext cx="4746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2"/>
          <p:cNvSpPr txBox="1">
            <a:spLocks/>
          </p:cNvSpPr>
          <p:nvPr/>
        </p:nvSpPr>
        <p:spPr>
          <a:xfrm>
            <a:off x="450905" y="641043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Safety and health at work is everyone’s concern. It’s good for you. It’s good for business.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61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2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" descr="111004_EU-OSHA_Corporate_PPT_cov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3" y="3564000"/>
            <a:ext cx="7646400" cy="928800"/>
          </a:xfrm>
        </p:spPr>
        <p:txBody>
          <a:bodyPr lIns="0" tIns="0" rIns="0" bIns="0" anchor="t" anchorCtr="0"/>
          <a:lstStyle>
            <a:lvl1pPr algn="l">
              <a:defRPr sz="32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3" y="4626000"/>
            <a:ext cx="7646400" cy="67680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83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7" name="Bild 2" descr="111004_EU-OSHA_PPT_Corporate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4" y="5508625"/>
            <a:ext cx="1146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4" descr="111004_EU-OSHA_PPT_EU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2598" y="5908675"/>
            <a:ext cx="4746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2"/>
          <p:cNvSpPr txBox="1">
            <a:spLocks/>
          </p:cNvSpPr>
          <p:nvPr/>
        </p:nvSpPr>
        <p:spPr>
          <a:xfrm>
            <a:off x="450905" y="641043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Safety and health at work is everyone’s concern. It’s good for you. It’s good for business.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"/>
            <a:ext cx="9144000" cy="3400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23" y="-4762"/>
            <a:ext cx="951779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4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3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" descr="111004_EU-OSHA_Corporate_PPT_cov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3" y="3564000"/>
            <a:ext cx="7646400" cy="928800"/>
          </a:xfrm>
        </p:spPr>
        <p:txBody>
          <a:bodyPr lIns="0" tIns="0" rIns="0" bIns="0" anchor="t" anchorCtr="0"/>
          <a:lstStyle>
            <a:lvl1pPr algn="l">
              <a:defRPr sz="32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3" y="4626000"/>
            <a:ext cx="7646400" cy="67680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83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7" name="Bild 2" descr="111004_EU-OSHA_PPT_Corporate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4" y="5508625"/>
            <a:ext cx="1146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4" descr="111004_EU-OSHA_PPT_EU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2598" y="5908675"/>
            <a:ext cx="4746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2"/>
          <p:cNvSpPr txBox="1">
            <a:spLocks/>
          </p:cNvSpPr>
          <p:nvPr/>
        </p:nvSpPr>
        <p:spPr>
          <a:xfrm>
            <a:off x="450905" y="641043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Safety and health at work is everyone’s concern. It’s good for you. It’s good for business.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"/>
            <a:ext cx="9144000" cy="3400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23" y="-4762"/>
            <a:ext cx="951779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0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4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" descr="111004_EU-OSHA_Corporate_PPT_cov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3" y="3564000"/>
            <a:ext cx="7646400" cy="928800"/>
          </a:xfrm>
        </p:spPr>
        <p:txBody>
          <a:bodyPr lIns="0" tIns="0" rIns="0" bIns="0" anchor="t" anchorCtr="0"/>
          <a:lstStyle>
            <a:lvl1pPr algn="l">
              <a:defRPr sz="32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3" y="4626000"/>
            <a:ext cx="7646400" cy="67680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83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7" name="Bild 2" descr="111004_EU-OSHA_PPT_Corporate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4" y="5508625"/>
            <a:ext cx="1146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4" descr="111004_EU-OSHA_PPT_EU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2598" y="5908675"/>
            <a:ext cx="4746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2"/>
          <p:cNvSpPr txBox="1">
            <a:spLocks/>
          </p:cNvSpPr>
          <p:nvPr/>
        </p:nvSpPr>
        <p:spPr>
          <a:xfrm>
            <a:off x="450905" y="641043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Safety and health at work is everyone’s concern. It’s good for you. It’s good for business.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"/>
            <a:ext cx="9144000" cy="3400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23" y="-4762"/>
            <a:ext cx="951779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3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08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2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0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" descr="111004_EU-OSHA_Corporate_PPT_inner slide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55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3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Bild 3" descr="111004_EU-OSHA_PPT_Corporate logo_inner slide.pn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2916" y="6273800"/>
            <a:ext cx="946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268544" y="6477110"/>
            <a:ext cx="583088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900" b="1" noProof="0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http://osha.europa.eu</a:t>
            </a:r>
            <a:endParaRPr lang="en-GB" sz="900" b="1" noProof="0" dirty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Slide Number Placeholder 9"/>
          <p:cNvSpPr txBox="1">
            <a:spLocks/>
          </p:cNvSpPr>
          <p:nvPr/>
        </p:nvSpPr>
        <p:spPr>
          <a:xfrm>
            <a:off x="8534024" y="6506325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en-GB" sz="1000" baseline="0" dirty="0"/>
          </a:p>
        </p:txBody>
      </p:sp>
    </p:spTree>
    <p:extLst>
      <p:ext uri="{BB962C8B-B14F-4D97-AF65-F5344CB8AC3E}">
        <p14:creationId xmlns:p14="http://schemas.microsoft.com/office/powerpoint/2010/main" val="330249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iraproject.e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iraproject.eu/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10323_OiRA_PPT_backroun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29792"/>
          <a:stretch/>
        </p:blipFill>
        <p:spPr>
          <a:xfrm>
            <a:off x="14288" y="15875"/>
            <a:ext cx="9144000" cy="428307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9000"/>
              </a:srgbClr>
            </a:outerShdw>
          </a:effec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-396875" y="4437063"/>
            <a:ext cx="9383713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rgbClr val="00529F"/>
              </a:buClr>
              <a:defRPr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GB" altLang="de-DE" dirty="0"/>
              <a:t>Risk assessment: </a:t>
            </a:r>
          </a:p>
          <a:p>
            <a:pPr algn="ctr">
              <a:spcBef>
                <a:spcPct val="0"/>
              </a:spcBef>
              <a:buClrTx/>
            </a:pPr>
            <a:r>
              <a:rPr lang="en-GB" altLang="de-DE" dirty="0"/>
              <a:t>online and interactive with </a:t>
            </a:r>
            <a:r>
              <a:rPr lang="en-GB" altLang="de-DE" dirty="0" err="1" smtClean="0"/>
              <a:t>OiRA</a:t>
            </a:r>
            <a:endParaRPr lang="en-GB" altLang="de-DE" dirty="0" smtClean="0"/>
          </a:p>
          <a:p>
            <a:pPr algn="ctr">
              <a:spcBef>
                <a:spcPct val="0"/>
              </a:spcBef>
              <a:buClrTx/>
            </a:pPr>
            <a:r>
              <a:rPr lang="en-GB" altLang="de-DE" dirty="0" smtClean="0"/>
              <a:t>The importance of prevention</a:t>
            </a:r>
            <a:endParaRPr lang="en-GB" altLang="de-DE" dirty="0"/>
          </a:p>
          <a:p>
            <a:pPr algn="ctr">
              <a:spcBef>
                <a:spcPct val="0"/>
              </a:spcBef>
              <a:buClrTx/>
            </a:pPr>
            <a:endParaRPr lang="en-GB" altLang="de-DE" sz="1200" dirty="0"/>
          </a:p>
          <a:p>
            <a:pPr algn="ctr">
              <a:spcBef>
                <a:spcPct val="0"/>
              </a:spcBef>
              <a:buClrTx/>
            </a:pPr>
            <a:r>
              <a:rPr lang="en-GB" altLang="de-DE" sz="2000" dirty="0"/>
              <a:t>5 October 2016 - </a:t>
            </a:r>
            <a:r>
              <a:rPr lang="es-ES" altLang="de-DE" sz="2000" dirty="0"/>
              <a:t>Zagreb</a:t>
            </a:r>
            <a:endParaRPr lang="en-GB" altLang="de-DE" sz="2000" dirty="0"/>
          </a:p>
          <a:p>
            <a:pPr algn="ctr">
              <a:spcBef>
                <a:spcPct val="0"/>
              </a:spcBef>
              <a:buClrTx/>
            </a:pPr>
            <a:endParaRPr lang="en-GB" altLang="de-DE" sz="1800" dirty="0"/>
          </a:p>
          <a:p>
            <a:pPr>
              <a:spcBef>
                <a:spcPct val="0"/>
              </a:spcBef>
              <a:buClrTx/>
            </a:pPr>
            <a:endParaRPr lang="en-GB" altLang="de-DE" sz="4000" dirty="0"/>
          </a:p>
          <a:p>
            <a:pPr>
              <a:spcBef>
                <a:spcPct val="0"/>
              </a:spcBef>
              <a:buClrTx/>
            </a:pPr>
            <a:endParaRPr lang="en-GB" altLang="de-DE" sz="4000" dirty="0"/>
          </a:p>
        </p:txBody>
      </p:sp>
    </p:spTree>
    <p:extLst>
      <p:ext uri="{BB962C8B-B14F-4D97-AF65-F5344CB8AC3E}">
        <p14:creationId xmlns:p14="http://schemas.microsoft.com/office/powerpoint/2010/main" val="170000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Challenge: reaching </a:t>
            </a:r>
            <a:r>
              <a:rPr lang="en-GB" dirty="0"/>
              <a:t>MSEs (and </a:t>
            </a:r>
            <a:r>
              <a:rPr lang="en-GB" dirty="0" smtClean="0"/>
              <a:t>making </a:t>
            </a:r>
            <a:r>
              <a:rPr lang="en-GB" dirty="0"/>
              <a:t>them act)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When it comes to </a:t>
            </a:r>
            <a:r>
              <a:rPr lang="en-GB" dirty="0" smtClean="0"/>
              <a:t>MSEs, </a:t>
            </a:r>
            <a:r>
              <a:rPr lang="en-GB" dirty="0"/>
              <a:t>one of the main challenges is simply to </a:t>
            </a:r>
            <a:r>
              <a:rPr lang="en-GB" dirty="0">
                <a:solidFill>
                  <a:srgbClr val="FF0000"/>
                </a:solidFill>
              </a:rPr>
              <a:t>reach them </a:t>
            </a:r>
          </a:p>
          <a:p>
            <a:endParaRPr lang="en-GB" dirty="0"/>
          </a:p>
          <a:p>
            <a:r>
              <a:rPr lang="en-GB" dirty="0"/>
              <a:t>The “promotional” side of OiRA is critical for the project</a:t>
            </a:r>
          </a:p>
          <a:p>
            <a:endParaRPr lang="en-GB" dirty="0"/>
          </a:p>
          <a:p>
            <a:r>
              <a:rPr lang="en-GB" dirty="0"/>
              <a:t>The OiRA community is fully aware of this and is already </a:t>
            </a:r>
            <a:r>
              <a:rPr lang="en-GB" dirty="0" smtClean="0"/>
              <a:t>addressing </a:t>
            </a:r>
            <a:r>
              <a:rPr lang="en-GB" dirty="0"/>
              <a:t>this issue by:</a:t>
            </a:r>
          </a:p>
          <a:p>
            <a:pPr lvl="1"/>
            <a:r>
              <a:rPr lang="en-GB" dirty="0" smtClean="0"/>
              <a:t>improving </a:t>
            </a:r>
            <a:r>
              <a:rPr lang="en-GB" dirty="0"/>
              <a:t>knowledge on this specific </a:t>
            </a:r>
            <a:r>
              <a:rPr lang="en-GB" dirty="0" smtClean="0"/>
              <a:t>issue;</a:t>
            </a:r>
            <a:endParaRPr lang="en-GB" dirty="0"/>
          </a:p>
          <a:p>
            <a:pPr lvl="1"/>
            <a:r>
              <a:rPr lang="en-GB" dirty="0" smtClean="0"/>
              <a:t>increasing </a:t>
            </a:r>
            <a:r>
              <a:rPr lang="en-GB" dirty="0"/>
              <a:t>the range of means/channels </a:t>
            </a:r>
            <a:r>
              <a:rPr lang="en-GB" dirty="0" smtClean="0"/>
              <a:t>traditionally </a:t>
            </a:r>
            <a:r>
              <a:rPr lang="en-GB" dirty="0"/>
              <a:t>used to reach MSEs (by using/setting up new ones</a:t>
            </a:r>
            <a:r>
              <a:rPr lang="en-GB" dirty="0" smtClean="0"/>
              <a:t>);</a:t>
            </a:r>
            <a:endParaRPr lang="en-GB" dirty="0"/>
          </a:p>
          <a:p>
            <a:pPr lvl="1"/>
            <a:r>
              <a:rPr lang="en-GB" dirty="0" smtClean="0"/>
              <a:t>integrating </a:t>
            </a:r>
            <a:r>
              <a:rPr lang="en-GB" dirty="0"/>
              <a:t>OiRA in a more global strategy (and not as a stand-alone product</a:t>
            </a:r>
            <a:r>
              <a:rPr lang="en-GB" dirty="0" smtClean="0"/>
              <a:t>).</a:t>
            </a:r>
          </a:p>
          <a:p>
            <a:r>
              <a:rPr lang="en-GB" dirty="0" err="1" smtClean="0"/>
              <a:t>OiRA</a:t>
            </a:r>
            <a:r>
              <a:rPr lang="en-GB" dirty="0" smtClean="0"/>
              <a:t> promotional strategy 2014-2020 </a:t>
            </a:r>
            <a:r>
              <a:rPr lang="en-GB" dirty="0" smtClean="0"/>
              <a:t>published </a:t>
            </a:r>
            <a:r>
              <a:rPr lang="en-GB" dirty="0" smtClean="0"/>
              <a:t>by EU-OSHA, available at </a:t>
            </a:r>
            <a:r>
              <a:rPr lang="en-GB" dirty="0" smtClean="0">
                <a:hlinkClick r:id="rId2"/>
              </a:rPr>
              <a:t>www.oiraproject.eu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0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5104"/>
            <a:ext cx="8712968" cy="489600"/>
          </a:xfrm>
        </p:spPr>
        <p:txBody>
          <a:bodyPr/>
          <a:lstStyle/>
          <a:p>
            <a:r>
              <a:rPr lang="en-GB" dirty="0" smtClean="0">
                <a:solidFill>
                  <a:srgbClr val="003399"/>
                </a:solidFill>
              </a:rPr>
              <a:t/>
            </a:r>
            <a:br>
              <a:rPr lang="en-GB" dirty="0" smtClean="0">
                <a:solidFill>
                  <a:srgbClr val="003399"/>
                </a:solidFill>
              </a:rPr>
            </a:br>
            <a:r>
              <a:rPr lang="en-GB" dirty="0" smtClean="0">
                <a:solidFill>
                  <a:srgbClr val="003399"/>
                </a:solidFill>
              </a:rPr>
              <a:t/>
            </a:r>
            <a:br>
              <a:rPr lang="en-GB" dirty="0" smtClean="0">
                <a:solidFill>
                  <a:srgbClr val="003399"/>
                </a:solidFill>
              </a:rPr>
            </a:br>
            <a:r>
              <a:rPr lang="en-GB" dirty="0" err="1" smtClean="0">
                <a:solidFill>
                  <a:srgbClr val="003399"/>
                </a:solidFill>
              </a:rPr>
              <a:t>OiRA</a:t>
            </a:r>
            <a:r>
              <a:rPr lang="en-GB" dirty="0" smtClean="0">
                <a:solidFill>
                  <a:srgbClr val="003399"/>
                </a:solidFill>
              </a:rPr>
              <a:t> Promotion / Dissemination - </a:t>
            </a:r>
            <a:r>
              <a:rPr lang="en-GB" dirty="0" smtClean="0"/>
              <a:t>Key </a:t>
            </a:r>
            <a:r>
              <a:rPr lang="en-GB" dirty="0"/>
              <a:t>issue for </a:t>
            </a:r>
            <a:r>
              <a:rPr lang="en-GB" dirty="0" smtClean="0"/>
              <a:t>the project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rgbClr val="003399"/>
                </a:solidFill>
              </a:rPr>
              <a:t/>
            </a:r>
            <a:br>
              <a:rPr lang="en-GB" dirty="0" smtClean="0">
                <a:solidFill>
                  <a:srgbClr val="003399"/>
                </a:solidFill>
              </a:rPr>
            </a:br>
            <a:endParaRPr lang="es-ES" b="0" dirty="0"/>
          </a:p>
        </p:txBody>
      </p:sp>
      <p:sp>
        <p:nvSpPr>
          <p:cNvPr id="3" name="2 CuadroTexto"/>
          <p:cNvSpPr txBox="1"/>
          <p:nvPr/>
        </p:nvSpPr>
        <p:spPr>
          <a:xfrm>
            <a:off x="179512" y="1103253"/>
            <a:ext cx="89289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chemeClr val="tx2"/>
                </a:solidFill>
              </a:rPr>
              <a:t>Even if we develop good quality tools they are useless if we do not manage to reach the end-users</a:t>
            </a:r>
            <a:endParaRPr lang="en-GB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b="1" dirty="0" err="1" smtClean="0">
                <a:solidFill>
                  <a:schemeClr val="tx2"/>
                </a:solidFill>
              </a:rPr>
              <a:t>Reaching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them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is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the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first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challenge</a:t>
            </a:r>
            <a:r>
              <a:rPr lang="es-ES" b="1" dirty="0" smtClean="0">
                <a:solidFill>
                  <a:schemeClr val="tx2"/>
                </a:solidFill>
              </a:rPr>
              <a:t> and </a:t>
            </a:r>
            <a:r>
              <a:rPr lang="es-ES" b="1" dirty="0" err="1" smtClean="0">
                <a:solidFill>
                  <a:schemeClr val="tx2"/>
                </a:solidFill>
              </a:rPr>
              <a:t>make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them</a:t>
            </a:r>
            <a:r>
              <a:rPr lang="es-ES" b="1" dirty="0" smtClean="0">
                <a:solidFill>
                  <a:schemeClr val="tx2"/>
                </a:solidFill>
              </a:rPr>
              <a:t> use </a:t>
            </a:r>
            <a:r>
              <a:rPr lang="es-ES" b="1" dirty="0" err="1" smtClean="0">
                <a:solidFill>
                  <a:schemeClr val="tx2"/>
                </a:solidFill>
              </a:rPr>
              <a:t>OiRA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the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second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one</a:t>
            </a:r>
            <a:endParaRPr lang="es-ES" b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b="1" dirty="0" err="1" smtClean="0">
                <a:solidFill>
                  <a:schemeClr val="tx2"/>
                </a:solidFill>
              </a:rPr>
              <a:t>Low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take</a:t>
            </a:r>
            <a:r>
              <a:rPr lang="es-ES" b="1" dirty="0" smtClean="0">
                <a:solidFill>
                  <a:schemeClr val="tx2"/>
                </a:solidFill>
              </a:rPr>
              <a:t> up of </a:t>
            </a:r>
            <a:r>
              <a:rPr lang="es-ES" b="1" dirty="0" err="1" smtClean="0">
                <a:solidFill>
                  <a:schemeClr val="tx2"/>
                </a:solidFill>
              </a:rPr>
              <a:t>OiRA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by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end-users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is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considered</a:t>
            </a:r>
            <a:r>
              <a:rPr lang="es-ES" b="1" dirty="0" smtClean="0">
                <a:solidFill>
                  <a:schemeClr val="tx2"/>
                </a:solidFill>
              </a:rPr>
              <a:t> as a High </a:t>
            </a:r>
            <a:r>
              <a:rPr lang="es-ES" b="1" dirty="0" err="1" smtClean="0">
                <a:solidFill>
                  <a:schemeClr val="tx2"/>
                </a:solidFill>
              </a:rPr>
              <a:t>Risk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for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the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OiRA</a:t>
            </a:r>
            <a:r>
              <a:rPr lang="es-ES" b="1" dirty="0" smtClean="0">
                <a:solidFill>
                  <a:schemeClr val="tx2"/>
                </a:solidFill>
              </a:rPr>
              <a:t> Project (</a:t>
            </a:r>
            <a:r>
              <a:rPr lang="es-ES" b="1" dirty="0" err="1" smtClean="0">
                <a:solidFill>
                  <a:schemeClr val="tx2"/>
                </a:solidFill>
              </a:rPr>
              <a:t>risk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assessment</a:t>
            </a:r>
            <a:r>
              <a:rPr lang="es-ES" b="1" dirty="0" smtClean="0">
                <a:solidFill>
                  <a:schemeClr val="tx2"/>
                </a:solidFill>
              </a:rPr>
              <a:t> of </a:t>
            </a:r>
            <a:r>
              <a:rPr lang="es-ES" b="1" dirty="0" err="1" smtClean="0">
                <a:solidFill>
                  <a:schemeClr val="tx2"/>
                </a:solidFill>
              </a:rPr>
              <a:t>the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OiRA</a:t>
            </a:r>
            <a:r>
              <a:rPr lang="es-ES" b="1" dirty="0" smtClean="0">
                <a:solidFill>
                  <a:schemeClr val="tx2"/>
                </a:solidFill>
              </a:rPr>
              <a:t> Project)</a:t>
            </a:r>
            <a:endParaRPr lang="en-US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b="1" dirty="0" err="1" smtClean="0">
                <a:solidFill>
                  <a:schemeClr val="tx2"/>
                </a:solidFill>
              </a:rPr>
              <a:t>With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the</a:t>
            </a:r>
            <a:r>
              <a:rPr lang="es-ES" b="1" dirty="0" smtClean="0">
                <a:solidFill>
                  <a:schemeClr val="tx2"/>
                </a:solidFill>
              </a:rPr>
              <a:t> OIRA </a:t>
            </a:r>
            <a:r>
              <a:rPr lang="es-ES" b="1" dirty="0" err="1" smtClean="0">
                <a:solidFill>
                  <a:schemeClr val="tx2"/>
                </a:solidFill>
              </a:rPr>
              <a:t>statistics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we</a:t>
            </a:r>
            <a:r>
              <a:rPr lang="es-ES" b="1" dirty="0" smtClean="0">
                <a:solidFill>
                  <a:schemeClr val="tx2"/>
                </a:solidFill>
              </a:rPr>
              <a:t> can monitor </a:t>
            </a:r>
            <a:r>
              <a:rPr lang="es-ES" b="1" dirty="0" err="1" smtClean="0">
                <a:solidFill>
                  <a:schemeClr val="tx2"/>
                </a:solidFill>
              </a:rPr>
              <a:t>the</a:t>
            </a:r>
            <a:r>
              <a:rPr lang="es-ES" b="1" dirty="0" smtClean="0">
                <a:solidFill>
                  <a:schemeClr val="tx2"/>
                </a:solidFill>
              </a:rPr>
              <a:t> use of </a:t>
            </a:r>
            <a:r>
              <a:rPr lang="es-ES" b="1" dirty="0" err="1" smtClean="0">
                <a:solidFill>
                  <a:schemeClr val="tx2"/>
                </a:solidFill>
              </a:rPr>
              <a:t>the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tools</a:t>
            </a:r>
            <a:r>
              <a:rPr lang="es-ES" b="1" dirty="0" smtClean="0">
                <a:solidFill>
                  <a:schemeClr val="tx2"/>
                </a:solidFill>
              </a:rPr>
              <a:t>, so </a:t>
            </a:r>
            <a:r>
              <a:rPr lang="es-ES" b="1" dirty="0" err="1" smtClean="0">
                <a:solidFill>
                  <a:schemeClr val="tx2"/>
                </a:solidFill>
              </a:rPr>
              <a:t>we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know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if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the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tools</a:t>
            </a:r>
            <a:r>
              <a:rPr lang="es-ES" b="1" dirty="0" smtClean="0">
                <a:solidFill>
                  <a:schemeClr val="tx2"/>
                </a:solidFill>
              </a:rPr>
              <a:t> are </a:t>
            </a:r>
            <a:r>
              <a:rPr lang="es-ES" b="1" dirty="0" err="1" smtClean="0">
                <a:solidFill>
                  <a:schemeClr val="tx2"/>
                </a:solidFill>
              </a:rPr>
              <a:t>used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or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not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45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Monitor </a:t>
            </a:r>
            <a:r>
              <a:rPr lang="fr-FR" dirty="0" err="1" smtClean="0"/>
              <a:t>your</a:t>
            </a:r>
            <a:r>
              <a:rPr lang="fr-FR" dirty="0" smtClean="0"/>
              <a:t> impact 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B2DB-0CB6-4EBF-B024-BC95BB2385C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05/10/2016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/>
          </p:nvPr>
        </p:nvGraphicFramePr>
        <p:xfrm>
          <a:off x="991354" y="1699223"/>
          <a:ext cx="8038346" cy="3664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necteur droit avec flèche 6"/>
          <p:cNvCxnSpPr/>
          <p:nvPr/>
        </p:nvCxnSpPr>
        <p:spPr>
          <a:xfrm flipV="1">
            <a:off x="3451635" y="2174529"/>
            <a:ext cx="588475" cy="110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7023226" y="3323754"/>
            <a:ext cx="1" cy="373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1"/>
          <p:cNvSpPr txBox="1"/>
          <p:nvPr/>
        </p:nvSpPr>
        <p:spPr>
          <a:xfrm>
            <a:off x="6795759" y="2858631"/>
            <a:ext cx="767282" cy="3938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825" dirty="0">
                <a:solidFill>
                  <a:prstClr val="black"/>
                </a:solidFill>
              </a:rPr>
              <a:t>Mailing </a:t>
            </a:r>
          </a:p>
          <a:p>
            <a:r>
              <a:rPr lang="fr-FR" sz="825" dirty="0">
                <a:solidFill>
                  <a:prstClr val="black"/>
                </a:solidFill>
              </a:rPr>
              <a:t>(</a:t>
            </a:r>
            <a:r>
              <a:rPr lang="fr-FR" sz="825" dirty="0" err="1">
                <a:solidFill>
                  <a:prstClr val="black"/>
                </a:solidFill>
              </a:rPr>
              <a:t>leaflet</a:t>
            </a:r>
            <a:r>
              <a:rPr lang="fr-FR" sz="825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7706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OiRA – as a project – encourages 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866416" cy="4860000"/>
          </a:xfrm>
        </p:spPr>
        <p:txBody>
          <a:bodyPr/>
          <a:lstStyle/>
          <a:p>
            <a:r>
              <a:rPr lang="en-GB" sz="2000" dirty="0"/>
              <a:t>Setting up a promotional strategy for each single tool / sector  </a:t>
            </a:r>
          </a:p>
          <a:p>
            <a:pPr lvl="1"/>
            <a:r>
              <a:rPr lang="en-GB" sz="2000" dirty="0"/>
              <a:t>Conduct insight research of the target audience before carrying out any promotion </a:t>
            </a:r>
            <a:r>
              <a:rPr lang="en-GB" sz="2000" dirty="0" smtClean="0"/>
              <a:t>actions.</a:t>
            </a:r>
            <a:endParaRPr lang="en-GB" sz="2000" dirty="0"/>
          </a:p>
          <a:p>
            <a:pPr lvl="1"/>
            <a:r>
              <a:rPr lang="en-GB" sz="2000" dirty="0"/>
              <a:t>Use the relevant partners/channels to reach the target </a:t>
            </a:r>
            <a:r>
              <a:rPr lang="en-GB" sz="2000" dirty="0" smtClean="0"/>
              <a:t>audience.</a:t>
            </a:r>
            <a:endParaRPr lang="en-GB" sz="2000" dirty="0"/>
          </a:p>
          <a:p>
            <a:pPr lvl="1"/>
            <a:r>
              <a:rPr lang="en-GB" sz="2000" dirty="0"/>
              <a:t>Adapt the “messages” to each specific sector.</a:t>
            </a:r>
          </a:p>
          <a:p>
            <a:r>
              <a:rPr lang="en-GB" sz="2000" dirty="0"/>
              <a:t>Planning a campaign and not just individual and isolated actions</a:t>
            </a:r>
          </a:p>
          <a:p>
            <a:r>
              <a:rPr lang="en-GB" sz="2000" dirty="0"/>
              <a:t>Adding new communication channels (Twitter, Facebook, LinkedIn, </a:t>
            </a:r>
            <a:r>
              <a:rPr lang="en-GB" sz="2000" dirty="0" smtClean="0"/>
              <a:t>etc.) </a:t>
            </a:r>
            <a:r>
              <a:rPr lang="en-GB" sz="2000" dirty="0"/>
              <a:t>to the traditional ones </a:t>
            </a:r>
          </a:p>
          <a:p>
            <a:r>
              <a:rPr lang="en-GB" sz="2000" dirty="0"/>
              <a:t>Using influencers, large multipliers </a:t>
            </a:r>
            <a:endParaRPr lang="en-GB" sz="2000" dirty="0" smtClean="0"/>
          </a:p>
          <a:p>
            <a:r>
              <a:rPr lang="en-GB" sz="2000" dirty="0" smtClean="0"/>
              <a:t>Sending </a:t>
            </a:r>
            <a:r>
              <a:rPr lang="en-GB" sz="2000" dirty="0"/>
              <a:t>the “correct” messages to </a:t>
            </a:r>
            <a:r>
              <a:rPr lang="en-GB" sz="2000" dirty="0" smtClean="0"/>
              <a:t>micro </a:t>
            </a:r>
            <a:r>
              <a:rPr lang="en-GB" sz="2000" dirty="0"/>
              <a:t>and </a:t>
            </a:r>
            <a:r>
              <a:rPr lang="en-GB" sz="2000" dirty="0" smtClean="0"/>
              <a:t>small enterprises </a:t>
            </a:r>
            <a:r>
              <a:rPr lang="en-GB" sz="2000" dirty="0"/>
              <a:t>(adapting them to each specific sector)</a:t>
            </a:r>
          </a:p>
          <a:p>
            <a:r>
              <a:rPr lang="en-GB" sz="2000" dirty="0"/>
              <a:t>Disseminating the tools through personal contact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0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5104"/>
            <a:ext cx="8424936" cy="489600"/>
          </a:xfrm>
        </p:spPr>
        <p:txBody>
          <a:bodyPr/>
          <a:lstStyle/>
          <a:p>
            <a:r>
              <a:rPr lang="en-GB" dirty="0" err="1" smtClean="0">
                <a:solidFill>
                  <a:srgbClr val="003399"/>
                </a:solidFill>
              </a:rPr>
              <a:t>OiRA</a:t>
            </a:r>
            <a:r>
              <a:rPr lang="en-GB" dirty="0" smtClean="0">
                <a:solidFill>
                  <a:srgbClr val="003399"/>
                </a:solidFill>
              </a:rPr>
              <a:t> promotion initiatives encouraged by EU-OSHA</a:t>
            </a:r>
            <a:br>
              <a:rPr lang="en-GB" dirty="0" smtClean="0">
                <a:solidFill>
                  <a:srgbClr val="003399"/>
                </a:solidFill>
              </a:rPr>
            </a:br>
            <a:endParaRPr lang="es-ES" b="0" dirty="0"/>
          </a:p>
        </p:txBody>
      </p:sp>
      <p:sp>
        <p:nvSpPr>
          <p:cNvPr id="3" name="2 CuadroTexto"/>
          <p:cNvSpPr txBox="1"/>
          <p:nvPr/>
        </p:nvSpPr>
        <p:spPr>
          <a:xfrm>
            <a:off x="179512" y="1103253"/>
            <a:ext cx="8928992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chemeClr val="tx2"/>
                </a:solidFill>
              </a:rPr>
              <a:t>Encourage </a:t>
            </a:r>
            <a:r>
              <a:rPr lang="en-GB" b="1" dirty="0" err="1" smtClean="0">
                <a:solidFill>
                  <a:schemeClr val="tx2"/>
                </a:solidFill>
              </a:rPr>
              <a:t>OiRA</a:t>
            </a:r>
            <a:r>
              <a:rPr lang="en-GB" b="1" dirty="0" smtClean="0">
                <a:solidFill>
                  <a:schemeClr val="tx2"/>
                </a:solidFill>
              </a:rPr>
              <a:t> partners to develop </a:t>
            </a:r>
            <a:r>
              <a:rPr lang="en-GB" b="1" dirty="0" err="1" smtClean="0">
                <a:solidFill>
                  <a:schemeClr val="tx2"/>
                </a:solidFill>
              </a:rPr>
              <a:t>OiRA</a:t>
            </a:r>
            <a:r>
              <a:rPr lang="en-GB" b="1" dirty="0" smtClean="0">
                <a:solidFill>
                  <a:schemeClr val="tx2"/>
                </a:solidFill>
              </a:rPr>
              <a:t> promotion strategies at National / tool level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b="1" dirty="0" err="1" smtClean="0">
                <a:solidFill>
                  <a:schemeClr val="tx2"/>
                </a:solidFill>
              </a:rPr>
              <a:t>Develop</a:t>
            </a:r>
            <a:r>
              <a:rPr lang="es-ES" b="1" dirty="0" smtClean="0">
                <a:solidFill>
                  <a:schemeClr val="tx2"/>
                </a:solidFill>
              </a:rPr>
              <a:t> new </a:t>
            </a:r>
            <a:r>
              <a:rPr lang="es-ES" b="1" dirty="0" err="1" smtClean="0">
                <a:solidFill>
                  <a:schemeClr val="tx2"/>
                </a:solidFill>
              </a:rPr>
              <a:t>potential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promotional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supports</a:t>
            </a:r>
            <a:r>
              <a:rPr lang="es-ES" b="1" dirty="0" smtClean="0">
                <a:solidFill>
                  <a:schemeClr val="tx2"/>
                </a:solidFill>
              </a:rPr>
              <a:t> / </a:t>
            </a:r>
            <a:r>
              <a:rPr lang="es-ES" b="1" dirty="0" err="1" smtClean="0">
                <a:solidFill>
                  <a:schemeClr val="tx2"/>
                </a:solidFill>
              </a:rPr>
              <a:t>channels</a:t>
            </a:r>
            <a:endParaRPr lang="es-ES" b="1" dirty="0" smtClean="0">
              <a:solidFill>
                <a:schemeClr val="tx2"/>
              </a:solidFill>
            </a:endParaRPr>
          </a:p>
          <a:p>
            <a:pPr marL="1543050" lvl="2" indent="-285750">
              <a:buFont typeface="Wingdings" panose="05000000000000000000" pitchFamily="2" charset="2"/>
              <a:buChar char="§"/>
            </a:pPr>
            <a:r>
              <a:rPr lang="es-ES" b="1" dirty="0" smtClean="0">
                <a:solidFill>
                  <a:schemeClr val="tx2"/>
                </a:solidFill>
              </a:rPr>
              <a:t>Social media (LinkedIn, </a:t>
            </a:r>
            <a:r>
              <a:rPr lang="es-ES" b="1" dirty="0" err="1" smtClean="0">
                <a:solidFill>
                  <a:schemeClr val="tx2"/>
                </a:solidFill>
              </a:rPr>
              <a:t>Twiter</a:t>
            </a:r>
            <a:r>
              <a:rPr lang="es-ES" b="1" dirty="0" smtClean="0">
                <a:solidFill>
                  <a:schemeClr val="tx2"/>
                </a:solidFill>
              </a:rPr>
              <a:t>, Facebook, …)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b="1" dirty="0" smtClean="0">
                <a:solidFill>
                  <a:schemeClr val="tx2"/>
                </a:solidFill>
              </a:rPr>
              <a:t>Foster </a:t>
            </a:r>
            <a:r>
              <a:rPr lang="es-ES" b="1" dirty="0" err="1" smtClean="0">
                <a:solidFill>
                  <a:schemeClr val="tx2"/>
                </a:solidFill>
              </a:rPr>
              <a:t>the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exchange</a:t>
            </a:r>
            <a:r>
              <a:rPr lang="es-ES" b="1" dirty="0" smtClean="0">
                <a:solidFill>
                  <a:schemeClr val="tx2"/>
                </a:solidFill>
              </a:rPr>
              <a:t> of </a:t>
            </a:r>
            <a:r>
              <a:rPr lang="es-ES" b="1" dirty="0" err="1" smtClean="0">
                <a:solidFill>
                  <a:schemeClr val="tx2"/>
                </a:solidFill>
              </a:rPr>
              <a:t>OiRA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promotional</a:t>
            </a:r>
            <a:r>
              <a:rPr lang="es-ES" b="1" dirty="0" smtClean="0">
                <a:solidFill>
                  <a:schemeClr val="tx2"/>
                </a:solidFill>
              </a:rPr>
              <a:t> material </a:t>
            </a:r>
            <a:r>
              <a:rPr lang="es-ES" b="1" dirty="0" err="1" smtClean="0">
                <a:solidFill>
                  <a:schemeClr val="tx2"/>
                </a:solidFill>
              </a:rPr>
              <a:t>among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OiRA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partners</a:t>
            </a:r>
            <a:endParaRPr lang="es-ES" b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b="1" dirty="0" err="1" smtClean="0">
                <a:solidFill>
                  <a:schemeClr val="tx2"/>
                </a:solidFill>
              </a:rPr>
              <a:t>Develop</a:t>
            </a:r>
            <a:r>
              <a:rPr lang="es-ES" b="1" dirty="0" smtClean="0">
                <a:solidFill>
                  <a:schemeClr val="tx2"/>
                </a:solidFill>
              </a:rPr>
              <a:t> a new </a:t>
            </a:r>
            <a:r>
              <a:rPr lang="es-ES" b="1" dirty="0" err="1" smtClean="0">
                <a:solidFill>
                  <a:schemeClr val="tx2"/>
                </a:solidFill>
              </a:rPr>
              <a:t>OiRA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website</a:t>
            </a:r>
            <a:r>
              <a:rPr lang="es-ES" b="1" dirty="0" smtClean="0">
                <a:solidFill>
                  <a:schemeClr val="tx2"/>
                </a:solidFill>
              </a:rPr>
              <a:t> (2016) </a:t>
            </a:r>
            <a:r>
              <a:rPr lang="es-ES" b="1" dirty="0" err="1" smtClean="0">
                <a:solidFill>
                  <a:schemeClr val="tx2"/>
                </a:solidFill>
              </a:rPr>
              <a:t>intended</a:t>
            </a:r>
            <a:r>
              <a:rPr lang="es-ES" b="1" dirty="0" smtClean="0">
                <a:solidFill>
                  <a:schemeClr val="tx2"/>
                </a:solidFill>
              </a:rPr>
              <a:t> to </a:t>
            </a:r>
            <a:r>
              <a:rPr lang="es-ES" b="1" dirty="0" err="1" smtClean="0">
                <a:solidFill>
                  <a:schemeClr val="tx2"/>
                </a:solidFill>
              </a:rPr>
              <a:t>OiRA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partners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</a:p>
          <a:p>
            <a:pPr marL="1543050" lvl="2" indent="-285750">
              <a:buFont typeface="Wingdings" panose="05000000000000000000" pitchFamily="2" charset="2"/>
              <a:buChar char="§"/>
            </a:pPr>
            <a:r>
              <a:rPr lang="es-ES" b="1" dirty="0" smtClean="0">
                <a:solidFill>
                  <a:schemeClr val="tx2"/>
                </a:solidFill>
              </a:rPr>
              <a:t>Resources / </a:t>
            </a:r>
            <a:r>
              <a:rPr lang="es-ES" b="1" dirty="0" err="1" smtClean="0">
                <a:solidFill>
                  <a:schemeClr val="tx2"/>
                </a:solidFill>
              </a:rPr>
              <a:t>OiRA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promotion</a:t>
            </a:r>
            <a:r>
              <a:rPr lang="es-ES" b="1" dirty="0" smtClean="0">
                <a:solidFill>
                  <a:schemeClr val="tx2"/>
                </a:solidFill>
              </a:rPr>
              <a:t> material </a:t>
            </a:r>
            <a:r>
              <a:rPr lang="es-ES" b="1" dirty="0" err="1" smtClean="0">
                <a:solidFill>
                  <a:schemeClr val="tx2"/>
                </a:solidFill>
              </a:rPr>
              <a:t>section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with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products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produced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by</a:t>
            </a:r>
            <a:r>
              <a:rPr lang="es-ES" b="1" dirty="0" smtClean="0">
                <a:solidFill>
                  <a:schemeClr val="tx2"/>
                </a:solidFill>
              </a:rPr>
              <a:t> EU-OSHA </a:t>
            </a:r>
            <a:r>
              <a:rPr lang="es-ES" b="1" dirty="0" err="1" smtClean="0">
                <a:solidFill>
                  <a:schemeClr val="tx2"/>
                </a:solidFill>
              </a:rPr>
              <a:t>or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National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OiRA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partners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7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OiRA promotion 2016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196975"/>
            <a:ext cx="7993063" cy="5256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 err="1" smtClean="0">
                <a:ea typeface="ＭＳ Ｐゴシック" pitchFamily="-108" charset="-128"/>
              </a:rPr>
              <a:t>OiRA</a:t>
            </a:r>
            <a:r>
              <a:rPr lang="en-GB" sz="2400" dirty="0" smtClean="0">
                <a:ea typeface="ＭＳ Ｐゴシック" pitchFamily="-108" charset="-128"/>
              </a:rPr>
              <a:t> </a:t>
            </a:r>
            <a:r>
              <a:rPr lang="en-GB" sz="2400" dirty="0">
                <a:ea typeface="ＭＳ Ｐゴシック" pitchFamily="-108" charset="-128"/>
              </a:rPr>
              <a:t>website – Presentation </a:t>
            </a:r>
            <a:endParaRPr lang="en-US" sz="2400" dirty="0">
              <a:ea typeface="ＭＳ Ｐゴシック" pitchFamily="-108" charset="-128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 err="1">
                <a:ea typeface="ＭＳ Ｐゴシック" pitchFamily="-108" charset="-128"/>
              </a:rPr>
              <a:t>OiRA</a:t>
            </a:r>
            <a:r>
              <a:rPr lang="en-GB" sz="2400" dirty="0">
                <a:ea typeface="ＭＳ Ｐゴシック" pitchFamily="-108" charset="-128"/>
              </a:rPr>
              <a:t> infographics</a:t>
            </a:r>
            <a:endParaRPr lang="en-US" sz="2400" dirty="0">
              <a:ea typeface="ＭＳ Ｐゴシック" pitchFamily="-108" charset="-128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 err="1">
                <a:ea typeface="ＭＳ Ｐゴシック" pitchFamily="-108" charset="-128"/>
              </a:rPr>
              <a:t>OiRA</a:t>
            </a:r>
            <a:r>
              <a:rPr lang="en-GB" sz="2400" dirty="0">
                <a:ea typeface="ＭＳ Ｐゴシック" pitchFamily="-108" charset="-128"/>
              </a:rPr>
              <a:t> video</a:t>
            </a:r>
            <a:endParaRPr lang="en-US" sz="2400" dirty="0">
              <a:ea typeface="ＭＳ Ｐゴシック" pitchFamily="-108" charset="-128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 err="1">
                <a:ea typeface="ＭＳ Ｐゴシック" pitchFamily="-108" charset="-128"/>
              </a:rPr>
              <a:t>OiRA</a:t>
            </a:r>
            <a:r>
              <a:rPr lang="en-GB" sz="2400" dirty="0">
                <a:ea typeface="ＭＳ Ｐゴシック" pitchFamily="-108" charset="-128"/>
              </a:rPr>
              <a:t> Social Media guide</a:t>
            </a:r>
            <a:endParaRPr lang="en-US" sz="2400" dirty="0">
              <a:ea typeface="ＭＳ Ｐゴシック" pitchFamily="-108" charset="-128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 err="1">
                <a:ea typeface="ＭＳ Ｐゴシック" pitchFamily="-108" charset="-128"/>
              </a:rPr>
              <a:t>OiRA</a:t>
            </a:r>
            <a:r>
              <a:rPr lang="en-GB" sz="2400" dirty="0">
                <a:ea typeface="ＭＳ Ｐゴシック" pitchFamily="-108" charset="-128"/>
              </a:rPr>
              <a:t> products – factsheets: </a:t>
            </a:r>
            <a:r>
              <a:rPr lang="en-GB" sz="2400" dirty="0" err="1">
                <a:ea typeface="ＭＳ Ｐゴシック" pitchFamily="-108" charset="-128"/>
              </a:rPr>
              <a:t>OiRA</a:t>
            </a:r>
            <a:r>
              <a:rPr lang="en-GB" sz="2400" dirty="0">
                <a:ea typeface="ＭＳ Ｐゴシック" pitchFamily="-108" charset="-128"/>
              </a:rPr>
              <a:t> general, </a:t>
            </a:r>
            <a:r>
              <a:rPr lang="en-GB" sz="2400" dirty="0" err="1">
                <a:ea typeface="ＭＳ Ｐゴシック" pitchFamily="-108" charset="-128"/>
              </a:rPr>
              <a:t>OiRA</a:t>
            </a:r>
            <a:r>
              <a:rPr lang="en-GB" sz="2400" dirty="0">
                <a:ea typeface="ＭＳ Ｐゴシック" pitchFamily="-108" charset="-128"/>
              </a:rPr>
              <a:t> FAQ, …</a:t>
            </a:r>
            <a:endParaRPr lang="en-US" sz="2400" dirty="0">
              <a:ea typeface="ＭＳ Ｐゴシック" pitchFamily="-108" charset="-128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400" dirty="0" err="1">
                <a:ea typeface="ＭＳ Ｐゴシック" pitchFamily="-108" charset="-128"/>
              </a:rPr>
              <a:t>OiRA</a:t>
            </a:r>
            <a:r>
              <a:rPr lang="en-GB" sz="2400" dirty="0">
                <a:ea typeface="ＭＳ Ｐゴシック" pitchFamily="-108" charset="-128"/>
              </a:rPr>
              <a:t> community meeting</a:t>
            </a:r>
            <a:endParaRPr lang="en-US" sz="2400" dirty="0">
              <a:ea typeface="ＭＳ Ｐゴシック" pitchFamily="-108" charset="-128"/>
            </a:endParaRPr>
          </a:p>
          <a:p>
            <a:pPr marL="0" indent="0">
              <a:defRPr/>
            </a:pPr>
            <a:endParaRPr lang="es-ES" dirty="0" smtClean="0">
              <a:ea typeface="ＭＳ Ｐゴシック" pitchFamily="-108" charset="-128"/>
            </a:endParaRPr>
          </a:p>
          <a:p>
            <a:pPr marL="0" indent="0">
              <a:defRPr/>
            </a:pPr>
            <a:endParaRPr lang="es-ES" dirty="0">
              <a:ea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425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mtClean="0"/>
              <a:t>The tools &amp; their promotion 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196975"/>
            <a:ext cx="7993063" cy="5256213"/>
          </a:xfrm>
        </p:spPr>
        <p:txBody>
          <a:bodyPr/>
          <a:lstStyle/>
          <a:p>
            <a:pPr marL="285750" indent="-285750">
              <a:buFontTx/>
              <a:buChar char="•"/>
            </a:pPr>
            <a:r>
              <a:rPr lang="es-ES" altLang="en-US" sz="2000" smtClean="0"/>
              <a:t>The main responsibility to promote the tools lies with the OiRA partners </a:t>
            </a:r>
          </a:p>
          <a:p>
            <a:pPr marL="285750" indent="-285750">
              <a:buFontTx/>
              <a:buChar char="•"/>
            </a:pPr>
            <a:r>
              <a:rPr lang="es-ES" altLang="en-US" sz="2000" smtClean="0"/>
              <a:t>EU-OSHA´s main roles:</a:t>
            </a:r>
          </a:p>
          <a:p>
            <a:pPr marL="319088" lvl="1" indent="-285750">
              <a:buFont typeface="Arial" panose="020B0604020202020204" pitchFamily="34" charset="0"/>
              <a:buChar char="•"/>
            </a:pPr>
            <a:r>
              <a:rPr lang="es-ES" altLang="en-US" smtClean="0"/>
              <a:t>To promote the OiRA programme (in general) through the OiRA website, presentations, …..</a:t>
            </a:r>
          </a:p>
          <a:p>
            <a:pPr marL="319088" lvl="1" indent="-285750">
              <a:buFont typeface="Arial" panose="020B0604020202020204" pitchFamily="34" charset="0"/>
              <a:buChar char="•"/>
            </a:pPr>
            <a:r>
              <a:rPr lang="es-ES" altLang="en-US" smtClean="0"/>
              <a:t>To facilitate the echange of experience, good practice, promotional resources (factsheets, videos, …)</a:t>
            </a:r>
          </a:p>
          <a:p>
            <a:pPr marL="319088" lvl="1" indent="-285750">
              <a:buFont typeface="Arial" panose="020B0604020202020204" pitchFamily="34" charset="0"/>
              <a:buChar char="•"/>
            </a:pPr>
            <a:r>
              <a:rPr lang="es-ES" altLang="en-US" smtClean="0"/>
              <a:t>To support / help / guide the OiRA partners in the task of promoting / disseminating the tools by:</a:t>
            </a:r>
          </a:p>
          <a:p>
            <a:pPr marL="703263" lvl="2" indent="-285750">
              <a:buFont typeface="Arial" panose="020B0604020202020204" pitchFamily="34" charset="0"/>
              <a:buChar char="•"/>
            </a:pPr>
            <a:r>
              <a:rPr lang="es-ES" altLang="en-US" smtClean="0"/>
              <a:t>“Inviting” them to develop an OiRA promotional strategy</a:t>
            </a:r>
          </a:p>
          <a:p>
            <a:pPr marL="703263" lvl="2" indent="-285750">
              <a:buFont typeface="Arial" panose="020B0604020202020204" pitchFamily="34" charset="0"/>
              <a:buChar char="•"/>
            </a:pPr>
            <a:r>
              <a:rPr lang="es-ES" altLang="en-US" smtClean="0"/>
              <a:t>“Inviting” them to mobilise the required resources to promote their tools</a:t>
            </a:r>
          </a:p>
          <a:p>
            <a:pPr marL="703263" lvl="2" indent="-285750">
              <a:buFont typeface="Arial" panose="020B0604020202020204" pitchFamily="34" charset="0"/>
              <a:buChar char="•"/>
            </a:pPr>
            <a:r>
              <a:rPr lang="es-ES" altLang="en-US" smtClean="0"/>
              <a:t>“Developing” half-products to be adapted at national level</a:t>
            </a:r>
          </a:p>
          <a:p>
            <a:pPr marL="703263" lvl="2" indent="-285750">
              <a:buFont typeface="Arial" panose="020B0604020202020204" pitchFamily="34" charset="0"/>
              <a:buChar char="•"/>
            </a:pPr>
            <a:r>
              <a:rPr lang="es-ES" altLang="en-US" smtClean="0"/>
              <a:t>…</a:t>
            </a:r>
          </a:p>
          <a:p>
            <a:pPr marL="285750" indent="-285750"/>
            <a:endParaRPr lang="es-ES" altLang="en-US" smtClean="0"/>
          </a:p>
          <a:p>
            <a:pPr marL="285750" indent="-285750"/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33600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339725" y="212725"/>
            <a:ext cx="9272588" cy="490538"/>
          </a:xfrm>
        </p:spPr>
        <p:txBody>
          <a:bodyPr/>
          <a:lstStyle/>
          <a:p>
            <a:r>
              <a:rPr lang="de-DE" altLang="en-US" smtClean="0"/>
              <a:t>Information, documentation and supporting materials:</a:t>
            </a:r>
            <a:endParaRPr lang="en-GB" altLang="en-US" smtClean="0"/>
          </a:p>
        </p:txBody>
      </p:sp>
      <p:sp>
        <p:nvSpPr>
          <p:cNvPr id="28675" name="Inhaltsplatzhalter 5"/>
          <p:cNvSpPr>
            <a:spLocks noGrp="1"/>
          </p:cNvSpPr>
          <p:nvPr>
            <p:ph idx="1"/>
          </p:nvPr>
        </p:nvSpPr>
        <p:spPr>
          <a:xfrm>
            <a:off x="684213" y="1268413"/>
            <a:ext cx="7848600" cy="4114800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en-US" altLang="en-US" b="0" dirty="0" err="1" smtClean="0">
                <a:ea typeface="ＭＳ Ｐゴシック" panose="020B0600070205080204" pitchFamily="34" charset="-128"/>
              </a:rPr>
              <a:t>OiRA</a:t>
            </a:r>
            <a:r>
              <a:rPr lang="en-US" altLang="en-US" b="0" dirty="0" smtClean="0">
                <a:ea typeface="ＭＳ Ｐゴシック" panose="020B0600070205080204" pitchFamily="34" charset="-128"/>
              </a:rPr>
              <a:t> website </a:t>
            </a:r>
            <a:r>
              <a:rPr lang="en-US" altLang="en-US" sz="1600" b="0" dirty="0" smtClean="0">
                <a:ea typeface="ＭＳ Ｐゴシック" panose="020B0600070205080204" pitchFamily="34" charset="-128"/>
              </a:rPr>
              <a:t>(</a:t>
            </a:r>
            <a:r>
              <a:rPr lang="en-US" altLang="en-US" sz="1600" b="0" dirty="0" smtClean="0">
                <a:ea typeface="ＭＳ Ｐゴシック" panose="020B0600070205080204" pitchFamily="34" charset="-128"/>
                <a:hlinkClick r:id="rId2"/>
              </a:rPr>
              <a:t>www.oiraproject.eu</a:t>
            </a:r>
            <a:r>
              <a:rPr lang="en-US" altLang="en-US" sz="1600" b="0" dirty="0" smtClean="0">
                <a:ea typeface="ＭＳ Ｐゴシック" panose="020B0600070205080204" pitchFamily="34" charset="-128"/>
              </a:rPr>
              <a:t>)</a:t>
            </a:r>
          </a:p>
          <a:p>
            <a:pPr marL="0" indent="0">
              <a:defRPr/>
            </a:pPr>
            <a:endParaRPr lang="en-US" altLang="en-US" sz="1600" b="0" dirty="0" smtClean="0">
              <a:ea typeface="ＭＳ Ｐゴシック" panose="020B0600070205080204" pitchFamily="34" charset="-128"/>
            </a:endParaRPr>
          </a:p>
          <a:p>
            <a:pPr marL="0" indent="0">
              <a:defRPr/>
            </a:pPr>
            <a:endParaRPr lang="en-US" altLang="en-US" sz="1600" b="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63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EUOSHA Corporate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5B8DB"/>
      </a:accent2>
      <a:accent3>
        <a:srgbClr val="58585A"/>
      </a:accent3>
      <a:accent4>
        <a:srgbClr val="DC2F82"/>
      </a:accent4>
      <a:accent5>
        <a:srgbClr val="B1B3B4"/>
      </a:accent5>
      <a:accent6>
        <a:srgbClr val="DBE3F1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Corporate materials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5B8DB"/>
        </a:accent2>
        <a:accent3>
          <a:srgbClr val="58585A"/>
        </a:accent3>
        <a:accent4>
          <a:srgbClr val="DC2F82"/>
        </a:accent4>
        <a:accent5>
          <a:srgbClr val="B1B3B4"/>
        </a:accent5>
        <a:accent6>
          <a:srgbClr val="DBE3F1"/>
        </a:accent6>
        <a:hlink>
          <a:srgbClr val="003399"/>
        </a:hlink>
        <a:folHlink>
          <a:srgbClr val="B1B3B4"/>
        </a:folHlink>
      </a:clrScheme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3FF05C6414E4AAC22D68F4C2CB196" ma:contentTypeVersion="0" ma:contentTypeDescription="Create a new document." ma:contentTypeScope="" ma:versionID="d13424fdd32d88e7a0a911479eff7c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A1A210-A24A-4EC0-A856-5262755245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CC6712-4965-4A1E-A0ED-883B534CCC4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D9B7755-0284-4C80-9999-DDB32ECA5B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16095</TotalTime>
  <Words>553</Words>
  <Application>Microsoft Office PowerPoint</Application>
  <PresentationFormat>On-screen Show (4:3)</PresentationFormat>
  <Paragraphs>66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MS PGothic</vt:lpstr>
      <vt:lpstr>MS PGothic</vt:lpstr>
      <vt:lpstr>Arial</vt:lpstr>
      <vt:lpstr>Calibri</vt:lpstr>
      <vt:lpstr>Courier New</vt:lpstr>
      <vt:lpstr>Tahoma</vt:lpstr>
      <vt:lpstr>Times New Roman</vt:lpstr>
      <vt:lpstr>Trebuchet MS</vt:lpstr>
      <vt:lpstr>Wingdings</vt:lpstr>
      <vt:lpstr>Wingdings 2</vt:lpstr>
      <vt:lpstr>Blank</vt:lpstr>
      <vt:lpstr>PowerPoint Presentation</vt:lpstr>
      <vt:lpstr>Challenge: reaching MSEs (and making them act)</vt:lpstr>
      <vt:lpstr>  OiRA Promotion / Dissemination - Key issue for the project  </vt:lpstr>
      <vt:lpstr>Monitor your impact </vt:lpstr>
      <vt:lpstr>OiRA – as a project – encourages … </vt:lpstr>
      <vt:lpstr>OiRA promotion initiatives encouraged by EU-OSHA </vt:lpstr>
      <vt:lpstr>OiRA promotion 2016 </vt:lpstr>
      <vt:lpstr>The tools &amp; their promotion </vt:lpstr>
      <vt:lpstr>Information, documentation and supporting materials:</vt:lpstr>
    </vt:vector>
  </TitlesOfParts>
  <Company>EU OSHA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Gorka MORAL</dc:creator>
  <cp:lastModifiedBy>user1</cp:lastModifiedBy>
  <cp:revision>355</cp:revision>
  <cp:lastPrinted>2015-03-05T17:25:53Z</cp:lastPrinted>
  <dcterms:created xsi:type="dcterms:W3CDTF">2014-07-16T12:42:38Z</dcterms:created>
  <dcterms:modified xsi:type="dcterms:W3CDTF">2016-10-05T05:08:47Z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0x01010075A3FF05C6414E4AAC22D68F4C2CB196</vt:lpwstr>
  </property>
</Properties>
</file>