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48" r:id="rId2"/>
    <p:sldMasterId id="2147483656" r:id="rId3"/>
  </p:sldMasterIdLst>
  <p:notesMasterIdLst>
    <p:notesMasterId r:id="rId19"/>
  </p:notesMasterIdLst>
  <p:handoutMasterIdLst>
    <p:handoutMasterId r:id="rId20"/>
  </p:handoutMasterIdLst>
  <p:sldIdLst>
    <p:sldId id="302" r:id="rId4"/>
    <p:sldId id="313" r:id="rId5"/>
    <p:sldId id="312" r:id="rId6"/>
    <p:sldId id="310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0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B3B3B3"/>
    <a:srgbClr val="4C4C4C"/>
    <a:srgbClr val="696969"/>
    <a:srgbClr val="8C8C6F"/>
    <a:srgbClr val="80806F"/>
    <a:srgbClr val="706F6F"/>
    <a:srgbClr val="6562B2"/>
    <a:srgbClr val="CCCCCC"/>
    <a:srgbClr val="007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26" autoAdjust="0"/>
    <p:restoredTop sz="86410" autoAdjust="0"/>
  </p:normalViewPr>
  <p:slideViewPr>
    <p:cSldViewPr snapToGrid="0" snapToObjects="1">
      <p:cViewPr varScale="1">
        <p:scale>
          <a:sx n="74" d="100"/>
          <a:sy n="74" d="100"/>
        </p:scale>
        <p:origin x="144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98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4DD9B-A01F-944B-80D9-5098B86B772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696FC-96A0-F94F-A667-1E77807A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349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15600-F5C3-5047-A222-01FA3C749C8F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87A74-3A5E-7747-A387-B7FBFEA8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061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87A74-3A5E-7747-A387-B7FBFEA82B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45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87A74-3A5E-7747-A387-B7FBFEA82B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72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87A74-3A5E-7747-A387-B7FBFEA82B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35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87A74-3A5E-7747-A387-B7FBFEA82B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66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87A74-3A5E-7747-A387-B7FBFEA82B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46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87A74-3A5E-7747-A387-B7FBFEA82B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82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c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1"/>
          <p:cNvSpPr>
            <a:spLocks noGrp="1"/>
          </p:cNvSpPr>
          <p:nvPr>
            <p:ph type="title"/>
          </p:nvPr>
        </p:nvSpPr>
        <p:spPr>
          <a:xfrm>
            <a:off x="468000" y="1151866"/>
            <a:ext cx="8208000" cy="223450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304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a_svijeta_ppt_novi_2018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1570335"/>
            <a:ext cx="80645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31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5990" y="680412"/>
            <a:ext cx="4938660" cy="2529513"/>
          </a:xfrm>
          <a:prstGeom prst="rect">
            <a:avLst/>
          </a:prstGeom>
        </p:spPr>
        <p:txBody>
          <a:bodyPr lIns="0"/>
          <a:lstStyle>
            <a:lvl1pPr algn="l">
              <a:defRPr sz="3200" b="0" i="1" baseline="0">
                <a:solidFill>
                  <a:schemeClr val="bg1"/>
                </a:solidFill>
              </a:defRPr>
            </a:lvl1pPr>
          </a:lstStyle>
          <a:p>
            <a:r>
              <a:rPr lang="ta-IN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23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 poglavl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26" y="3009900"/>
            <a:ext cx="4964524" cy="482889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400" b="0" i="1" cap="sm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72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vala na pažnji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26" y="3009900"/>
            <a:ext cx="4964524" cy="482889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400" b="0" i="1" cap="sm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95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70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ala na pazn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a-IN" dirty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1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a-IN" dirty="0"/>
              <a:t>Naslov</a:t>
            </a:r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68000" y="1974801"/>
            <a:ext cx="8208000" cy="4429764"/>
          </a:xfrm>
        </p:spPr>
        <p:txBody>
          <a:bodyPr/>
          <a:lstStyle/>
          <a:p>
            <a:pPr lvl="0"/>
            <a:r>
              <a:rPr lang="ta-IN" dirty="0"/>
              <a:t>Click to edit Master text styles</a:t>
            </a:r>
          </a:p>
          <a:p>
            <a:pPr lvl="1"/>
            <a:r>
              <a:rPr lang="ta-IN" dirty="0"/>
              <a:t>Second level</a:t>
            </a:r>
          </a:p>
          <a:p>
            <a:pPr lvl="2"/>
            <a:r>
              <a:rPr lang="ta-IN" dirty="0"/>
              <a:t>Third level</a:t>
            </a:r>
          </a:p>
          <a:p>
            <a:pPr lvl="3"/>
            <a:r>
              <a:rPr lang="ta-IN" dirty="0"/>
              <a:t>Fourth level</a:t>
            </a:r>
          </a:p>
          <a:p>
            <a:pPr lvl="4"/>
            <a:r>
              <a:rPr lang="ta-IN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98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jer za tekst + fotografij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8313" y="1974801"/>
            <a:ext cx="5142748" cy="442976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B3B3B3"/>
                </a:solidFill>
              </a:defRPr>
            </a:lvl1pPr>
          </a:lstStyle>
          <a:p>
            <a:pPr lvl="0"/>
            <a:r>
              <a:rPr lang="ta-IN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5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468000" y="1151867"/>
            <a:ext cx="8208000" cy="40011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/>
            </a:lvl1pPr>
          </a:lstStyle>
          <a:p>
            <a:r>
              <a:rPr lang="ta-IN" dirty="0"/>
              <a:t>Naslov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862638" y="1974850"/>
            <a:ext cx="2813050" cy="4429125"/>
          </a:xfrm>
        </p:spPr>
        <p:txBody>
          <a:bodyPr/>
          <a:lstStyle/>
          <a:p>
            <a:pPr lvl="0"/>
            <a:r>
              <a:rPr lang="ta-IN" dirty="0"/>
              <a:t>Click to edit Master text styles</a:t>
            </a:r>
          </a:p>
          <a:p>
            <a:pPr lvl="1"/>
            <a:r>
              <a:rPr lang="ta-IN" dirty="0"/>
              <a:t>Second level</a:t>
            </a:r>
          </a:p>
          <a:p>
            <a:pPr lvl="2"/>
            <a:r>
              <a:rPr lang="ta-IN" dirty="0"/>
              <a:t>Third level</a:t>
            </a:r>
          </a:p>
          <a:p>
            <a:pPr lvl="3"/>
            <a:r>
              <a:rPr lang="ta-IN" dirty="0"/>
              <a:t>Fourth level</a:t>
            </a:r>
          </a:p>
          <a:p>
            <a:pPr lvl="4"/>
            <a:r>
              <a:rPr lang="ta-IN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89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jer za fotografiju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8313" y="1974800"/>
            <a:ext cx="8207687" cy="319664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B3B3B3"/>
                </a:solidFill>
              </a:defRPr>
            </a:lvl1pPr>
          </a:lstStyle>
          <a:p>
            <a:pPr lvl="0"/>
            <a:r>
              <a:rPr lang="ta-IN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8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468000" y="1151867"/>
            <a:ext cx="8208000" cy="40011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/>
            </a:lvl1pPr>
          </a:lstStyle>
          <a:p>
            <a:r>
              <a:rPr lang="ta-IN" dirty="0"/>
              <a:t>Naslov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5422900"/>
            <a:ext cx="8207375" cy="981075"/>
          </a:xfrm>
        </p:spPr>
        <p:txBody>
          <a:bodyPr/>
          <a:lstStyle/>
          <a:p>
            <a:pPr lvl="0"/>
            <a:r>
              <a:rPr lang="ta-IN" dirty="0"/>
              <a:t>Click to edit Master text styles</a:t>
            </a:r>
          </a:p>
          <a:p>
            <a:pPr lvl="1"/>
            <a:r>
              <a:rPr lang="ta-IN" dirty="0"/>
              <a:t>Second level</a:t>
            </a:r>
          </a:p>
          <a:p>
            <a:pPr lvl="2"/>
            <a:r>
              <a:rPr lang="ta-IN" dirty="0"/>
              <a:t>Third level</a:t>
            </a:r>
          </a:p>
          <a:p>
            <a:pPr lvl="3"/>
            <a:r>
              <a:rPr lang="ta-IN" dirty="0"/>
              <a:t>Fourth level</a:t>
            </a:r>
          </a:p>
          <a:p>
            <a:pPr lvl="4"/>
            <a:r>
              <a:rPr lang="ta-IN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41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jer za 2 fotografij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8314" y="1974800"/>
            <a:ext cx="3976687" cy="318848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B3B3B3"/>
                </a:solidFill>
              </a:defRPr>
            </a:lvl1pPr>
          </a:lstStyle>
          <a:p>
            <a:pPr lvl="0"/>
            <a:r>
              <a:rPr lang="ta-IN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468000" y="1151867"/>
            <a:ext cx="8208000" cy="40011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/>
            </a:lvl1pPr>
          </a:lstStyle>
          <a:p>
            <a:r>
              <a:rPr lang="ta-IN" dirty="0"/>
              <a:t>Naslov</a:t>
            </a:r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699000" y="1974800"/>
            <a:ext cx="3977000" cy="318848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B3B3B3"/>
                </a:solidFill>
              </a:defRPr>
            </a:lvl1pPr>
          </a:lstStyle>
          <a:p>
            <a:pPr lvl="0"/>
            <a:r>
              <a:rPr lang="ta-IN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8313" y="5414963"/>
            <a:ext cx="3976687" cy="989012"/>
          </a:xfrm>
        </p:spPr>
        <p:txBody>
          <a:bodyPr/>
          <a:lstStyle/>
          <a:p>
            <a:pPr lvl="0"/>
            <a:r>
              <a:rPr lang="ta-IN" dirty="0"/>
              <a:t>Click to edit Master text styles</a:t>
            </a:r>
          </a:p>
          <a:p>
            <a:pPr lvl="1"/>
            <a:r>
              <a:rPr lang="ta-IN" dirty="0"/>
              <a:t>Second level</a:t>
            </a:r>
          </a:p>
          <a:p>
            <a:pPr lvl="2"/>
            <a:r>
              <a:rPr lang="ta-IN" dirty="0"/>
              <a:t>Third level</a:t>
            </a:r>
          </a:p>
          <a:p>
            <a:pPr lvl="3"/>
            <a:r>
              <a:rPr lang="ta-IN" dirty="0"/>
              <a:t>Fourth level</a:t>
            </a:r>
          </a:p>
          <a:p>
            <a:pPr lvl="4"/>
            <a:r>
              <a:rPr lang="ta-IN" dirty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699000" y="5414963"/>
            <a:ext cx="3976688" cy="989012"/>
          </a:xfrm>
        </p:spPr>
        <p:txBody>
          <a:bodyPr/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jer za 2 fotografije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8314" y="1974800"/>
            <a:ext cx="3976687" cy="318848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B3B3B3"/>
                </a:solidFill>
              </a:defRPr>
            </a:lvl1pPr>
          </a:lstStyle>
          <a:p>
            <a:pPr lvl="0"/>
            <a:r>
              <a:rPr lang="ta-IN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9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468000" y="1151867"/>
            <a:ext cx="8208000" cy="40011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/>
            </a:lvl1pPr>
          </a:lstStyle>
          <a:p>
            <a:r>
              <a:rPr lang="ta-IN" dirty="0"/>
              <a:t>Naslov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699000" y="1974800"/>
            <a:ext cx="3977000" cy="318848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B3B3B3"/>
                </a:solidFill>
              </a:defRPr>
            </a:lvl1pPr>
          </a:lstStyle>
          <a:p>
            <a:pPr lvl="0"/>
            <a:r>
              <a:rPr lang="ta-IN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68313" y="5414963"/>
            <a:ext cx="8207375" cy="989012"/>
          </a:xfrm>
        </p:spPr>
        <p:txBody>
          <a:bodyPr/>
          <a:lstStyle/>
          <a:p>
            <a:pPr lvl="0"/>
            <a:r>
              <a:rPr lang="ta-IN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396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jer za tekst + 2 fotograf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8002" y="4684726"/>
            <a:ext cx="3976687" cy="1719839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B3B3B3"/>
                </a:solidFill>
              </a:defRPr>
            </a:lvl1pPr>
          </a:lstStyle>
          <a:p>
            <a:pPr lvl="0"/>
            <a:r>
              <a:rPr lang="ta-IN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468000" y="1151865"/>
            <a:ext cx="8208000" cy="40011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/>
            </a:lvl1pPr>
          </a:lstStyle>
          <a:p>
            <a:r>
              <a:rPr lang="ta-IN" dirty="0"/>
              <a:t>Naslov</a:t>
            </a:r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699001" y="4684724"/>
            <a:ext cx="3976687" cy="171984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B3B3B3"/>
                </a:solidFill>
              </a:defRPr>
            </a:lvl1pPr>
          </a:lstStyle>
          <a:p>
            <a:pPr lvl="0"/>
            <a:r>
              <a:rPr lang="ta-IN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8313" y="1974850"/>
            <a:ext cx="8207375" cy="2457450"/>
          </a:xfrm>
        </p:spPr>
        <p:txBody>
          <a:bodyPr/>
          <a:lstStyle/>
          <a:p>
            <a:pPr lvl="0"/>
            <a:r>
              <a:rPr lang="ta-IN" dirty="0"/>
              <a:t>Click to edit Master text styles</a:t>
            </a:r>
          </a:p>
          <a:p>
            <a:pPr lvl="1"/>
            <a:r>
              <a:rPr lang="ta-IN" dirty="0"/>
              <a:t>Second level</a:t>
            </a:r>
          </a:p>
          <a:p>
            <a:pPr lvl="2"/>
            <a:r>
              <a:rPr lang="ta-IN" dirty="0"/>
              <a:t>Third level</a:t>
            </a:r>
          </a:p>
          <a:p>
            <a:pPr lvl="3"/>
            <a:r>
              <a:rPr lang="ta-IN" dirty="0"/>
              <a:t>Fourth level</a:t>
            </a:r>
          </a:p>
          <a:p>
            <a:pPr lvl="4"/>
            <a:r>
              <a:rPr lang="ta-IN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7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jer tekst + fotografija +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468000" y="1151867"/>
            <a:ext cx="8208000" cy="40011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/>
            </a:lvl1pPr>
          </a:lstStyle>
          <a:p>
            <a:r>
              <a:rPr lang="ta-IN" dirty="0"/>
              <a:t>Naslov</a:t>
            </a:r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5526135" y="1974800"/>
            <a:ext cx="3149552" cy="190816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B3B3B3"/>
                </a:solidFill>
              </a:defRPr>
            </a:lvl1pPr>
          </a:lstStyle>
          <a:p>
            <a:pPr lvl="0"/>
            <a:r>
              <a:rPr lang="ta-IN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526137" y="4134965"/>
            <a:ext cx="3149865" cy="22695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 typeface="Lucida Grande"/>
              <a:buNone/>
              <a:defRPr sz="1800" baseline="0">
                <a:solidFill>
                  <a:srgbClr val="B3B3B3"/>
                </a:solidFill>
              </a:defRPr>
            </a:lvl1pPr>
            <a:lvl2pPr marL="742950" indent="-285750">
              <a:buFont typeface="Arial"/>
              <a:buChar char="—"/>
              <a:defRPr sz="2000">
                <a:solidFill>
                  <a:srgbClr val="B3B3B3"/>
                </a:solidFill>
              </a:defRPr>
            </a:lvl2pPr>
            <a:lvl3pPr>
              <a:defRPr sz="2000">
                <a:solidFill>
                  <a:srgbClr val="B3B3B3"/>
                </a:solidFill>
              </a:defRPr>
            </a:lvl3pPr>
            <a:lvl4pPr>
              <a:defRPr sz="2000">
                <a:solidFill>
                  <a:srgbClr val="B3B3B3"/>
                </a:solidFill>
              </a:defRPr>
            </a:lvl4pPr>
            <a:lvl5pPr>
              <a:defRPr sz="2000">
                <a:solidFill>
                  <a:srgbClr val="B3B3B3"/>
                </a:solidFill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—"/>
              <a:tabLst/>
              <a:defRPr/>
            </a:pPr>
            <a:endParaRPr lang="ta-IN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68313" y="1974850"/>
            <a:ext cx="4803775" cy="4429125"/>
          </a:xfrm>
        </p:spPr>
        <p:txBody>
          <a:bodyPr/>
          <a:lstStyle/>
          <a:p>
            <a:pPr lvl="0"/>
            <a:r>
              <a:rPr lang="ta-IN" dirty="0"/>
              <a:t>Click to edit Master text styles</a:t>
            </a:r>
          </a:p>
          <a:p>
            <a:pPr lvl="1"/>
            <a:r>
              <a:rPr lang="ta-IN" dirty="0"/>
              <a:t>Second level</a:t>
            </a:r>
          </a:p>
          <a:p>
            <a:pPr lvl="2"/>
            <a:r>
              <a:rPr lang="ta-IN" dirty="0"/>
              <a:t>Third level</a:t>
            </a:r>
          </a:p>
          <a:p>
            <a:pPr lvl="3"/>
            <a:r>
              <a:rPr lang="ta-IN" dirty="0"/>
              <a:t>Fourth level</a:t>
            </a:r>
          </a:p>
          <a:p>
            <a:pPr lvl="4"/>
            <a:r>
              <a:rPr lang="ta-IN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1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468000" y="1151866"/>
            <a:ext cx="8208000" cy="223450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ta-IN" dirty="0"/>
              <a:t>Naslov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8000" y="6062363"/>
            <a:ext cx="4402224" cy="353943"/>
          </a:xfrm>
          <a:prstGeom prst="rect">
            <a:avLst/>
          </a:prstGeom>
          <a:noFill/>
        </p:spPr>
        <p:txBody>
          <a:bodyPr wrap="square" l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a-IN" sz="2000" dirty="0">
                <a:solidFill>
                  <a:schemeClr val="tx1"/>
                </a:solidFill>
              </a:rPr>
              <a:t>www.helb.hr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1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300" b="1" i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68000" y="1151867"/>
            <a:ext cx="8208000" cy="5025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9000" y="1397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68000" y="1974801"/>
            <a:ext cx="8208000" cy="44297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ta-IN" dirty="0"/>
              <a:t>Click to edit Master text styles</a:t>
            </a:r>
          </a:p>
          <a:p>
            <a:pPr lvl="1"/>
            <a:r>
              <a:rPr lang="ta-IN" dirty="0"/>
              <a:t>Second level</a:t>
            </a:r>
          </a:p>
          <a:p>
            <a:pPr lvl="2"/>
            <a:r>
              <a:rPr lang="ta-IN" dirty="0"/>
              <a:t>Third level</a:t>
            </a:r>
          </a:p>
          <a:p>
            <a:pPr lvl="3"/>
            <a:r>
              <a:rPr lang="ta-IN" dirty="0"/>
              <a:t> Fourth level</a:t>
            </a:r>
          </a:p>
          <a:p>
            <a:pPr lvl="4"/>
            <a:r>
              <a:rPr lang="ta-IN" dirty="0"/>
              <a:t>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64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3" r:id="rId9"/>
    <p:sldLayoutId id="2147483666" r:id="rId10"/>
    <p:sldLayoutId id="2147483669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6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595959"/>
          </a:solidFill>
          <a:latin typeface="+mn-lt"/>
          <a:ea typeface="+mn-ea"/>
          <a:cs typeface="+mn-cs"/>
        </a:defRPr>
      </a:lvl1pPr>
      <a:lvl2pPr marL="342000" indent="-342000" algn="l" defTabSz="457200" rtl="0" eaLnBrk="1" latinLnBrk="0" hangingPunct="1">
        <a:lnSpc>
          <a:spcPct val="100000"/>
        </a:lnSpc>
        <a:spcBef>
          <a:spcPts val="750"/>
        </a:spcBef>
        <a:buFont typeface="Arial"/>
        <a:buChar char="—"/>
        <a:defRPr sz="1800" kern="1200">
          <a:solidFill>
            <a:srgbClr val="595959"/>
          </a:solidFill>
          <a:latin typeface="+mn-lt"/>
          <a:ea typeface="+mn-ea"/>
          <a:cs typeface="+mn-cs"/>
        </a:defRPr>
      </a:lvl2pPr>
      <a:lvl3pPr marL="1005750" indent="-285750" algn="l" defTabSz="457200" rtl="0" eaLnBrk="1" latinLnBrk="0" hangingPunct="1">
        <a:lnSpc>
          <a:spcPct val="100000"/>
        </a:lnSpc>
        <a:spcBef>
          <a:spcPts val="750"/>
        </a:spcBef>
        <a:buFont typeface="Lucida Grande"/>
        <a:buChar char="—"/>
        <a:defRPr sz="1800" kern="1200">
          <a:solidFill>
            <a:srgbClr val="595959"/>
          </a:solidFill>
          <a:latin typeface="+mn-lt"/>
          <a:ea typeface="+mn-ea"/>
          <a:cs typeface="+mn-cs"/>
        </a:defRPr>
      </a:lvl3pPr>
      <a:lvl4pPr marL="1440000" indent="-228600" algn="l" defTabSz="457200" rtl="0" eaLnBrk="1" latinLnBrk="0" hangingPunct="1">
        <a:lnSpc>
          <a:spcPct val="100000"/>
        </a:lnSpc>
        <a:spcBef>
          <a:spcPts val="750"/>
        </a:spcBef>
        <a:buFont typeface="Wingdings" charset="2"/>
        <a:buChar char="—"/>
        <a:defRPr sz="1800" kern="1200">
          <a:solidFill>
            <a:srgbClr val="595959"/>
          </a:solidFill>
          <a:latin typeface="+mn-lt"/>
          <a:ea typeface="+mn-ea"/>
          <a:cs typeface="+mn-cs"/>
        </a:defRPr>
      </a:lvl4pPr>
      <a:lvl5pPr marL="1800000" indent="-228600" algn="l" defTabSz="457200" rtl="0" eaLnBrk="1" latinLnBrk="0" hangingPunct="1">
        <a:lnSpc>
          <a:spcPct val="100000"/>
        </a:lnSpc>
        <a:spcBef>
          <a:spcPts val="750"/>
        </a:spcBef>
        <a:buFont typeface="Arial"/>
        <a:buChar char="—"/>
        <a:defRPr sz="18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a_svijeta_ppt_novi_2018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172" y="818985"/>
            <a:ext cx="8053656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7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F633CF-C8C3-4D3B-93AB-E9F73D3E8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800" dirty="0"/>
              <a:t>Metodologija energetskog pregleda poduzeća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47BD1-43D2-4D04-8A4F-805475DFE0D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974850"/>
            <a:ext cx="8207375" cy="4429125"/>
          </a:xfrm>
          <a:prstGeom prst="rect">
            <a:avLst/>
          </a:prstGeom>
        </p:spPr>
        <p:txBody>
          <a:bodyPr/>
          <a:lstStyle/>
          <a:p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1613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4F5DFA2-27D6-484A-BB69-1D413F8FCB4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7841" b="7841"/>
          <a:stretch>
            <a:fillRect/>
          </a:stretch>
        </p:blipFill>
        <p:spPr>
          <a:xfrm>
            <a:off x="468313" y="1551977"/>
            <a:ext cx="5142748" cy="508781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4EB528F-D3F4-46D6-948E-CF61C9E42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 prakse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9BBF10-38DE-441A-B937-F68D10D47E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r-HR" dirty="0"/>
              <a:t>Tehnološka shema</a:t>
            </a:r>
          </a:p>
        </p:txBody>
      </p:sp>
    </p:spTree>
    <p:extLst>
      <p:ext uri="{BB962C8B-B14F-4D97-AF65-F5344CB8AC3E}">
        <p14:creationId xmlns:p14="http://schemas.microsoft.com/office/powerpoint/2010/main" val="3774826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5F014F2-7A4A-4F63-912E-9D93A8FE6F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213589-552E-48BA-A953-582413AA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 prakse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C30650-B648-4B04-9C6B-ED671F9705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5100" y="1974850"/>
            <a:ext cx="2160588" cy="4429125"/>
          </a:xfrm>
        </p:spPr>
        <p:txBody>
          <a:bodyPr/>
          <a:lstStyle/>
          <a:p>
            <a:r>
              <a:rPr lang="hr-HR" dirty="0"/>
              <a:t>Analiza otpada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29BB3F-D3E1-4622-B303-E30D54A62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4" y="1859972"/>
            <a:ext cx="5236988" cy="475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22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5F014F2-7A4A-4F63-912E-9D93A8FE6F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213589-552E-48BA-A953-582413AA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 prakse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F245F8-5A6F-463A-ADAE-4142E694B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09" y="1974211"/>
            <a:ext cx="6182591" cy="442976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C30650-B648-4B04-9C6B-ED671F9705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5100" y="1974850"/>
            <a:ext cx="2160588" cy="4429125"/>
          </a:xfrm>
        </p:spPr>
        <p:txBody>
          <a:bodyPr/>
          <a:lstStyle/>
          <a:p>
            <a:r>
              <a:rPr lang="hr-HR" dirty="0"/>
              <a:t>Indeksi potrošnje energenata</a:t>
            </a:r>
          </a:p>
        </p:txBody>
      </p:sp>
    </p:spTree>
    <p:extLst>
      <p:ext uri="{BB962C8B-B14F-4D97-AF65-F5344CB8AC3E}">
        <p14:creationId xmlns:p14="http://schemas.microsoft.com/office/powerpoint/2010/main" val="1140790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5F014F2-7A4A-4F63-912E-9D93A8FE6F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213589-552E-48BA-A953-582413AA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 prakse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C30650-B648-4B04-9C6B-ED671F9705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5100" y="1974850"/>
            <a:ext cx="2160588" cy="4429125"/>
          </a:xfrm>
        </p:spPr>
        <p:txBody>
          <a:bodyPr/>
          <a:lstStyle/>
          <a:p>
            <a:r>
              <a:rPr lang="hr-HR" dirty="0"/>
              <a:t>Modeliranje potrošnje električne energije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CC9702-2B3C-4780-8C8E-1DC771260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45" y="1631373"/>
            <a:ext cx="6224155" cy="507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79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5E1A953-A150-48FB-8AFA-2E5277F92EB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3682" r="1368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E213589-552E-48BA-A953-582413AA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 prakse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C30650-B648-4B04-9C6B-ED671F9705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5100" y="1974850"/>
            <a:ext cx="2160588" cy="4429125"/>
          </a:xfrm>
        </p:spPr>
        <p:txBody>
          <a:bodyPr/>
          <a:lstStyle/>
          <a:p>
            <a:r>
              <a:rPr lang="hr-HR" dirty="0"/>
              <a:t>Analiza transporta</a:t>
            </a:r>
          </a:p>
        </p:txBody>
      </p:sp>
    </p:spTree>
    <p:extLst>
      <p:ext uri="{BB962C8B-B14F-4D97-AF65-F5344CB8AC3E}">
        <p14:creationId xmlns:p14="http://schemas.microsoft.com/office/powerpoint/2010/main" val="4286863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353568" y="665018"/>
            <a:ext cx="8343623" cy="312766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8000" dirty="0">
                <a:solidFill>
                  <a:schemeClr val="bg1"/>
                </a:solidFill>
              </a:rPr>
              <a:t>H</a:t>
            </a:r>
            <a:r>
              <a:rPr lang="hr-HR" sz="8000" dirty="0">
                <a:solidFill>
                  <a:schemeClr val="bg1"/>
                </a:solidFill>
              </a:rPr>
              <a:t>vala</a:t>
            </a:r>
          </a:p>
          <a:p>
            <a:pPr algn="ctr"/>
            <a:r>
              <a:rPr lang="hr-HR" sz="3600" dirty="0">
                <a:solidFill>
                  <a:schemeClr val="bg1"/>
                </a:solidFill>
              </a:rPr>
              <a:t>Imate li pitanja?</a:t>
            </a:r>
          </a:p>
          <a:p>
            <a:pPr algn="ctr"/>
            <a:endParaRPr lang="hr-HR" sz="1600" dirty="0">
              <a:solidFill>
                <a:schemeClr val="bg1"/>
              </a:solidFill>
            </a:endParaRPr>
          </a:p>
          <a:p>
            <a:pPr algn="ctr"/>
            <a:endParaRPr lang="hr-HR" sz="1600" dirty="0">
              <a:solidFill>
                <a:schemeClr val="bg1"/>
              </a:solidFill>
            </a:endParaRPr>
          </a:p>
          <a:p>
            <a:pPr algn="ctr"/>
            <a:r>
              <a:rPr lang="hr-HR" sz="1600" dirty="0">
                <a:solidFill>
                  <a:schemeClr val="bg1"/>
                </a:solidFill>
              </a:rPr>
              <a:t>Slavica Bardić, mag.ing.el.</a:t>
            </a:r>
          </a:p>
          <a:p>
            <a:pPr algn="ctr"/>
            <a:r>
              <a:rPr lang="hr-HR" sz="1600" dirty="0">
                <a:solidFill>
                  <a:schemeClr val="bg1"/>
                </a:solidFill>
              </a:rPr>
              <a:t>slavica.bardic@helb.hr</a:t>
            </a:r>
          </a:p>
          <a:p>
            <a:pPr algn="ctr"/>
            <a:endParaRPr lang="hr-H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0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2ACA8-CC21-484A-B13B-C45B5E8DB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Važno je znati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1B481-D1C9-4D60-B5AA-9D4742938E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Energetski pregled provode ovlaštene osobe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U izvješću o energetskom pregledu daje se „energetski nalaz” poduzeća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Predmet pregleda je cijelo poduzeće: zgrade, pogon, vozni park, zbrinjavanje otpada…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Energetski pregled je multidisciplinarna aktivnost: sudjeluju arhitekti, građevinari, strojari, elektrotehničari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Cilj energetskog pregleda jest utvrditi postojeće energetsko stanje poduzeća te dati prijedloge za poboljšanje – povećanje energetske učinkovitosti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Na osnovu izvješća o energetskom pregledu izrađuje se projekt energetske obnove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sz="3200" dirty="0"/>
              <a:t>Realizacija je moguća jedino u SURADNJI s vlasnikom poduzeća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01545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2F489-3412-4533-B087-37A6DC50F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se očekuje od vlasnika poduzeća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8DA14-8C30-41B2-8A43-6800F5A8A5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hr-HR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hr-HR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hr-HR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sz="2400" dirty="0"/>
              <a:t>Vlasnik poduzeća treba aktivno sudjelovati u energetskom pregledu na način da ovlaštenim osobama omogući prikupljanje svih potrebnih podataka za utvrđivanje postojećeg energetskog stanja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sz="2400" dirty="0"/>
              <a:t>O suradnji vlasnika poduzeća ovisi cijena energetskog pregleda kao i cijena izrade projekta energetske obnove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1031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44F26-78B2-4F1C-9673-2CBD5BCF0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se očekuje od vlasnika poduzeća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48EBE-C1E2-4DE6-AD85-98EF295211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Prije početka energetskog pregleda potrebno je pripremiti:</a:t>
            </a:r>
          </a:p>
          <a:p>
            <a:pPr marL="627750" lvl="1" indent="-285750">
              <a:buFont typeface="Arial" panose="020B0604020202020204" pitchFamily="34" charset="0"/>
              <a:buChar char="•"/>
            </a:pPr>
            <a:r>
              <a:rPr lang="hr-HR" dirty="0"/>
              <a:t>Opće podatke – za predponudbeni sastanak</a:t>
            </a:r>
          </a:p>
          <a:p>
            <a:pPr marL="1291500" lvl="2">
              <a:buFont typeface="Arial" panose="020B0604020202020204" pitchFamily="34" charset="0"/>
              <a:buChar char="•"/>
            </a:pPr>
            <a:r>
              <a:rPr lang="hr-HR" dirty="0"/>
              <a:t>Koja je djelatnost poduzeća</a:t>
            </a:r>
          </a:p>
          <a:p>
            <a:pPr marL="1291500" lvl="2">
              <a:buFont typeface="Arial" panose="020B0604020202020204" pitchFamily="34" charset="0"/>
              <a:buChar char="•"/>
            </a:pPr>
            <a:r>
              <a:rPr lang="hr-HR" dirty="0"/>
              <a:t>Broj zaposlenih u poduzeću</a:t>
            </a:r>
          </a:p>
          <a:p>
            <a:pPr marL="1291500" lvl="2">
              <a:buFont typeface="Arial" panose="020B0604020202020204" pitchFamily="34" charset="0"/>
              <a:buChar char="•"/>
            </a:pPr>
            <a:r>
              <a:rPr lang="hr-HR" dirty="0"/>
              <a:t>Broj zgrada u kojima se odvijaju aktivnosti poduzeća</a:t>
            </a:r>
          </a:p>
          <a:p>
            <a:pPr marL="1291500" lvl="2">
              <a:buFont typeface="Arial" panose="020B0604020202020204" pitchFamily="34" charset="0"/>
              <a:buChar char="•"/>
            </a:pPr>
            <a:r>
              <a:rPr lang="hr-HR" dirty="0"/>
              <a:t>Podatke o brojilima potrošnje raznih oblika energije</a:t>
            </a:r>
          </a:p>
          <a:p>
            <a:pPr marL="1291500" lvl="2">
              <a:buFont typeface="Arial" panose="020B0604020202020204" pitchFamily="34" charset="0"/>
              <a:buChar char="•"/>
            </a:pPr>
            <a:r>
              <a:rPr lang="hr-HR" dirty="0"/>
              <a:t>Podatke o sustavima grijanja, hlađenja,</a:t>
            </a:r>
          </a:p>
          <a:p>
            <a:pPr marL="1291500" lvl="2">
              <a:buFont typeface="Arial" panose="020B0604020202020204" pitchFamily="34" charset="0"/>
              <a:buChar char="•"/>
            </a:pPr>
            <a:r>
              <a:rPr lang="hr-HR" dirty="0"/>
              <a:t>Podatke o voznom parku</a:t>
            </a:r>
          </a:p>
          <a:p>
            <a:pPr marL="1291500" lvl="2">
              <a:buFont typeface="Arial" panose="020B0604020202020204" pitchFamily="34" charset="0"/>
              <a:buChar char="•"/>
            </a:pPr>
            <a:r>
              <a:rPr lang="hr-HR" dirty="0"/>
              <a:t>Podatke o vrsti i količini pojedine vrste otpada</a:t>
            </a:r>
          </a:p>
          <a:p>
            <a:pPr marL="1291500" lvl="2">
              <a:buFont typeface="Arial" panose="020B0604020202020204" pitchFamily="34" charset="0"/>
              <a:buChar char="•"/>
            </a:pPr>
            <a:r>
              <a:rPr lang="hr-HR" dirty="0"/>
              <a:t>Podatke o obnovljivim izvorima energije</a:t>
            </a:r>
          </a:p>
          <a:p>
            <a:pPr marL="1291500" lvl="2">
              <a:buFont typeface="Arial" panose="020B0604020202020204" pitchFamily="34" charset="0"/>
              <a:buChar char="•"/>
            </a:pPr>
            <a:r>
              <a:rPr lang="hr-HR" dirty="0"/>
              <a:t>Podaci o radnom vremenu</a:t>
            </a:r>
          </a:p>
          <a:p>
            <a:pPr marL="1291500" lvl="2">
              <a:buFont typeface="Arial" panose="020B0604020202020204" pitchFamily="34" charset="0"/>
              <a:buChar char="•"/>
            </a:pPr>
            <a:r>
              <a:rPr lang="hr-HR" dirty="0"/>
              <a:t>Podaci o tehničkoj dokumentaciji</a:t>
            </a:r>
          </a:p>
        </p:txBody>
      </p:sp>
    </p:spTree>
    <p:extLst>
      <p:ext uri="{BB962C8B-B14F-4D97-AF65-F5344CB8AC3E}">
        <p14:creationId xmlns:p14="http://schemas.microsoft.com/office/powerpoint/2010/main" val="620042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B5AB24-071B-4791-AB45-B1DE48507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se očekuje od vlasnika poduzeća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28B8AF-7335-4466-951C-21BE1401EB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Prije početka energetskog pregleda potrebno je pripremiti – kad se ugovori energetski pregled:</a:t>
            </a:r>
          </a:p>
          <a:p>
            <a:pPr marL="627750" lvl="1" indent="-285750">
              <a:buFont typeface="Arial" panose="020B0604020202020204" pitchFamily="34" charset="0"/>
              <a:buChar char="•"/>
            </a:pPr>
            <a:r>
              <a:rPr lang="hr-HR" dirty="0"/>
              <a:t>Podaci o potrošnji svih oblika energije</a:t>
            </a:r>
          </a:p>
          <a:p>
            <a:pPr marL="1291500" lvl="2">
              <a:buFont typeface="Arial" panose="020B0604020202020204" pitchFamily="34" charset="0"/>
              <a:buChar char="•"/>
            </a:pPr>
            <a:r>
              <a:rPr lang="hr-HR" dirty="0"/>
              <a:t>podatke o potrošnji svih oblika energija i vode za razdoblje od tri prethodne kalendarske godine, putem računa opskrbljivača (kopije mjesečnih računa)</a:t>
            </a:r>
          </a:p>
          <a:p>
            <a:pPr marL="1291500" lvl="2">
              <a:buFont typeface="Arial" panose="020B0604020202020204" pitchFamily="34" charset="0"/>
              <a:buChar char="•"/>
            </a:pPr>
            <a:r>
              <a:rPr lang="hr-HR" dirty="0"/>
              <a:t>obvezatno kopije zadnjih računa dobavljača (da se vide tarifni modeli, aktualne cijene itd.)</a:t>
            </a:r>
          </a:p>
          <a:p>
            <a:pPr marL="1291500" lvl="2">
              <a:buFont typeface="Arial" panose="020B0604020202020204" pitchFamily="34" charset="0"/>
              <a:buChar char="•"/>
            </a:pPr>
            <a:r>
              <a:rPr lang="hr-HR" dirty="0"/>
              <a:t>Podatke o zbrinjavanju otpada</a:t>
            </a:r>
          </a:p>
          <a:p>
            <a:pPr marL="1291500" lvl="2">
              <a:buFont typeface="Arial" panose="020B0604020202020204" pitchFamily="34" charset="0"/>
              <a:buChar char="•"/>
            </a:pPr>
            <a:r>
              <a:rPr lang="hr-HR" dirty="0"/>
              <a:t>Podci o godišnjem broju radnih sati većih strojeva, dijelova pogona</a:t>
            </a:r>
          </a:p>
          <a:p>
            <a:pPr lvl="2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57261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019AEC-5C6D-42F5-984B-C7103E2A1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se očekuje od vlasnika poduzeća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150B2C-1E53-45B0-BDBD-AF10E8A130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Prije početka energetskog pregleda potrebno je pripremiti – kad se ugovori energetski pregled:</a:t>
            </a:r>
          </a:p>
          <a:p>
            <a:pPr marL="627750" lvl="1" indent="-285750">
              <a:buFont typeface="Arial" panose="020B0604020202020204" pitchFamily="34" charset="0"/>
              <a:buChar char="•"/>
            </a:pPr>
            <a:r>
              <a:rPr lang="hr-HR" dirty="0"/>
              <a:t>Dokumentacija </a:t>
            </a:r>
          </a:p>
          <a:p>
            <a:pPr marL="1291500" lvl="2">
              <a:buFont typeface="Arial" panose="020B0604020202020204" pitchFamily="34" charset="0"/>
              <a:buChar char="•"/>
            </a:pPr>
            <a:r>
              <a:rPr lang="hr-HR" dirty="0"/>
              <a:t>tehničku dokumentaciju građevina i postrojenja koje koristi poduzeće i koje je predmet energetskog pregleda</a:t>
            </a:r>
          </a:p>
          <a:p>
            <a:pPr marL="1291500" lvl="2">
              <a:buFont typeface="Arial" panose="020B0604020202020204" pitchFamily="34" charset="0"/>
              <a:buChar char="•"/>
            </a:pPr>
            <a:r>
              <a:rPr lang="hr-HR" dirty="0"/>
              <a:t>izvješća o prethodno provedenim energetskim pregledima zgrada koje poduzeće koristi</a:t>
            </a:r>
          </a:p>
          <a:p>
            <a:pPr marL="1291500" lvl="2">
              <a:buFont typeface="Arial" panose="020B0604020202020204" pitchFamily="34" charset="0"/>
              <a:buChar char="•"/>
            </a:pPr>
            <a:r>
              <a:rPr lang="hr-HR" dirty="0"/>
              <a:t>izvješća o redovitim pregledima i servisima strojeva i drugih tehničkih sustava kojima se služi u poslovnim procesima</a:t>
            </a:r>
          </a:p>
          <a:p>
            <a:pPr marL="1291500" lvl="2">
              <a:buFont typeface="Arial" panose="020B0604020202020204" pitchFamily="34" charset="0"/>
              <a:buChar char="•"/>
            </a:pPr>
            <a:r>
              <a:rPr lang="hr-HR" dirty="0"/>
              <a:t>Blok shemu tehnološkog procesa, opis tehnološkog procesa</a:t>
            </a:r>
          </a:p>
          <a:p>
            <a:pPr marL="1291500" lvl="2">
              <a:buFont typeface="Arial" panose="020B0604020202020204" pitchFamily="34" charset="0"/>
              <a:buChar char="•"/>
            </a:pPr>
            <a:r>
              <a:rPr lang="hr-HR" dirty="0"/>
              <a:t>Podaci o transportnoj floti – broj i snaga vozila, podaci o potrošnji i troškovima za gorivo</a:t>
            </a:r>
          </a:p>
          <a:p>
            <a:pPr marL="1291500" lvl="2">
              <a:buFont typeface="Arial" panose="020B0604020202020204" pitchFamily="34" charset="0"/>
              <a:buChar char="•"/>
            </a:pPr>
            <a:r>
              <a:rPr lang="hr-HR" dirty="0"/>
              <a:t>kataloški i drugi materijal vezan za opremu koja se koristi, inventurne liste i slični dokumenti koji mogu pomoći odrediti broj i tehničke karakteristike opreme koja se koristi</a:t>
            </a:r>
          </a:p>
          <a:p>
            <a:pPr marL="1291500" lvl="2">
              <a:buFont typeface="Arial" panose="020B0604020202020204" pitchFamily="34" charset="0"/>
              <a:buChar char="•"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25752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DFE3EF-5678-40BA-BA43-C1270503D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se očekuje od vlasnika poduzeća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F177C-E9CC-48B9-8D7B-C9E49227EE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Tijekom energetskog pregleda vlasnik ovlaštenim osobama treba omogućiti</a:t>
            </a:r>
          </a:p>
          <a:p>
            <a:pPr marL="627750" lvl="1" indent="-285750">
              <a:buFont typeface="Arial" panose="020B0604020202020204" pitchFamily="34" charset="0"/>
              <a:buChar char="•"/>
            </a:pPr>
            <a:r>
              <a:rPr lang="hr-HR" dirty="0"/>
              <a:t>slobodan pristup svim dijelovima građevina i tehničkih sustava uz uvažavanje sigurnosnih uvjeta propisanih posebnim zakonom iz područja zaštite na radu te uvjeta propisanih od strane naručitelja zbog ometanja procesa ili tajnosti određenih podataka</a:t>
            </a:r>
          </a:p>
          <a:p>
            <a:pPr marL="627750" lvl="1" indent="-285750">
              <a:buFont typeface="Arial" panose="020B0604020202020204" pitchFamily="34" charset="0"/>
              <a:buChar char="•"/>
            </a:pPr>
            <a:r>
              <a:rPr lang="hr-HR" dirty="0"/>
              <a:t>pratnju osobe koja pozna tehnološke procese</a:t>
            </a:r>
          </a:p>
          <a:p>
            <a:pPr marL="627750" lvl="1" indent="-285750">
              <a:buFont typeface="Arial" panose="020B0604020202020204" pitchFamily="34" charset="0"/>
              <a:buChar char="•"/>
            </a:pPr>
            <a:r>
              <a:rPr lang="hr-HR" dirty="0"/>
              <a:t>postavljanje mjernih uređaja potrebnih za provođenje mjerenja u svrhu izrade energetskog pregleda</a:t>
            </a:r>
          </a:p>
          <a:p>
            <a:pPr marL="627750" lvl="1" indent="-285750">
              <a:buFont typeface="Arial" panose="020B0604020202020204" pitchFamily="34" charset="0"/>
              <a:buChar char="•"/>
            </a:pPr>
            <a:r>
              <a:rPr lang="hr-HR" dirty="0"/>
              <a:t>razgovor s djelatnicima poduzeća u svrhu ocjene korištenja i gospodarenja energijom u poduzeću</a:t>
            </a:r>
          </a:p>
          <a:p>
            <a:pPr lvl="1" indent="0">
              <a:buNone/>
            </a:pPr>
            <a:endParaRPr lang="hr-HR" dirty="0"/>
          </a:p>
          <a:p>
            <a:pPr marL="627750" lvl="1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5804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DFE3EF-5678-40BA-BA43-C1270503D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se očekuje od vlasnika poduzeća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F177C-E9CC-48B9-8D7B-C9E49227EE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Tijekom izrade izvješća o energetskom pregledu od vlasnika se očekuju informacije:</a:t>
            </a:r>
          </a:p>
          <a:p>
            <a:pPr marL="627750" lvl="1" indent="-285750">
              <a:buFont typeface="Arial" panose="020B0604020202020204" pitchFamily="34" charset="0"/>
              <a:buChar char="•"/>
            </a:pPr>
            <a:r>
              <a:rPr lang="hr-HR" dirty="0"/>
              <a:t>O godišnjoj proizvodnji</a:t>
            </a:r>
          </a:p>
          <a:p>
            <a:pPr marL="627750" lvl="1" indent="-285750">
              <a:buFont typeface="Arial" panose="020B0604020202020204" pitchFamily="34" charset="0"/>
              <a:buChar char="•"/>
            </a:pPr>
            <a:r>
              <a:rPr lang="hr-HR" dirty="0"/>
              <a:t>O željama i idejama za modernizaciju pogona</a:t>
            </a:r>
          </a:p>
          <a:p>
            <a:pPr marL="627750" lvl="1" indent="-285750">
              <a:buFont typeface="Arial" panose="020B0604020202020204" pitchFamily="34" charset="0"/>
              <a:buChar char="•"/>
            </a:pPr>
            <a:r>
              <a:rPr lang="hr-HR" dirty="0"/>
              <a:t>O željama i idejama za energetsku obnovu</a:t>
            </a:r>
          </a:p>
          <a:p>
            <a:pPr marL="627750" lvl="1" indent="-285750">
              <a:buFont typeface="Arial" panose="020B0604020202020204" pitchFamily="34" charset="0"/>
              <a:buChar char="•"/>
            </a:pPr>
            <a:r>
              <a:rPr lang="hr-HR" dirty="0"/>
              <a:t>Gdje vide poduzeća za 10 godina</a:t>
            </a:r>
          </a:p>
          <a:p>
            <a:pPr marL="627750" lvl="1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627750" lvl="1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627750" lvl="1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2622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DFE3EF-5678-40BA-BA43-C1270503D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 suradnje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F177C-E9CC-48B9-8D7B-C9E49227EE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Utvrđeno postojeće energetsko stanje poduzeća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Jasno definirane mjere povećanja energetske učinkovitosti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Porast zainteresiranosti zaposlenika za aktivnim sudjelovanjem u povećanju energetske učinkovitosti poduzeća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Dobivena je podloga za sustavno praćenje potrošnje energije i troškova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Dobivena je podloga za izradu projekata energetske obnove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627750" lvl="1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627750" lvl="1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627750" lvl="1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43738175"/>
      </p:ext>
    </p:extLst>
  </p:cSld>
  <p:clrMapOvr>
    <a:masterClrMapping/>
  </p:clrMapOvr>
</p:sld>
</file>

<file path=ppt/theme/theme1.xml><?xml version="1.0" encoding="utf-8"?>
<a:theme xmlns:a="http://schemas.openxmlformats.org/drawingml/2006/main" name="HELB_prezentacija_template_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rmAutofit/>
      </a:bodyPr>
      <a:lstStyle>
        <a:defPPr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bIns="0" rtlCol="0">
        <a:spAutoFit/>
      </a:bodyPr>
      <a:lstStyle>
        <a:defPPr>
          <a:defRPr dirty="0" smtClean="0">
            <a:solidFill>
              <a:srgbClr val="595959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Karta zasebn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bIns="0" rtlCol="0">
        <a:spAutoFit/>
      </a:bodyPr>
      <a:lstStyle>
        <a:defPPr>
          <a:defRPr dirty="0" smtClean="0">
            <a:solidFill>
              <a:srgbClr val="595959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HELB_prezentacija_template_2018</Template>
  <TotalTime>912</TotalTime>
  <Words>620</Words>
  <Application>Microsoft Office PowerPoint</Application>
  <PresentationFormat>On-screen Show (4:3)</PresentationFormat>
  <Paragraphs>88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Lucida Grande</vt:lpstr>
      <vt:lpstr>Wingdings</vt:lpstr>
      <vt:lpstr>HELB_prezentacija_template_</vt:lpstr>
      <vt:lpstr>Slide</vt:lpstr>
      <vt:lpstr>Karta zasebno</vt:lpstr>
      <vt:lpstr>Metodologija energetskog pregleda poduzeća</vt:lpstr>
      <vt:lpstr>Važno je znati</vt:lpstr>
      <vt:lpstr>Što se očekuje od vlasnika poduzeća</vt:lpstr>
      <vt:lpstr>Što se očekuje od vlasnika poduzeća</vt:lpstr>
      <vt:lpstr>Što se očekuje od vlasnika poduzeća</vt:lpstr>
      <vt:lpstr>Što se očekuje od vlasnika poduzeća</vt:lpstr>
      <vt:lpstr>Što se očekuje od vlasnika poduzeća</vt:lpstr>
      <vt:lpstr>Što se očekuje od vlasnika poduzeća</vt:lpstr>
      <vt:lpstr>Rezultat suradnje</vt:lpstr>
      <vt:lpstr>Iz prakse</vt:lpstr>
      <vt:lpstr>Iz prakse</vt:lpstr>
      <vt:lpstr>Iz prakse</vt:lpstr>
      <vt:lpstr>Iz prakse</vt:lpstr>
      <vt:lpstr>Iz prakse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Slavica Bardić</dc:creator>
  <cp:lastModifiedBy>Slavica Bardić</cp:lastModifiedBy>
  <cp:revision>87</cp:revision>
  <dcterms:created xsi:type="dcterms:W3CDTF">2018-06-26T07:23:10Z</dcterms:created>
  <dcterms:modified xsi:type="dcterms:W3CDTF">2019-05-20T09:30:08Z</dcterms:modified>
</cp:coreProperties>
</file>